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Tahoma" panose="020B060403050404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
          <p15:clr>
            <a:srgbClr val="A4A3A4"/>
          </p15:clr>
        </p15:guide>
        <p15:guide id="2" pos="35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8" autoAdjust="0"/>
    <p:restoredTop sz="94660"/>
  </p:normalViewPr>
  <p:slideViewPr>
    <p:cSldViewPr snapToGrid="0">
      <p:cViewPr varScale="1">
        <p:scale>
          <a:sx n="60" d="100"/>
          <a:sy n="60" d="100"/>
        </p:scale>
        <p:origin x="1028" y="36"/>
      </p:cViewPr>
      <p:guideLst>
        <p:guide orient="horz" pos="192"/>
        <p:guide pos="3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384" units="cm"/>
          <inkml:channel name="Y" type="integer" max="11100" units="cm"/>
          <inkml:channel name="F" type="integer" max="4096" units="dev"/>
          <inkml:channel name="T" type="integer" max="2.14748E9" units="dev"/>
        </inkml:traceFormat>
        <inkml:channelProperties>
          <inkml:channelProperty channel="X" name="resolution" value="627.3139" units="1/cm"/>
          <inkml:channelProperty channel="Y" name="resolution" value="637.93103" units="1/cm"/>
          <inkml:channelProperty channel="F" name="resolution" value="0" units="1/dev"/>
          <inkml:channelProperty channel="T" name="resolution" value="1" units="1/dev"/>
        </inkml:channelProperties>
      </inkml:inkSource>
      <inkml:timestamp xml:id="ts0" timeString="2020-03-05T05:50:38.393"/>
    </inkml:context>
    <inkml:brush xml:id="br0">
      <inkml:brushProperty name="width" value="0.05292" units="cm"/>
      <inkml:brushProperty name="height" value="0.05292" units="cm"/>
      <inkml:brushProperty name="color" value="#FF0000"/>
    </inkml:brush>
  </inkml:definitions>
  <inkml:trace contextRef="#ctx0" brushRef="#br0">21186 4759 2095 0,'4'24'0'0,"-4"-15"261"16,0-1-261-16,0-1 261 0,0-3-261 0,0-4 254 0,-2 8-254 0,2-8 255 16,-4 7-255-16,1 2 100 0,-2 3-100 0,-2 3 100 0,2-1-100 15,-15 8 51-15,-8 7-51 0,0-3 51 0,-1 3-51 16,-17 2-19-16,-11 0 19 0,8 2-18 0,0-1 18 15,-37 27 1-15,-29 13-1 0,24-17 2 0,7-4-2 16,0 6 15-16,0 3-15 0,-1-2 16 0,-8-6-16 16,9 11-119-16,0 1 119 0,43-37-118 0,27-22 118 0,-20 19-360 15,-1 7 360-15,-10 5-360 0,-7 7 360 0,-46 38-1701 16</inkml:trace>
  <inkml:trace contextRef="#ctx0" brushRef="#br0" timeOffset="351.919">19236 6196 1927 0,'0'0'0'0,"9"-19"0"16,7-11 0-16,-16 30 271 0,0 0-271 0,-5 12 271 15,-13 25-271-15,18-37 187 0,0 0-187 0,-19 36 187 16,-4 8-187-16,23-44 107 0,0 0-107 0,-26 52 107 16,-4 6-107-16,30-58 55 0,0 0-55 0,-29 81 55 15,-5 18-55-15,34-99 12 0,0 0-12 0,-22 83 13 16,4-4-13-16,18-79 22 0,0 0-22 0,-9 51 23 15,6-18-23-15,3-33-26 0,0 0 26 0,-2 27-25 0,2-8 25 16,0-19-122-16,0 0 122 0,0 12-121 0,2-3 121 16,-2-9-416-16,0 0 416 0,0 0-415 0,2-12 415 15,-1 0-1421-15</inkml:trace>
  <inkml:trace contextRef="#ctx0" brushRef="#br0" timeOffset="1183.075">19142 6482 886 0,'0'0'0'0,"-3"-12"0"0,-4-3 0 0,7 15 360 15,0 0-360-15,-7-12 361 0,-2-2-361 0,9 14 200 0,0 0-200 16,-14-14 201-16,-5 0-201 0,19 14 136 0,0 0-136 16,-18-13 137-16,-1-1-137 0,19 14 48 0,0 0-48 15,-12-19 48-15,5-1-48 0,7 20 12 0,0 0-12 16,7-24 13-16,12-4-13 0,-19 28 1 16,0 0-1-16,33-31 2 0,14 2-2 0,-47 29 79 0,0 0-79 15,56-22 79-15,9 8-79 0,-65 14 82 0,0 0-82 0,63-2 82 16,0 13-82-16,-63-11 41 0,0 0-41 0,54 17 42 15,-5 10-42-15,-49-27 46 0,0 0-46 0,35 31 47 16,-13 5-47-16,-22-36 28 0,0 0-28 0,6 43 28 16,-15 5-28-16,9-48 3 0,0 0-3 0,-28 64 4 15,-19 8-4-15,47-72 9 0,0 0-9 0,-40 63 9 16,-4-11-9-16,44-52 3 0,0 0-3 0,-26 34 4 16,12-17-4-16,14-17-20 0,0 0 20 0,-9 16-20 15,6-4 20-15,3-12 0 0,0 0 0 0,15 3 0 16,13-3 0-16,-28 0-1 0,0 0 1 0,35 0 0 0,11-3 0 15,-8-1-3-15,-3 4 3 0,0 0-3 0,-4 0 3 16,1 0 3-16,-4 7-3 0,-13-7 3 0,-8 2-3 16,0 1 32-16,-3 1-32 0,-4-4 32 0,0 0-32 0,0 0 51 15,0 0-51-15,-18 12 52 0,-9 12-52 16,27-24-2-16,0 0 2 0,-35 20-2 0,-9 6 2 0,4-4 12 16,-2 1-12-16,16-11 12 0,8-7-12 0,1 2 0 15,-1-2 0-15,-13 2 0 0,-9-1 0 0,5 3-34 16,-4-6 34-16,13 1-33 0,3-4 33 0,4 0-41 15,2-4 41-15,6 1-41 0,4 0 41 0,7 3-69 16,0 0 69-16,2-12-68 0,3-7 68 0,11 2-87 0,6-2 87 16,5-2-86-16,2 1 86 0,3-3-204 0,1-1 204 15,4-3-204-15,5-2 204 0,-2-6-181 0,4-1 181 16,1 4-181-16,2 1 181 0,-1 1-75 0,1 3 75 0,-2 3-74 16,-6 5 74-16,-3-1-5 0,-4 4 5 0,-6 4-5 15,-5 0 5-15,-4 0 153 0,-4 3-153 0,-5 6 154 16,-4 3-154-16,-4 0 172 0,0 0-172 0,0 0 173 15,0 0-173-15,0 0 133 0,0 0-133 0,-18 12 133 16,-11 12-133-16,-1 0 64 0,-3 0-64 0,12-8 65 16,9-4-65-16,-2 0 52 0,3-4-52 0,-6 20 53 15,-3 4-53-15,12-1 6 0,-3 2-6 0,8-8 6 16,4-4-6-16,8-5 18 0,7-8-18 0,3 1 19 16,6-2-19-16,3-7 8 0,5-7-8 0,0 2 8 15,2-2-8-15,0-2 0 0,5 1 0 0,-2-4 0 16,-1-1 0-16,0-2 3 0,-2 0-3 0,-4-3 3 0,-3 5-3 15,-3 1 29-15,-4-4-29 0,-4 4 29 0,-5 0-29 16,-5 0 35-16,-3 4-35 0,-4-4 35 0,-4 3-35 16,-4-3-2-16,-6 0 2 0,0 5-1 0,0-1 1 15,-11 1-1-15,-5 2 1 0,6 1 0 0,0 4 0 0,-4-3-6 16,-4 1 6-16,6 2-6 0,0 0 6 0,-1 0-102 16,1 2 102-16,9 1-101 0,5-3 101 0,-4 0-256 15,-5-3 256-15,7 1-256 0,3 0 256 0,1 1-451 16,1-3 451-16,0 1-450 0,6-1 450 0,-7-1-929 15</inkml:trace>
  <inkml:trace contextRef="#ctx0" brushRef="#br0" timeOffset="1216.371">19850 6400 191 0,'0'0'0'0,"17"-2"0"0,6-1 0 0,19-6-84 0</inkml:trace>
  <inkml:trace contextRef="#ctx0" brushRef="#br0" timeOffset="1521.561">20045 6362 841 0,'0'0'0'15,"18"-7"0"-15,10 2 0 0,-7-2 300 0,-2 0-300 16,-2 6 300-16,-1 1-300 0,-7 0 241 0,-4 0-241 0,-5 0 241 16,0 0-241-16,0 0 200 0,-9 1-200 0,9-1 201 15,0 0-201-15,0 0 143 0,0 0-143 0,-12 14 144 16,-9 3-144-16,4 2-5 0,-1 2 5 15,6-6-4-15,2-3 4 0,4 0 0 0,6 0 0 16,9 4 0-16,5-4 0 0,3 0 13 0,4-6-13 0,2 3 14 16,3 0-14-16,2-6-2 0,0-1 2 15,2-1-2-15,1 1 2 0,1-2 38 0,-1-2-38 0,-1 1 38 16,-2-1-38-16,-2 2 0 0,-1-3 0 0,-1 3 0 16,1-6 0-16,-4 3 16 0,-2-4-16 0,-7 4 17 15,-3 1-17-15,-9 2 68 0,5-10-68 0,-5 10 69 16,-2-9-69-16,-5 1 0 0,-5 1 0 0,3 2 0 15,2 1 0-15,-3-3 7 0,-2 2-7 0,3-2 7 16,0 6-7-16,-1-8 4 0,-3 2-4 0,5 4 5 0,-1-3-5 16,0 3-1-16,-1 0 1 0,3-1 0 0,0 2 0 15,0 2-89-15,-2 0 89 0,9 0-88 0,-11 2 88 16,11-2-232-16,-10 4 232 0,10-4-232 0,0 0 232 16,0 0-417-16,-7 6 417 0,7-6-417 0,0 0 417 0,0 0-900 15</inkml:trace>
  <inkml:trace contextRef="#ctx0" brushRef="#br0" timeOffset="1823.212">20853 6041 1670 0,'0'0'0'0,"0"0"0"15,0 0 0-15,0 0 344 0,0 0-344 0,0 0 344 16,0 0-344-16,0 0 178 0,0 0-178 0,0 0 179 16,0 0-179-16,0 7 110 0,-2 7-110 0,-2 17 110 15,-1 10-110-15,-2 0 44 0,-2 4-44 0,2-6 44 16,2-3-44-16,-4 0-5 0,1 0 5 0,-1 0-5 16,2-1 5-16,0 4 3 0,0-3-3 0,2 5 3 15,1 2-3-15,4-10-20 0,-7 1 20 0,7-6-20 16,2-8 20-16,-4-1-96 0,0-4 96 0,6-3-95 15,1-3 95-15,4 0-509 0,0-6 509 0,-1-3-509 16,3-3 509-16,10-4-1141 0</inkml:trace>
  <inkml:trace contextRef="#ctx0" brushRef="#br0" timeOffset="2124.25">21412 6326 1580 0,'0'0'0'0,"0"0"0"0,-4-10 0 0,-1 5 267 15,0-6-267-15,-1 6 268 0,1-2-268 0,-4 2 174 0,-1-2-174 16,1 4 175-16,2 1-175 0,-9 2 56 0,-3-3-56 16,-2 6 56-16,-8 0-56 0,-6 3-18 0,-6 0 18 15,22-4-18-15,14 2 18 0,-11-1 6 0,-1 1-6 16,-13 1 7-16,-10 5-7 0,8-1 0 0,5-1 0 16,9-1 0-16,8 2 0 0,6-4-1 0,8 2 1 15,10-1 0-15,5 3 0 0,0 0-2 0,0-1 2 0,6 2-2 16,1 2 2-16,2 4 2 0,2 1-2 15,-1-1 2-15,3-1-2 0,-4-1 47 0,-4 5-47 16,2-2 48-16,-3 5-48 0,0-6-5 0,-2-1 5 16,-4 6-4-16,-1 3 4 0,1-4 16 0,-1-1-16 15,-7-3 17-15,-4-8-17 0,2-4-179 0,2-3 179 0,-9-1-178 16,0 0 178-16,0 0-1631 0</inkml:trace>
  <inkml:trace contextRef="#ctx0" brushRef="#br0" timeOffset="2333.023">21663 6340 1771 0,'0'0'0'0,"-2"10"0"0,1 11 0 0,1-9 276 16,0 0-276-16,-2-4 276 0,-2-4-276 16,-1 4 192-16,-2 3-192 0,-3 1 192 0,-2 8-192 0,-6 1 51 15,-5 3-51-15,9-5 51 0,6-4-51 0,-1 2-100 16,2 2 100-16,2-10-99 0,3-9 99 0,-3 3-433 15,-6-3 433-15,4 0-433 0,2-3 433 0,-7 1-1140 16</inkml:trace>
  <inkml:trace contextRef="#ctx0" brushRef="#br0" timeOffset="2454.809">21784 6029 1681 0,'0'0'0'0,"-7"12"0"16,-4 7 0-16,11-19 166 0,0 0-166 0,-8 5 166 15,-3-10-166-15,11 5-173 0,0 0 173 0,-9-2-172 16,2 1 172-16,-8-6-1148 0</inkml:trace>
  <inkml:trace contextRef="#ctx0" brushRef="#br0" timeOffset="3248.225">21770 6374 1793 0,'0'0'0'0,"0"9"0"15,3 9 0-15,-3-18 262 0,0 0-262 0,6 21 262 16,-1 3-262-16,-5-24 145 0,0 0-145 0,5 24 145 0,2 4-145 16,-7-28 73-16,0 0-73 0,5 27 74 0,0 4-74 15,-5-31 4-15,0 0-4 0,4 34 5 0,-4 1-5 16,0-35-11-16,0 0 11 0,-2 29-11 0,-1-3 11 16,3-26-11-16,0 0 11 0,-4 24-10 0,-1-9 10 15,5-15 0-15,0 0 0 0,-5 14 1 0,-1-4-1 16,6-10 32-16,0 0-32 0,0 0 32 0,-6-12-32 0,6 12-59 15,0 0 59-15,6-31-59 0,8-17 59 0,-14 48-71 16,0 0 71-16,27-48-71 0,2-7 71 16,-29 55-3-16,0 0 3 0,39-51-3 0,4-1 3 0,-43 52-35 15,0 0 35-15,42-43-34 0,2 7 34 0,-44 36-10 16,0 0 10-16,42-20-9 0,0 13 9 0,-42 7 0 16,0 0 0-16,37 7 0 0,-2 11 0 0,-35-18 7 15,0 0-7-15,33 23 8 0,-2 4-8 0,-31-27 26 16,0 0-26-16,30 26 26 0,0 3-26 0,-30-29-17 0,0 0 17 15,35 19-17-15,3-4 17 0,-38-15 10 0,0 0-10 16,40 12 10-16,2-6-10 0,-42-6 22 0,0 0-22 16,42 0 23-16,2-7-23 0,-44 7 22 0,0 0-22 15,40-9 22-15,-2-5-22 0,-38 14-38 0,0 0 38 0,32-13-38 16,-8-1 38-16,-24 14 49 0,0 0-49 0,16-12 49 16,-9 2-49-16,-7 10 39 0,0 0-39 0,0 0 40 15,-9-9-40-15,9 9 39 0,0 0-39 0,-24 5 40 16,-15 7-40-16,39-12 54 0,0 0-54 0,-40 16 54 15,-5 6-54-15,45-22 31 0,0 0-31 0,-46 27 31 16,-1 10-31-16,47-37 16 0,0 0-16 0,-35 27 17 16,7-3-17-16,28-24 30 0,0 0-30 0,-15 21 30 0,8-6-30 15,7-15-32-15,0 0 32 0,12 0-32 16,17-7 32-16,-29 7-39 0,0 0 39 0,37-15-38 0,10-6 38 16,-47 21 23-16,0 0-23 0,49-24 24 0,7 4-24 15,-56 20-17-15,0 0 17 0,49-19-17 0,2 7 17 16,-51 12-1-16,0 0 1 0,43 0 0 0,-2 6 0 15,-41-6 2-15,0 0-2 0,29 33 2 0,-6 19-2 16,-23-52 5-16,0 0-5 0,5 87 5 0,-12 32-5 0,7-119 24 16,0 0-24-16,-17 135 25 0,-13 23-25 0,30-158-12 15,0 0 12-15,-30 151-12 0,-3 5 12 0,33-156 4 16,0 0-4-16,-35 125 5 0,-3-13-5 0,38-112 21 16,0 0-21-16,-40 84 21 0,-4-22-21 0,44-62 32 15,0 0-32-15,-59 41 33 0,-11-22-33 0,70-19 53 0,0 0-53 16,-61-10 54-16,-1-26-54 0,22-12-12 0,16-16 12 15,13-11-12-15,18-13 12 0,-7 88 22 0,0 0-22 16,40-103 23-16,32-12-23 0,-72 115 49 0,0 0-49 16,98-111 49-16,26-3-49 0,-124 114-79 0,0 0 79 15,133-74-78-15,12 28 78 0,-30 15-303 0,-17 26 303 16,-19 0-302-16,-15 10 302 0,83-1-1744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ea37b7e5b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ea37b7e5b_3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g7ea37b7e5b_3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ee4bee1f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ee4bee1f6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7ee4bee1f6_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ea37b7e5b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g7ea37b7e5b_0_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is an overall showing the needed (micro)services in the scenario and possible implementation details.</a:t>
            </a:r>
            <a:endParaRPr/>
          </a:p>
          <a:p>
            <a:pPr marL="0" lvl="0" indent="0" algn="l" rtl="0">
              <a:lnSpc>
                <a:spcPct val="100000"/>
              </a:lnSpc>
              <a:spcBef>
                <a:spcPts val="360"/>
              </a:spcBef>
              <a:spcAft>
                <a:spcPts val="0"/>
              </a:spcAft>
              <a:buSzPts val="1400"/>
              <a:buNone/>
            </a:pPr>
            <a:r>
              <a:rPr lang="en-US"/>
              <a:t>It is good to fill this in with as many details as possible to plan your implementation, and observe the dependency between the UI to the (micro)services.</a:t>
            </a:r>
            <a:endParaRPr/>
          </a:p>
        </p:txBody>
      </p:sp>
      <p:sp>
        <p:nvSpPr>
          <p:cNvPr id="185" name="Google Shape;185;g7ea37b7e5b_0_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a:solidFill>
                  <a:schemeClr val="dk1"/>
                </a:solidFill>
                <a:latin typeface="Times New Roman"/>
                <a:ea typeface="Times New Roman"/>
                <a:cs typeface="Times New Roman"/>
                <a:sym typeface="Times New Roman"/>
              </a:rPr>
              <a:t>12</a:t>
            </a:fld>
            <a:endParaRPr sz="1200" b="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ea37b7e5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7ea37b7e5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ea37b7e5b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ea37b7e5b_0_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g7ea37b7e5b_0_6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ea37b7e5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2" name="Google Shape;92;g7ea37b7e5b_0_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Draw this first to get an overview of your scenario, worry about the actual implementations as you go along.</a:t>
            </a:r>
            <a:endParaRPr/>
          </a:p>
          <a:p>
            <a:pPr marL="0" lvl="0" indent="0" algn="l" rtl="0">
              <a:lnSpc>
                <a:spcPct val="100000"/>
              </a:lnSpc>
              <a:spcBef>
                <a:spcPts val="360"/>
              </a:spcBef>
              <a:spcAft>
                <a:spcPts val="0"/>
              </a:spcAft>
              <a:buSzPts val="1400"/>
              <a:buNone/>
            </a:pPr>
            <a:r>
              <a:rPr lang="en-US" sz="1200" b="0" i="0">
                <a:solidFill>
                  <a:schemeClr val="dk1"/>
                </a:solidFill>
                <a:latin typeface="Times New Roman"/>
                <a:ea typeface="Times New Roman"/>
                <a:cs typeface="Times New Roman"/>
                <a:sym typeface="Times New Roman"/>
              </a:rPr>
              <a:t>Taxi Booking Enterprise Solution will be implemented using microservices architecture comprising a number of microservices and some external services.</a:t>
            </a:r>
            <a:endParaRPr/>
          </a:p>
          <a:p>
            <a:pPr marL="0" lvl="0" indent="0" algn="l" rtl="0">
              <a:lnSpc>
                <a:spcPct val="100000"/>
              </a:lnSpc>
              <a:spcBef>
                <a:spcPts val="360"/>
              </a:spcBef>
              <a:spcAft>
                <a:spcPts val="0"/>
              </a:spcAft>
              <a:buSzPts val="1400"/>
              <a:buNone/>
            </a:pPr>
            <a:r>
              <a:rPr lang="en-US"/>
              <a:t>There can be two user interactions here:</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Start to book a ride</a:t>
            </a:r>
            <a:br>
              <a:rPr lang="en-US"/>
            </a:br>
            <a:r>
              <a:rPr lang="en-US"/>
              <a:t>Provides the pickup location &amp; destination in order to get the price of this booking request.</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Book for a ride</a:t>
            </a:r>
            <a:br>
              <a:rPr lang="en-US"/>
            </a:br>
            <a:r>
              <a:rPr lang="en-US"/>
              <a:t>After seeing the price, if the passenger wants to go ahead, use the UI to click on a Book button to send the request</a:t>
            </a:r>
            <a:endParaRPr/>
          </a:p>
        </p:txBody>
      </p:sp>
      <p:sp>
        <p:nvSpPr>
          <p:cNvPr id="93" name="Google Shape;93;g7ea37b7e5b_0_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ea37b7e5b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ea37b7e5b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g7ea37b7e5b_1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a37b7e5b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a37b7e5b_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g7ea37b7e5b_2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ea37b7e5b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ea37b7e5b_2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g7ea37b7e5b_2_1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Customer makes payment to service provider:</a:t>
            </a:r>
            <a:endParaRPr/>
          </a:p>
          <a:p>
            <a:pPr marL="457200" lvl="0" indent="-317500" algn="l" rtl="0">
              <a:lnSpc>
                <a:spcPct val="100000"/>
              </a:lnSpc>
              <a:spcBef>
                <a:spcPts val="0"/>
              </a:spcBef>
              <a:spcAft>
                <a:spcPts val="0"/>
              </a:spcAft>
              <a:buSzPts val="1400"/>
              <a:buAutoNum type="arabicPeriod"/>
            </a:pPr>
            <a:r>
              <a:rPr lang="en-US"/>
              <a:t>Request price from customer UI</a:t>
            </a:r>
            <a:endParaRPr/>
          </a:p>
          <a:p>
            <a:pPr marL="457200" lvl="0" indent="-317500" algn="l" rtl="0">
              <a:lnSpc>
                <a:spcPct val="100000"/>
              </a:lnSpc>
              <a:spcBef>
                <a:spcPts val="0"/>
              </a:spcBef>
              <a:spcAft>
                <a:spcPts val="0"/>
              </a:spcAft>
              <a:buSzPts val="1400"/>
              <a:buAutoNum type="arabicPeriod"/>
            </a:pPr>
            <a:r>
              <a:rPr lang="en-US"/>
              <a:t>Check booking confirmation from booking microserviser  </a:t>
            </a:r>
            <a:endParaRPr/>
          </a:p>
          <a:p>
            <a:pPr marL="457200" lvl="0" indent="-317500" algn="l" rtl="0">
              <a:spcBef>
                <a:spcPts val="0"/>
              </a:spcBef>
              <a:spcAft>
                <a:spcPts val="0"/>
              </a:spcAft>
              <a:buSzPts val="1400"/>
              <a:buAutoNum type="arabicPeriod"/>
            </a:pPr>
            <a:r>
              <a:rPr lang="en-US"/>
              <a:t>booking microserviser returns booking information with price </a:t>
            </a:r>
            <a:endParaRPr/>
          </a:p>
          <a:p>
            <a:pPr marL="457200" lvl="0" indent="-317500" algn="l" rtl="0">
              <a:spcBef>
                <a:spcPts val="0"/>
              </a:spcBef>
              <a:spcAft>
                <a:spcPts val="0"/>
              </a:spcAft>
              <a:buSzPts val="1400"/>
              <a:buAutoNum type="arabicPeriod"/>
            </a:pPr>
            <a:r>
              <a:rPr lang="en-US"/>
              <a:t>customer make payment on external payment services in Customer UI </a:t>
            </a:r>
            <a:endParaRPr/>
          </a:p>
          <a:p>
            <a:pPr marL="457200" lvl="0" indent="-317500" algn="l" rtl="0">
              <a:spcBef>
                <a:spcPts val="0"/>
              </a:spcBef>
              <a:spcAft>
                <a:spcPts val="0"/>
              </a:spcAft>
              <a:buSzPts val="1400"/>
              <a:buAutoNum type="arabicPeriod"/>
            </a:pPr>
            <a:r>
              <a:rPr lang="en-US"/>
              <a:t>external payment services received payment and reply payment status</a:t>
            </a:r>
            <a:endParaRPr/>
          </a:p>
          <a:p>
            <a:pPr marL="457200" lvl="0" indent="-317500" algn="l" rtl="0">
              <a:spcBef>
                <a:spcPts val="0"/>
              </a:spcBef>
              <a:spcAft>
                <a:spcPts val="0"/>
              </a:spcAft>
              <a:buSzPts val="1400"/>
              <a:buAutoNum type="arabicPeriod"/>
            </a:pPr>
            <a:r>
              <a:rPr lang="en-US"/>
              <a:t>customer UI display booking payment status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There may be one user interaction here:</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Check the status of a booking request</a:t>
            </a:r>
            <a:br>
              <a:rPr lang="en-US"/>
            </a:br>
            <a:r>
              <a:rPr lang="en-US"/>
              <a:t>Passenger use the UI to check the status of the booking request. If the booking is confirmed, the UI will invoke another service to obtain the driver’s information. If the booking is still waiting for confirmation, UI will show that it is still waiting for a driver to take up this job.</a:t>
            </a:r>
            <a:br>
              <a:rPr lang="en-US"/>
            </a:br>
            <a:endParaRPr/>
          </a:p>
        </p:txBody>
      </p:sp>
      <p:sp>
        <p:nvSpPr>
          <p:cNvPr id="125" name="Google Shape;125;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1. payment receives from customers?</a:t>
            </a:r>
            <a:endParaRPr/>
          </a:p>
          <a:p>
            <a:pPr marL="0" lvl="0" indent="0" algn="l" rtl="0">
              <a:lnSpc>
                <a:spcPct val="115000"/>
              </a:lnSpc>
              <a:spcBef>
                <a:spcPts val="0"/>
              </a:spcBef>
              <a:spcAft>
                <a:spcPts val="0"/>
              </a:spcAft>
              <a:buClr>
                <a:schemeClr val="dk1"/>
              </a:buClr>
              <a:buSzPts val="1100"/>
              <a:buFont typeface="Arial"/>
              <a:buNone/>
            </a:pPr>
            <a:r>
              <a:rPr lang="en-US"/>
              <a:t>2. UI returns back the payment confirmation to customers</a:t>
            </a:r>
            <a:endParaRPr/>
          </a:p>
          <a:p>
            <a:pPr marL="0" lvl="0" indent="0" algn="l" rtl="0">
              <a:lnSpc>
                <a:spcPct val="115000"/>
              </a:lnSpc>
              <a:spcBef>
                <a:spcPts val="0"/>
              </a:spcBef>
              <a:spcAft>
                <a:spcPts val="0"/>
              </a:spcAft>
              <a:buClr>
                <a:schemeClr val="dk1"/>
              </a:buClr>
              <a:buSzPts val="1100"/>
              <a:buFont typeface="Arial"/>
              <a:buNone/>
            </a:pPr>
            <a:r>
              <a:rPr lang="en-US"/>
              <a:t>3. (probably) sent an invoice to the customer</a:t>
            </a:r>
            <a:endParaRPr/>
          </a:p>
          <a:p>
            <a:pPr marL="0" lvl="0" indent="0" algn="l" rtl="0">
              <a:lnSpc>
                <a:spcPct val="115000"/>
              </a:lnSpc>
              <a:spcBef>
                <a:spcPts val="0"/>
              </a:spcBef>
              <a:spcAft>
                <a:spcPts val="0"/>
              </a:spcAft>
              <a:buClr>
                <a:schemeClr val="dk1"/>
              </a:buClr>
              <a:buSzPts val="1100"/>
              <a:buFont typeface="Arial"/>
              <a:buNone/>
            </a:pPr>
            <a:r>
              <a:rPr lang="en-US"/>
              <a:t>4. (external service) bank deduct money from customer’s bank acc</a:t>
            </a:r>
            <a:endParaRPr/>
          </a:p>
          <a:p>
            <a:pPr marL="0" marR="0" lvl="0" indent="0" algn="l" rtl="0">
              <a:lnSpc>
                <a:spcPct val="100000"/>
              </a:lnSpc>
              <a:spcBef>
                <a:spcPts val="360"/>
              </a:spcBef>
              <a:spcAft>
                <a:spcPts val="0"/>
              </a:spcAft>
              <a:buNone/>
            </a:pPr>
            <a:endParaRPr/>
          </a:p>
        </p:txBody>
      </p:sp>
      <p:sp>
        <p:nvSpPr>
          <p:cNvPr id="151" name="Google Shape;151;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pic>
        <p:nvPicPr>
          <p:cNvPr id="18" name="Google Shape;18;p2" descr="FOS_H"/>
          <p:cNvPicPr preferRelativeResize="0"/>
          <p:nvPr/>
        </p:nvPicPr>
        <p:blipFill rotWithShape="1">
          <a:blip r:embed="rId2">
            <a:alphaModFix/>
          </a:blip>
          <a:srcRect/>
          <a:stretch/>
        </p:blipFill>
        <p:spPr>
          <a:xfrm>
            <a:off x="6529388" y="104775"/>
            <a:ext cx="1758950" cy="962025"/>
          </a:xfrm>
          <a:prstGeom prst="rect">
            <a:avLst/>
          </a:prstGeom>
          <a:noFill/>
          <a:ln>
            <a:noFill/>
          </a:ln>
        </p:spPr>
      </p:pic>
      <p:pic>
        <p:nvPicPr>
          <p:cNvPr id="19" name="Google Shape;19;p2" descr="sis"/>
          <p:cNvPicPr preferRelativeResize="0"/>
          <p:nvPr/>
        </p:nvPicPr>
        <p:blipFill rotWithShape="1">
          <a:blip r:embed="rId3">
            <a:alphaModFix/>
          </a:blip>
          <a:srcRect/>
          <a:stretch/>
        </p:blipFill>
        <p:spPr>
          <a:xfrm>
            <a:off x="211138" y="330200"/>
            <a:ext cx="1687512" cy="471488"/>
          </a:xfrm>
          <a:prstGeom prst="rect">
            <a:avLst/>
          </a:prstGeom>
          <a:noFill/>
          <a:ln>
            <a:noFill/>
          </a:ln>
        </p:spPr>
      </p:pic>
      <p:sp>
        <p:nvSpPr>
          <p:cNvPr id="20" name="Google Shape;20;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60"/>
              </a:spcBef>
              <a:spcAft>
                <a:spcPts val="0"/>
              </a:spcAft>
              <a:buSzPts val="1680"/>
              <a:buFont typeface="Noto Sans Symbols"/>
              <a:buNone/>
              <a:defRPr/>
            </a:lvl1pPr>
            <a:lvl2pPr lvl="1" algn="l">
              <a:lnSpc>
                <a:spcPct val="100000"/>
              </a:lnSpc>
              <a:spcBef>
                <a:spcPts val="360"/>
              </a:spcBef>
              <a:spcAft>
                <a:spcPts val="0"/>
              </a:spcAft>
              <a:buSzPts val="720"/>
              <a:buChar char="■"/>
              <a:defRPr/>
            </a:lvl2pPr>
            <a:lvl3pPr lvl="2" algn="l">
              <a:lnSpc>
                <a:spcPct val="100000"/>
              </a:lnSpc>
              <a:spcBef>
                <a:spcPts val="360"/>
              </a:spcBef>
              <a:spcAft>
                <a:spcPts val="0"/>
              </a:spcAft>
              <a:buSzPts val="54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a:endParaRPr/>
          </a:p>
        </p:txBody>
      </p:sp>
      <p:sp>
        <p:nvSpPr>
          <p:cNvPr id="21" name="Google Shape;21;p2"/>
          <p:cNvSpPr txBox="1">
            <a:spLocks noGrp="1"/>
          </p:cNvSpPr>
          <p:nvPr>
            <p:ph type="ctrTitle"/>
          </p:nvPr>
        </p:nvSpPr>
        <p:spPr>
          <a:xfrm>
            <a:off x="141288" y="2722563"/>
            <a:ext cx="8861425" cy="51911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23" name="Google Shape;23;p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24" name="Google Shape;24;p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1"/>
          <p:cNvSpPr txBox="1">
            <a:spLocks noGrp="1"/>
          </p:cNvSpPr>
          <p:nvPr>
            <p:ph type="body" idx="1"/>
          </p:nvPr>
        </p:nvSpPr>
        <p:spPr>
          <a:xfrm rot="5400000">
            <a:off x="1764189" y="-791051"/>
            <a:ext cx="5598161" cy="8704262"/>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63" name="Google Shape;63;p1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rot="5400000">
            <a:off x="4893469" y="2051844"/>
            <a:ext cx="5899150" cy="2179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body" idx="1"/>
          </p:nvPr>
        </p:nvSpPr>
        <p:spPr>
          <a:xfrm rot="5400000">
            <a:off x="456406" y="-53181"/>
            <a:ext cx="5899150" cy="6389687"/>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67" name="Google Shape;67;p12"/>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28" name="Google Shape;28;p3"/>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200"/>
              <a:buNone/>
              <a:defRPr sz="2000"/>
            </a:lvl1pPr>
            <a:lvl2pPr marL="914400" lvl="1" indent="-228600" algn="l">
              <a:lnSpc>
                <a:spcPct val="100000"/>
              </a:lnSpc>
              <a:spcBef>
                <a:spcPts val="360"/>
              </a:spcBef>
              <a:spcAft>
                <a:spcPts val="0"/>
              </a:spcAft>
              <a:buSzPts val="720"/>
              <a:buNone/>
              <a:defRPr sz="1800"/>
            </a:lvl2pPr>
            <a:lvl3pPr marL="1371600" lvl="2" indent="-228600" algn="l">
              <a:lnSpc>
                <a:spcPct val="100000"/>
              </a:lnSpc>
              <a:spcBef>
                <a:spcPts val="320"/>
              </a:spcBef>
              <a:spcAft>
                <a:spcPts val="0"/>
              </a:spcAft>
              <a:buSzPts val="480"/>
              <a:buNone/>
              <a:defRPr sz="1600"/>
            </a:lvl3pPr>
            <a:lvl4pPr marL="1828800" lvl="3" indent="-228600" algn="l">
              <a:lnSpc>
                <a:spcPct val="100000"/>
              </a:lnSpc>
              <a:spcBef>
                <a:spcPts val="280"/>
              </a:spcBef>
              <a:spcAft>
                <a:spcPts val="0"/>
              </a:spcAft>
              <a:buSzPts val="770"/>
              <a:buNone/>
              <a:defRPr sz="1400"/>
            </a:lvl4pPr>
            <a:lvl5pPr marL="2286000" lvl="4" indent="-228600" algn="l">
              <a:lnSpc>
                <a:spcPct val="100000"/>
              </a:lnSpc>
              <a:spcBef>
                <a:spcPts val="280"/>
              </a:spcBef>
              <a:spcAft>
                <a:spcPts val="0"/>
              </a:spcAft>
              <a:buSzPts val="700"/>
              <a:buNone/>
              <a:defRPr sz="1400"/>
            </a:lvl5pPr>
            <a:lvl6pPr marL="2743200" lvl="5" indent="-228600" algn="l">
              <a:lnSpc>
                <a:spcPct val="100000"/>
              </a:lnSpc>
              <a:spcBef>
                <a:spcPts val="280"/>
              </a:spcBef>
              <a:spcAft>
                <a:spcPts val="0"/>
              </a:spcAft>
              <a:buSzPts val="700"/>
              <a:buNone/>
              <a:defRPr sz="1400"/>
            </a:lvl6pPr>
            <a:lvl7pPr marL="3200400" lvl="6" indent="-228600" algn="l">
              <a:lnSpc>
                <a:spcPct val="100000"/>
              </a:lnSpc>
              <a:spcBef>
                <a:spcPts val="280"/>
              </a:spcBef>
              <a:spcAft>
                <a:spcPts val="0"/>
              </a:spcAft>
              <a:buSzPts val="700"/>
              <a:buNone/>
              <a:defRPr sz="1400"/>
            </a:lvl7pPr>
            <a:lvl8pPr marL="3657600" lvl="7" indent="-228600" algn="l">
              <a:lnSpc>
                <a:spcPct val="100000"/>
              </a:lnSpc>
              <a:spcBef>
                <a:spcPts val="280"/>
              </a:spcBef>
              <a:spcAft>
                <a:spcPts val="0"/>
              </a:spcAft>
              <a:buSzPts val="700"/>
              <a:buNone/>
              <a:defRPr sz="1400"/>
            </a:lvl8pPr>
            <a:lvl9pPr marL="4114800" lvl="8" indent="-228600" algn="l">
              <a:lnSpc>
                <a:spcPct val="100000"/>
              </a:lnSpc>
              <a:spcBef>
                <a:spcPts val="280"/>
              </a:spcBef>
              <a:spcAft>
                <a:spcPts val="0"/>
              </a:spcAft>
              <a:buSzPts val="700"/>
              <a:buNone/>
              <a:defRPr sz="1400"/>
            </a:lvl9pPr>
          </a:lstStyle>
          <a:p>
            <a:endParaRPr/>
          </a:p>
        </p:txBody>
      </p:sp>
      <p:sp>
        <p:nvSpPr>
          <p:cNvPr id="32" name="Google Shape;32;p4"/>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11138" y="762000"/>
            <a:ext cx="4275137" cy="5329238"/>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289560" algn="l">
              <a:lnSpc>
                <a:spcPct val="100000"/>
              </a:lnSpc>
              <a:spcBef>
                <a:spcPts val="480"/>
              </a:spcBef>
              <a:spcAft>
                <a:spcPts val="0"/>
              </a:spcAft>
              <a:buSzPts val="960"/>
              <a:buChar char="■"/>
              <a:defRPr sz="2400"/>
            </a:lvl2pPr>
            <a:lvl3pPr marL="1371600" lvl="2" indent="-266700" algn="l">
              <a:lnSpc>
                <a:spcPct val="100000"/>
              </a:lnSpc>
              <a:spcBef>
                <a:spcPts val="400"/>
              </a:spcBef>
              <a:spcAft>
                <a:spcPts val="0"/>
              </a:spcAft>
              <a:buSzPts val="6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36" name="Google Shape;36;p5"/>
          <p:cNvSpPr txBox="1">
            <a:spLocks noGrp="1"/>
          </p:cNvSpPr>
          <p:nvPr>
            <p:ph type="body" idx="2"/>
          </p:nvPr>
        </p:nvSpPr>
        <p:spPr>
          <a:xfrm>
            <a:off x="4638675" y="762000"/>
            <a:ext cx="4276725" cy="5329238"/>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289560" algn="l">
              <a:lnSpc>
                <a:spcPct val="100000"/>
              </a:lnSpc>
              <a:spcBef>
                <a:spcPts val="480"/>
              </a:spcBef>
              <a:spcAft>
                <a:spcPts val="0"/>
              </a:spcAft>
              <a:buSzPts val="960"/>
              <a:buChar char="■"/>
              <a:defRPr sz="2400"/>
            </a:lvl2pPr>
            <a:lvl3pPr marL="1371600" lvl="2" indent="-266700" algn="l">
              <a:lnSpc>
                <a:spcPct val="100000"/>
              </a:lnSpc>
              <a:spcBef>
                <a:spcPts val="400"/>
              </a:spcBef>
              <a:spcAft>
                <a:spcPts val="0"/>
              </a:spcAft>
              <a:buSzPts val="6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37" name="Google Shape;37;p5"/>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800"/>
              <a:buNone/>
              <a:defRPr sz="2000" b="1"/>
            </a:lvl2pPr>
            <a:lvl3pPr marL="1371600" lvl="2" indent="-228600" algn="l">
              <a:lnSpc>
                <a:spcPct val="100000"/>
              </a:lnSpc>
              <a:spcBef>
                <a:spcPts val="360"/>
              </a:spcBef>
              <a:spcAft>
                <a:spcPts val="0"/>
              </a:spcAft>
              <a:buSzPts val="54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41" name="Google Shape;41;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79400" algn="l">
              <a:lnSpc>
                <a:spcPct val="100000"/>
              </a:lnSpc>
              <a:spcBef>
                <a:spcPts val="400"/>
              </a:spcBef>
              <a:spcAft>
                <a:spcPts val="0"/>
              </a:spcAft>
              <a:buSzPts val="800"/>
              <a:buChar char="■"/>
              <a:defRPr sz="2000"/>
            </a:lvl2pPr>
            <a:lvl3pPr marL="1371600" lvl="2" indent="-262889" algn="l">
              <a:lnSpc>
                <a:spcPct val="100000"/>
              </a:lnSpc>
              <a:spcBef>
                <a:spcPts val="360"/>
              </a:spcBef>
              <a:spcAft>
                <a:spcPts val="0"/>
              </a:spcAft>
              <a:buSzPts val="54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42" name="Google Shape;42;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800"/>
              <a:buNone/>
              <a:defRPr sz="2000" b="1"/>
            </a:lvl2pPr>
            <a:lvl3pPr marL="1371600" lvl="2" indent="-228600" algn="l">
              <a:lnSpc>
                <a:spcPct val="100000"/>
              </a:lnSpc>
              <a:spcBef>
                <a:spcPts val="360"/>
              </a:spcBef>
              <a:spcAft>
                <a:spcPts val="0"/>
              </a:spcAft>
              <a:buSzPts val="54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43" name="Google Shape;43;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79400" algn="l">
              <a:lnSpc>
                <a:spcPct val="100000"/>
              </a:lnSpc>
              <a:spcBef>
                <a:spcPts val="400"/>
              </a:spcBef>
              <a:spcAft>
                <a:spcPts val="0"/>
              </a:spcAft>
              <a:buSzPts val="800"/>
              <a:buChar char="■"/>
              <a:defRPr sz="2000"/>
            </a:lvl2pPr>
            <a:lvl3pPr marL="1371600" lvl="2" indent="-262889" algn="l">
              <a:lnSpc>
                <a:spcPct val="100000"/>
              </a:lnSpc>
              <a:spcBef>
                <a:spcPts val="360"/>
              </a:spcBef>
              <a:spcAft>
                <a:spcPts val="0"/>
              </a:spcAft>
              <a:buSzPts val="54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44" name="Google Shape;44;p6"/>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640"/>
              </a:spcBef>
              <a:spcAft>
                <a:spcPts val="0"/>
              </a:spcAft>
              <a:buSzPts val="1920"/>
              <a:buChar char="■"/>
              <a:defRPr sz="3200"/>
            </a:lvl1pPr>
            <a:lvl2pPr marL="914400" lvl="1" indent="-299719" algn="l">
              <a:lnSpc>
                <a:spcPct val="100000"/>
              </a:lnSpc>
              <a:spcBef>
                <a:spcPts val="560"/>
              </a:spcBef>
              <a:spcAft>
                <a:spcPts val="0"/>
              </a:spcAft>
              <a:buSzPts val="1120"/>
              <a:buChar char="■"/>
              <a:defRPr sz="2800"/>
            </a:lvl2pPr>
            <a:lvl3pPr marL="1371600" lvl="2" indent="-274319" algn="l">
              <a:lnSpc>
                <a:spcPct val="100000"/>
              </a:lnSpc>
              <a:spcBef>
                <a:spcPts val="480"/>
              </a:spcBef>
              <a:spcAft>
                <a:spcPts val="0"/>
              </a:spcAft>
              <a:buSzPts val="720"/>
              <a:buChar char="■"/>
              <a:defRPr sz="2400"/>
            </a:lvl3pPr>
            <a:lvl4pPr marL="1828800" lvl="3" indent="-298450" algn="l">
              <a:lnSpc>
                <a:spcPct val="100000"/>
              </a:lnSpc>
              <a:spcBef>
                <a:spcPts val="400"/>
              </a:spcBef>
              <a:spcAft>
                <a:spcPts val="0"/>
              </a:spcAft>
              <a:buSzPts val="1100"/>
              <a:buChar char="■"/>
              <a:defRPr sz="2000"/>
            </a:lvl4pPr>
            <a:lvl5pPr marL="2286000" lvl="4" indent="-292100" algn="l">
              <a:lnSpc>
                <a:spcPct val="100000"/>
              </a:lnSpc>
              <a:spcBef>
                <a:spcPts val="400"/>
              </a:spcBef>
              <a:spcAft>
                <a:spcPts val="0"/>
              </a:spcAft>
              <a:buSzPts val="1000"/>
              <a:buChar char="■"/>
              <a:defRPr sz="2000"/>
            </a:lvl5pPr>
            <a:lvl6pPr marL="2743200" lvl="5" indent="-292100" algn="l">
              <a:lnSpc>
                <a:spcPct val="100000"/>
              </a:lnSpc>
              <a:spcBef>
                <a:spcPts val="400"/>
              </a:spcBef>
              <a:spcAft>
                <a:spcPts val="0"/>
              </a:spcAft>
              <a:buSzPts val="1000"/>
              <a:buChar char="■"/>
              <a:defRPr sz="2000"/>
            </a:lvl6pPr>
            <a:lvl7pPr marL="3200400" lvl="6" indent="-292100" algn="l">
              <a:lnSpc>
                <a:spcPct val="100000"/>
              </a:lnSpc>
              <a:spcBef>
                <a:spcPts val="400"/>
              </a:spcBef>
              <a:spcAft>
                <a:spcPts val="0"/>
              </a:spcAft>
              <a:buSzPts val="1000"/>
              <a:buChar char="■"/>
              <a:defRPr sz="2000"/>
            </a:lvl7pPr>
            <a:lvl8pPr marL="3657600" lvl="7" indent="-292100" algn="l">
              <a:lnSpc>
                <a:spcPct val="100000"/>
              </a:lnSpc>
              <a:spcBef>
                <a:spcPts val="400"/>
              </a:spcBef>
              <a:spcAft>
                <a:spcPts val="0"/>
              </a:spcAft>
              <a:buSzPts val="1000"/>
              <a:buChar char="■"/>
              <a:defRPr sz="2000"/>
            </a:lvl8pPr>
            <a:lvl9pPr marL="4114800" lvl="8" indent="-292100" algn="l">
              <a:lnSpc>
                <a:spcPct val="100000"/>
              </a:lnSpc>
              <a:spcBef>
                <a:spcPts val="400"/>
              </a:spcBef>
              <a:spcAft>
                <a:spcPts val="0"/>
              </a:spcAft>
              <a:buSzPts val="1000"/>
              <a:buChar char="■"/>
              <a:defRPr sz="2000"/>
            </a:lvl9pPr>
          </a:lstStyle>
          <a:p>
            <a:endParaRPr/>
          </a:p>
        </p:txBody>
      </p:sp>
      <p:sp>
        <p:nvSpPr>
          <p:cNvPr id="53" name="Google Shape;5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480"/>
              <a:buNone/>
              <a:defRPr sz="1200"/>
            </a:lvl2pPr>
            <a:lvl3pPr marL="1371600" lvl="2" indent="-228600" algn="l">
              <a:lnSpc>
                <a:spcPct val="100000"/>
              </a:lnSpc>
              <a:spcBef>
                <a:spcPts val="200"/>
              </a:spcBef>
              <a:spcAft>
                <a:spcPts val="0"/>
              </a:spcAft>
              <a:buSzPts val="3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4" name="Google Shape;54;p9"/>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rgbClr val="CC00FF"/>
              </a:buClr>
              <a:buSzPts val="1120"/>
              <a:buFont typeface="Noto Sans Symbols"/>
              <a:buNone/>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720"/>
              <a:buFont typeface="Noto Sans Symbols"/>
              <a:buNone/>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58" name="Google Shape;5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480"/>
              <a:buNone/>
              <a:defRPr sz="1200"/>
            </a:lvl2pPr>
            <a:lvl3pPr marL="1371600" lvl="2" indent="-228600" algn="l">
              <a:lnSpc>
                <a:spcPct val="100000"/>
              </a:lnSpc>
              <a:spcBef>
                <a:spcPts val="200"/>
              </a:spcBef>
              <a:spcAft>
                <a:spcPts val="0"/>
              </a:spcAft>
              <a:buSzPts val="3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9" name="Google Shape;59;p10"/>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294640" algn="l" rtl="0">
              <a:lnSpc>
                <a:spcPct val="100000"/>
              </a:lnSpc>
              <a:spcBef>
                <a:spcPts val="520"/>
              </a:spcBef>
              <a:spcAft>
                <a:spcPts val="0"/>
              </a:spcAft>
              <a:buClr>
                <a:srgbClr val="CC00FF"/>
              </a:buClr>
              <a:buSzPts val="1040"/>
              <a:buFont typeface="Noto Sans Symbols"/>
              <a:buChar char="■"/>
              <a:defRPr sz="2600" b="0" i="0" u="none" strike="noStrike" cap="none">
                <a:solidFill>
                  <a:schemeClr val="dk1"/>
                </a:solidFill>
                <a:latin typeface="Tahoma"/>
                <a:ea typeface="Tahoma"/>
                <a:cs typeface="Tahoma"/>
                <a:sym typeface="Tahoma"/>
              </a:defRPr>
            </a:lvl2pPr>
            <a:lvl3pPr marL="1371600" marR="0" lvl="2" indent="-266700" algn="l" rtl="0">
              <a:lnSpc>
                <a:spcPct val="100000"/>
              </a:lnSpc>
              <a:spcBef>
                <a:spcPts val="400"/>
              </a:spcBef>
              <a:spcAft>
                <a:spcPts val="0"/>
              </a:spcAft>
              <a:buClr>
                <a:schemeClr val="folHlink"/>
              </a:buClr>
              <a:buSzPts val="600"/>
              <a:buFont typeface="Noto Sans Symbols"/>
              <a:buChar char="■"/>
              <a:defRPr sz="20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pic>
        <p:nvPicPr>
          <p:cNvPr id="11" name="Google Shape;11;p1" descr="FOS_H"/>
          <p:cNvPicPr preferRelativeResize="0"/>
          <p:nvPr/>
        </p:nvPicPr>
        <p:blipFill rotWithShape="1">
          <a:blip r:embed="rId13">
            <a:alphaModFix/>
          </a:blip>
          <a:srcRect/>
          <a:stretch/>
        </p:blipFill>
        <p:spPr>
          <a:xfrm>
            <a:off x="8375650" y="6381750"/>
            <a:ext cx="593725" cy="300038"/>
          </a:xfrm>
          <a:prstGeom prst="rect">
            <a:avLst/>
          </a:prstGeom>
          <a:noFill/>
          <a:ln>
            <a:noFill/>
          </a:ln>
        </p:spPr>
      </p:pic>
      <p:sp>
        <p:nvSpPr>
          <p:cNvPr id="12" name="Google Shape;12;p1"/>
          <p:cNvSpPr/>
          <p:nvPr/>
        </p:nvSpPr>
        <p:spPr>
          <a:xfrm>
            <a:off x="0" y="6629400"/>
            <a:ext cx="9144000" cy="228600"/>
          </a:xfrm>
          <a:prstGeom prst="rect">
            <a:avLst/>
          </a:prstGeom>
          <a:solidFill>
            <a:srgbClr val="C692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115DA3"/>
              </a:solidFill>
              <a:latin typeface="Arial"/>
              <a:ea typeface="Arial"/>
              <a:cs typeface="Arial"/>
              <a:sym typeface="Arial"/>
            </a:endParaRPr>
          </a:p>
        </p:txBody>
      </p:sp>
      <p:sp>
        <p:nvSpPr>
          <p:cNvPr id="13" name="Google Shape;13;p1"/>
          <p:cNvSpPr/>
          <p:nvPr/>
        </p:nvSpPr>
        <p:spPr>
          <a:xfrm>
            <a:off x="123825" y="6624638"/>
            <a:ext cx="1179513" cy="231775"/>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ESD-IS213</a:t>
            </a:r>
            <a:endParaRPr sz="1400" b="0" i="0" u="none" strike="noStrike" cap="none">
              <a:solidFill>
                <a:srgbClr val="000000"/>
              </a:solidFill>
              <a:latin typeface="Arial"/>
              <a:ea typeface="Arial"/>
              <a:cs typeface="Arial"/>
              <a:sym typeface="Arial"/>
            </a:endParaRPr>
          </a:p>
        </p:txBody>
      </p:sp>
      <p:sp>
        <p:nvSpPr>
          <p:cNvPr id="14" name="Google Shape;14;p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sis"/>
          <p:cNvPicPr preferRelativeResize="0"/>
          <p:nvPr/>
        </p:nvPicPr>
        <p:blipFill rotWithShape="1">
          <a:blip r:embed="rId14">
            <a:alphaModFix/>
          </a:blip>
          <a:srcRect/>
          <a:stretch/>
        </p:blipFill>
        <p:spPr>
          <a:xfrm>
            <a:off x="44450" y="6464300"/>
            <a:ext cx="630238" cy="163513"/>
          </a:xfrm>
          <a:prstGeom prst="rect">
            <a:avLst/>
          </a:prstGeom>
          <a:noFill/>
          <a:ln>
            <a:noFill/>
          </a:ln>
        </p:spPr>
      </p:pic>
      <p:sp>
        <p:nvSpPr>
          <p:cNvPr id="16" name="Google Shape;16;p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41288" y="2751138"/>
            <a:ext cx="8510587" cy="5191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PAWSystem</a:t>
            </a:r>
            <a:endParaRPr/>
          </a:p>
        </p:txBody>
      </p:sp>
      <p:sp>
        <p:nvSpPr>
          <p:cNvPr id="74" name="Google Shape;74;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680"/>
              <a:buNone/>
            </a:pPr>
            <a:r>
              <a:rPr lang="en-US"/>
              <a:t>updated as of 25 Feb 2020 @1730 hrs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a:t>Sample Scenario Overview Diagram</a:t>
            </a:r>
            <a:r>
              <a:rPr lang="en-US" sz="2200"/>
              <a:t> </a:t>
            </a:r>
            <a:br>
              <a:rPr lang="en-US" sz="2200"/>
            </a:br>
            <a:r>
              <a:rPr lang="en-US" sz="2200"/>
              <a:t>   – Service Provider Accepts/Reject Booking</a:t>
            </a:r>
            <a:endParaRPr/>
          </a:p>
        </p:txBody>
      </p:sp>
      <p:sp>
        <p:nvSpPr>
          <p:cNvPr id="171" name="Google Shape;171;p22"/>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10</a:t>
            </a:fld>
            <a:endParaRPr/>
          </a:p>
        </p:txBody>
      </p:sp>
      <p:pic>
        <p:nvPicPr>
          <p:cNvPr id="172" name="Google Shape;172;p22"/>
          <p:cNvPicPr preferRelativeResize="0"/>
          <p:nvPr/>
        </p:nvPicPr>
        <p:blipFill>
          <a:blip r:embed="rId3">
            <a:alphaModFix/>
          </a:blip>
          <a:stretch>
            <a:fillRect/>
          </a:stretch>
        </p:blipFill>
        <p:spPr>
          <a:xfrm>
            <a:off x="-8750" y="1418750"/>
            <a:ext cx="9144000" cy="331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a:t>Sample User Scenario Diagram</a:t>
            </a:r>
            <a:r>
              <a:rPr lang="en-US" sz="2200"/>
              <a:t> </a:t>
            </a:r>
            <a:br>
              <a:rPr lang="en-US" sz="2200"/>
            </a:br>
            <a:r>
              <a:rPr lang="en-US" sz="2200"/>
              <a:t>   – Service Provider Accepts/Reject Booking</a:t>
            </a:r>
            <a:endParaRPr/>
          </a:p>
        </p:txBody>
      </p:sp>
      <p:sp>
        <p:nvSpPr>
          <p:cNvPr id="179" name="Google Shape;179;p23"/>
          <p:cNvSpPr txBox="1">
            <a:spLocks noGrp="1"/>
          </p:cNvSpPr>
          <p:nvPr>
            <p:ph type="body" idx="1"/>
          </p:nvPr>
        </p:nvSpPr>
        <p:spPr>
          <a:xfrm>
            <a:off x="211138" y="761999"/>
            <a:ext cx="8704200" cy="5598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23"/>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11</a:t>
            </a:fld>
            <a:endParaRPr/>
          </a:p>
        </p:txBody>
      </p:sp>
      <p:pic>
        <p:nvPicPr>
          <p:cNvPr id="3" name="Picture 2" descr="A close up of a map&#10;&#10;Description automatically generated">
            <a:extLst>
              <a:ext uri="{FF2B5EF4-FFF2-40B4-BE49-F238E27FC236}">
                <a16:creationId xmlns:a16="http://schemas.microsoft.com/office/drawing/2014/main" id="{4C396927-165A-48D2-9837-19C5A39B4486}"/>
              </a:ext>
            </a:extLst>
          </p:cNvPr>
          <p:cNvPicPr>
            <a:picLocks noChangeAspect="1"/>
          </p:cNvPicPr>
          <p:nvPr/>
        </p:nvPicPr>
        <p:blipFill>
          <a:blip r:embed="rId3"/>
          <a:stretch>
            <a:fillRect/>
          </a:stretch>
        </p:blipFill>
        <p:spPr>
          <a:xfrm>
            <a:off x="410135" y="1048871"/>
            <a:ext cx="8080023" cy="51031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211138" y="76200"/>
            <a:ext cx="8721600" cy="461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400"/>
              <a:t>Technical Overview Diagram</a:t>
            </a:r>
            <a:endParaRPr sz="2400"/>
          </a:p>
        </p:txBody>
      </p:sp>
      <p:pic>
        <p:nvPicPr>
          <p:cNvPr id="188" name="Google Shape;188;p24"/>
          <p:cNvPicPr preferRelativeResize="0"/>
          <p:nvPr/>
        </p:nvPicPr>
        <p:blipFill>
          <a:blip r:embed="rId3">
            <a:alphaModFix/>
          </a:blip>
          <a:stretch>
            <a:fillRect/>
          </a:stretch>
        </p:blipFill>
        <p:spPr>
          <a:xfrm>
            <a:off x="152400" y="996475"/>
            <a:ext cx="8839196" cy="4452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211138" y="192088"/>
            <a:ext cx="8721600" cy="51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Solution Scoping</a:t>
            </a:r>
            <a:endParaRPr/>
          </a:p>
        </p:txBody>
      </p:sp>
      <p:sp>
        <p:nvSpPr>
          <p:cNvPr id="80" name="Google Shape;80;p14"/>
          <p:cNvSpPr txBox="1">
            <a:spLocks noGrp="1"/>
          </p:cNvSpPr>
          <p:nvPr>
            <p:ph type="body" idx="1"/>
          </p:nvPr>
        </p:nvSpPr>
        <p:spPr>
          <a:xfrm>
            <a:off x="211138" y="761999"/>
            <a:ext cx="8704200" cy="55983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0"/>
              </a:spcBef>
              <a:spcAft>
                <a:spcPts val="0"/>
              </a:spcAft>
              <a:buSzPts val="3200"/>
              <a:buChar char="■"/>
            </a:pPr>
            <a:r>
              <a:rPr lang="en-US" sz="3200"/>
              <a:t>Pet Grooming Service (PawSystem)</a:t>
            </a:r>
            <a:endParaRPr sz="3200"/>
          </a:p>
          <a:p>
            <a:pPr marL="457200" lvl="0" indent="-431800" algn="l" rtl="0">
              <a:lnSpc>
                <a:spcPct val="100000"/>
              </a:lnSpc>
              <a:spcBef>
                <a:spcPts val="0"/>
              </a:spcBef>
              <a:spcAft>
                <a:spcPts val="0"/>
              </a:spcAft>
              <a:buSzPts val="3200"/>
              <a:buChar char="■"/>
            </a:pPr>
            <a:r>
              <a:rPr lang="en-US" sz="3200"/>
              <a:t>2 Actors: Customer (with pet), Service Provider.</a:t>
            </a:r>
            <a:endParaRPr sz="3200"/>
          </a:p>
          <a:p>
            <a:pPr marL="457200" lvl="0" indent="-431800" algn="l" rtl="0">
              <a:lnSpc>
                <a:spcPct val="100000"/>
              </a:lnSpc>
              <a:spcBef>
                <a:spcPts val="0"/>
              </a:spcBef>
              <a:spcAft>
                <a:spcPts val="0"/>
              </a:spcAft>
              <a:buSzPts val="3200"/>
              <a:buChar char="■"/>
            </a:pPr>
            <a:r>
              <a:rPr lang="en-US" sz="3200"/>
              <a:t>5 User Scenarios</a:t>
            </a:r>
            <a:endParaRPr sz="3200"/>
          </a:p>
          <a:p>
            <a:pPr marL="914400" lvl="1" indent="-431798" algn="just" rtl="0">
              <a:lnSpc>
                <a:spcPct val="100000"/>
              </a:lnSpc>
              <a:spcBef>
                <a:spcPts val="640"/>
              </a:spcBef>
              <a:spcAft>
                <a:spcPts val="0"/>
              </a:spcAft>
              <a:buSzPts val="3200"/>
              <a:buChar char="■"/>
            </a:pPr>
            <a:r>
              <a:rPr lang="en-US" sz="3200"/>
              <a:t>Customer manage Booking</a:t>
            </a:r>
            <a:endParaRPr sz="3200"/>
          </a:p>
          <a:p>
            <a:pPr marL="914400" lvl="1" indent="-431798" algn="just" rtl="0">
              <a:lnSpc>
                <a:spcPct val="100000"/>
              </a:lnSpc>
              <a:spcBef>
                <a:spcPts val="640"/>
              </a:spcBef>
              <a:spcAft>
                <a:spcPts val="0"/>
              </a:spcAft>
              <a:buSzPts val="3200"/>
              <a:buChar char="■"/>
            </a:pPr>
            <a:r>
              <a:rPr lang="en-US" sz="3200"/>
              <a:t>Service Provider manage Booking</a:t>
            </a:r>
            <a:endParaRPr sz="3200"/>
          </a:p>
          <a:p>
            <a:pPr marL="914400" lvl="1" indent="-431798" algn="just" rtl="0">
              <a:lnSpc>
                <a:spcPct val="100000"/>
              </a:lnSpc>
              <a:spcBef>
                <a:spcPts val="640"/>
              </a:spcBef>
              <a:spcAft>
                <a:spcPts val="0"/>
              </a:spcAft>
              <a:buSzPts val="3200"/>
              <a:buChar char="■"/>
            </a:pPr>
            <a:r>
              <a:rPr lang="en-US" sz="3200"/>
              <a:t>Customer creates Review</a:t>
            </a:r>
            <a:endParaRPr sz="3200"/>
          </a:p>
          <a:p>
            <a:pPr marL="914400" lvl="1" indent="-431798" algn="just" rtl="0">
              <a:lnSpc>
                <a:spcPct val="100000"/>
              </a:lnSpc>
              <a:spcBef>
                <a:spcPts val="640"/>
              </a:spcBef>
              <a:spcAft>
                <a:spcPts val="0"/>
              </a:spcAft>
              <a:buSzPts val="3200"/>
              <a:buChar char="■"/>
            </a:pPr>
            <a:r>
              <a:rPr lang="en-US" sz="3200"/>
              <a:t>Customer makes Payment</a:t>
            </a:r>
            <a:endParaRPr sz="3200"/>
          </a:p>
          <a:p>
            <a:pPr marL="914400" lvl="1" indent="-431798" algn="just" rtl="0">
              <a:lnSpc>
                <a:spcPct val="100000"/>
              </a:lnSpc>
              <a:spcBef>
                <a:spcPts val="640"/>
              </a:spcBef>
              <a:spcAft>
                <a:spcPts val="0"/>
              </a:spcAft>
              <a:buSzPts val="3200"/>
              <a:buChar char="■"/>
            </a:pPr>
            <a:r>
              <a:rPr lang="en-US" sz="3200"/>
              <a:t>Service Provider acknowledges Payment</a:t>
            </a:r>
            <a:endParaRPr sz="2800"/>
          </a:p>
        </p:txBody>
      </p:sp>
      <p:sp>
        <p:nvSpPr>
          <p:cNvPr id="81" name="Google Shape;81;p14"/>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Potential Challenges</a:t>
            </a:r>
            <a:endParaRPr/>
          </a:p>
        </p:txBody>
      </p:sp>
      <p:sp>
        <p:nvSpPr>
          <p:cNvPr id="88" name="Google Shape;88;p15"/>
          <p:cNvSpPr txBox="1">
            <a:spLocks noGrp="1"/>
          </p:cNvSpPr>
          <p:nvPr>
            <p:ph type="body" idx="1"/>
          </p:nvPr>
        </p:nvSpPr>
        <p:spPr>
          <a:xfrm>
            <a:off x="211138" y="761999"/>
            <a:ext cx="8704200" cy="5598300"/>
          </a:xfrm>
          <a:prstGeom prst="rect">
            <a:avLst/>
          </a:prstGeom>
        </p:spPr>
        <p:txBody>
          <a:bodyPr spcFirstLastPara="1" wrap="square" lIns="91425" tIns="45700" rIns="91425" bIns="45700" anchor="t" anchorCtr="0">
            <a:noAutofit/>
          </a:bodyPr>
          <a:lstStyle/>
          <a:p>
            <a:pPr marL="457200" lvl="0" indent="-297180" algn="l" rtl="0">
              <a:spcBef>
                <a:spcPts val="360"/>
              </a:spcBef>
              <a:spcAft>
                <a:spcPts val="0"/>
              </a:spcAft>
              <a:buSzPts val="1080"/>
              <a:buChar char="■"/>
            </a:pPr>
            <a:r>
              <a:rPr lang="en-US"/>
              <a:t>Using Facebook API login. Customers not willing to use Facebook or not using Facebook to login.  </a:t>
            </a:r>
            <a:endParaRPr/>
          </a:p>
          <a:p>
            <a:pPr marL="457200" lvl="0" indent="-297180" algn="l" rtl="0">
              <a:spcBef>
                <a:spcPts val="0"/>
              </a:spcBef>
              <a:spcAft>
                <a:spcPts val="0"/>
              </a:spcAft>
              <a:buSzPts val="1080"/>
              <a:buChar char="■"/>
            </a:pPr>
            <a:r>
              <a:rPr lang="en-US"/>
              <a:t>Popular payment gateways API not available for public use. </a:t>
            </a:r>
            <a:endParaRPr/>
          </a:p>
          <a:p>
            <a:pPr marL="457200" lvl="0" indent="-297180" algn="l" rtl="0">
              <a:spcBef>
                <a:spcPts val="0"/>
              </a:spcBef>
              <a:spcAft>
                <a:spcPts val="0"/>
              </a:spcAft>
              <a:buSzPts val="1080"/>
              <a:buChar char="■"/>
            </a:pPr>
            <a:r>
              <a:rPr lang="en-US"/>
              <a:t>Slots are all full for that service provider and not willing to find another service provider. </a:t>
            </a:r>
            <a:endParaRPr/>
          </a:p>
          <a:p>
            <a:pPr marL="457200" lvl="0" indent="-297180" algn="l" rtl="0">
              <a:spcBef>
                <a:spcPts val="0"/>
              </a:spcBef>
              <a:spcAft>
                <a:spcPts val="0"/>
              </a:spcAft>
              <a:buSzPts val="1080"/>
              <a:buChar char="■"/>
            </a:pPr>
            <a:r>
              <a:rPr lang="en-US"/>
              <a:t>If we use different programming languages, how do we run the application as a microservice? </a:t>
            </a:r>
            <a:endParaRPr/>
          </a:p>
        </p:txBody>
      </p:sp>
      <p:sp>
        <p:nvSpPr>
          <p:cNvPr id="89" name="Google Shape;89;p15"/>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22275" y="29842"/>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Scenario Overview Diagram</a:t>
            </a:r>
            <a:br>
              <a:rPr lang="en-US" sz="2000"/>
            </a:br>
            <a:r>
              <a:rPr lang="en-US" sz="2000"/>
              <a:t>	 - Customer manages booking</a:t>
            </a:r>
            <a:endParaRPr sz="2000"/>
          </a:p>
        </p:txBody>
      </p:sp>
      <p:sp>
        <p:nvSpPr>
          <p:cNvPr id="96" name="Google Shape;96;p16"/>
          <p:cNvSpPr txBox="1">
            <a:spLocks noGrp="1"/>
          </p:cNvSpPr>
          <p:nvPr>
            <p:ph type="sldNum" idx="12"/>
          </p:nvPr>
        </p:nvSpPr>
        <p:spPr>
          <a:xfrm>
            <a:off x="8662987" y="6572654"/>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4</a:t>
            </a:fld>
            <a:endParaRPr/>
          </a:p>
        </p:txBody>
      </p:sp>
      <p:pic>
        <p:nvPicPr>
          <p:cNvPr id="97" name="Google Shape;97;p16"/>
          <p:cNvPicPr preferRelativeResize="0"/>
          <p:nvPr/>
        </p:nvPicPr>
        <p:blipFill>
          <a:blip r:embed="rId3">
            <a:alphaModFix/>
          </a:blip>
          <a:stretch>
            <a:fillRect/>
          </a:stretch>
        </p:blipFill>
        <p:spPr>
          <a:xfrm>
            <a:off x="721913" y="849402"/>
            <a:ext cx="7700182" cy="555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User creates booking</a:t>
            </a:r>
            <a:endParaRPr/>
          </a:p>
        </p:txBody>
      </p:sp>
      <p:sp>
        <p:nvSpPr>
          <p:cNvPr id="104" name="Google Shape;104;p17"/>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5</a:t>
            </a:fld>
            <a:endParaRPr/>
          </a:p>
        </p:txBody>
      </p:sp>
      <p:pic>
        <p:nvPicPr>
          <p:cNvPr id="1026" name="Picture 2">
            <a:extLst>
              <a:ext uri="{FF2B5EF4-FFF2-40B4-BE49-F238E27FC236}">
                <a16:creationId xmlns:a16="http://schemas.microsoft.com/office/drawing/2014/main" id="{55FB733E-D8C0-4004-8374-C729B5E0E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 y="1614451"/>
            <a:ext cx="9144000" cy="3840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18"/>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6</a:t>
            </a:fld>
            <a:endParaRPr/>
          </a:p>
        </p:txBody>
      </p:sp>
      <p:sp>
        <p:nvSpPr>
          <p:cNvPr id="112" name="Google Shape;112;p18"/>
          <p:cNvSpPr txBox="1">
            <a:spLocks noGrp="1"/>
          </p:cNvSpPr>
          <p:nvPr>
            <p:ph type="title"/>
          </p:nvPr>
        </p:nvSpPr>
        <p:spPr>
          <a:xfrm>
            <a:off x="422275" y="29842"/>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Scenario Overview Diagram</a:t>
            </a:r>
            <a:br>
              <a:rPr lang="en-US" sz="2000"/>
            </a:br>
            <a:r>
              <a:rPr lang="en-US" sz="2000"/>
              <a:t>	 - Customer Creates Review</a:t>
            </a:r>
            <a:endParaRPr sz="2000"/>
          </a:p>
        </p:txBody>
      </p:sp>
      <p:pic>
        <p:nvPicPr>
          <p:cNvPr id="113" name="Google Shape;113;p18"/>
          <p:cNvPicPr preferRelativeResize="0"/>
          <p:nvPr/>
        </p:nvPicPr>
        <p:blipFill>
          <a:blip r:embed="rId3">
            <a:alphaModFix/>
          </a:blip>
          <a:stretch>
            <a:fillRect/>
          </a:stretch>
        </p:blipFill>
        <p:spPr>
          <a:xfrm>
            <a:off x="1402675" y="835053"/>
            <a:ext cx="6760800" cy="555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dirty="0"/>
              <a:t>Scenario Overview Diagram</a:t>
            </a:r>
            <a:br>
              <a:rPr lang="en-US" sz="2000" dirty="0"/>
            </a:br>
            <a:r>
              <a:rPr lang="en-US" sz="2000" dirty="0"/>
              <a:t>	 - Customer Creates Review</a:t>
            </a:r>
            <a:endParaRPr sz="2000" dirty="0"/>
          </a:p>
          <a:p>
            <a:pPr marL="0" lvl="0" indent="0" algn="l" rtl="0">
              <a:spcBef>
                <a:spcPts val="0"/>
              </a:spcBef>
              <a:spcAft>
                <a:spcPts val="0"/>
              </a:spcAft>
              <a:buNone/>
            </a:pPr>
            <a:endParaRPr dirty="0"/>
          </a:p>
        </p:txBody>
      </p:sp>
      <p:sp>
        <p:nvSpPr>
          <p:cNvPr id="120" name="Google Shape;120;p19"/>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7</a:t>
            </a:fld>
            <a:endParaRPr/>
          </a:p>
        </p:txBody>
      </p:sp>
      <p:pic>
        <p:nvPicPr>
          <p:cNvPr id="121" name="Google Shape;121;p19"/>
          <p:cNvPicPr preferRelativeResize="0"/>
          <p:nvPr/>
        </p:nvPicPr>
        <p:blipFill>
          <a:blip r:embed="rId3">
            <a:alphaModFix/>
          </a:blip>
          <a:stretch>
            <a:fillRect/>
          </a:stretch>
        </p:blipFill>
        <p:spPr>
          <a:xfrm>
            <a:off x="701700" y="1065894"/>
            <a:ext cx="7740500" cy="472622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0940EA2-AE72-4708-B6EA-D0DFA0ADF332}"/>
                  </a:ext>
                </a:extLst>
              </p14:cNvPr>
              <p14:cNvContentPartPr/>
              <p14:nvPr/>
            </p14:nvContentPartPr>
            <p14:xfrm>
              <a:off x="6848280" y="1713240"/>
              <a:ext cx="1560960" cy="1117440"/>
            </p14:xfrm>
          </p:contentPart>
        </mc:Choice>
        <mc:Fallback xmlns="">
          <p:pic>
            <p:nvPicPr>
              <p:cNvPr id="2" name="Ink 1">
                <a:extLst>
                  <a:ext uri="{FF2B5EF4-FFF2-40B4-BE49-F238E27FC236}">
                    <a16:creationId xmlns:a16="http://schemas.microsoft.com/office/drawing/2014/main" id="{B0940EA2-AE72-4708-B6EA-D0DFA0ADF332}"/>
                  </a:ext>
                </a:extLst>
              </p:cNvPr>
              <p:cNvPicPr/>
              <p:nvPr/>
            </p:nvPicPr>
            <p:blipFill>
              <a:blip r:embed="rId5"/>
              <a:stretch>
                <a:fillRect/>
              </a:stretch>
            </p:blipFill>
            <p:spPr>
              <a:xfrm>
                <a:off x="6838920" y="1703880"/>
                <a:ext cx="1579680" cy="11361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11138" y="97701"/>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dirty="0"/>
              <a:t>Scenario Overview Diagram  </a:t>
            </a:r>
            <a:br>
              <a:rPr lang="en-US" sz="2000" dirty="0"/>
            </a:br>
            <a:r>
              <a:rPr lang="en-US" sz="2000" dirty="0"/>
              <a:t>   – Customer makes payment</a:t>
            </a:r>
            <a:endParaRPr sz="2000" dirty="0"/>
          </a:p>
        </p:txBody>
      </p:sp>
      <p:sp>
        <p:nvSpPr>
          <p:cNvPr id="128" name="Google Shape;128;p20"/>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8</a:t>
            </a:fld>
            <a:endParaRPr/>
          </a:p>
        </p:txBody>
      </p:sp>
      <p:pic>
        <p:nvPicPr>
          <p:cNvPr id="129" name="Google Shape;129;p20"/>
          <p:cNvPicPr preferRelativeResize="0"/>
          <p:nvPr/>
        </p:nvPicPr>
        <p:blipFill rotWithShape="1">
          <a:blip r:embed="rId3">
            <a:alphaModFix/>
          </a:blip>
          <a:srcRect/>
          <a:stretch/>
        </p:blipFill>
        <p:spPr>
          <a:xfrm>
            <a:off x="722471" y="2210931"/>
            <a:ext cx="431800" cy="863600"/>
          </a:xfrm>
          <a:prstGeom prst="rect">
            <a:avLst/>
          </a:prstGeom>
          <a:noFill/>
          <a:ln>
            <a:noFill/>
          </a:ln>
        </p:spPr>
      </p:pic>
      <p:sp>
        <p:nvSpPr>
          <p:cNvPr id="130" name="Google Shape;130;p20"/>
          <p:cNvSpPr/>
          <p:nvPr/>
        </p:nvSpPr>
        <p:spPr>
          <a:xfrm>
            <a:off x="2797421" y="2210931"/>
            <a:ext cx="1704900" cy="863700"/>
          </a:xfrm>
          <a:prstGeom prst="flowChartAlternateProcess">
            <a:avLst/>
          </a:prstGeom>
          <a:noFill/>
          <a:ln w="25400" cap="flat" cmpd="sng">
            <a:solidFill>
              <a:srgbClr val="93C4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Customer UI</a:t>
            </a:r>
            <a:endParaRPr sz="1400" b="0" i="0" u="none" strike="noStrike" cap="none">
              <a:solidFill>
                <a:srgbClr val="000000"/>
              </a:solidFill>
              <a:latin typeface="Arial"/>
              <a:ea typeface="Arial"/>
              <a:cs typeface="Arial"/>
              <a:sym typeface="Arial"/>
            </a:endParaRPr>
          </a:p>
        </p:txBody>
      </p:sp>
      <p:sp>
        <p:nvSpPr>
          <p:cNvPr id="131" name="Google Shape;131;p20"/>
          <p:cNvSpPr txBox="1"/>
          <p:nvPr/>
        </p:nvSpPr>
        <p:spPr>
          <a:xfrm>
            <a:off x="1196244" y="1585645"/>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1. Check the </a:t>
            </a:r>
            <a:r>
              <a:rPr lang="en-US">
                <a:solidFill>
                  <a:srgbClr val="0070C0"/>
                </a:solidFill>
                <a:latin typeface="Tahoma"/>
                <a:ea typeface="Tahoma"/>
                <a:cs typeface="Tahoma"/>
                <a:sym typeface="Tahoma"/>
              </a:rPr>
              <a:t>price of booking</a:t>
            </a:r>
            <a:endParaRPr>
              <a:solidFill>
                <a:srgbClr val="0070C0"/>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US">
                <a:solidFill>
                  <a:srgbClr val="0070C0"/>
                </a:solidFill>
                <a:latin typeface="Tahoma"/>
                <a:ea typeface="Tahoma"/>
                <a:cs typeface="Tahoma"/>
                <a:sym typeface="Tahoma"/>
              </a:rPr>
              <a:t>4. making payment </a:t>
            </a:r>
            <a:endParaRPr>
              <a:solidFill>
                <a:srgbClr val="0070C0"/>
              </a:solidFill>
              <a:latin typeface="Tahoma"/>
              <a:ea typeface="Tahoma"/>
              <a:cs typeface="Tahoma"/>
              <a:sym typeface="Tahoma"/>
            </a:endParaRPr>
          </a:p>
        </p:txBody>
      </p:sp>
      <p:sp>
        <p:nvSpPr>
          <p:cNvPr id="132" name="Google Shape;132;p20"/>
          <p:cNvSpPr txBox="1"/>
          <p:nvPr/>
        </p:nvSpPr>
        <p:spPr>
          <a:xfrm>
            <a:off x="5038152" y="1547629"/>
            <a:ext cx="26334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0" u="none" strike="noStrike" cap="none">
                <a:solidFill>
                  <a:srgbClr val="3C78D8"/>
                </a:solidFill>
                <a:latin typeface="Tahoma"/>
                <a:ea typeface="Tahoma"/>
                <a:cs typeface="Tahoma"/>
                <a:sym typeface="Tahoma"/>
              </a:rPr>
              <a:t>2. </a:t>
            </a:r>
            <a:r>
              <a:rPr lang="en-US">
                <a:solidFill>
                  <a:srgbClr val="3C78D8"/>
                </a:solidFill>
                <a:latin typeface="Tahoma"/>
                <a:ea typeface="Tahoma"/>
                <a:cs typeface="Tahoma"/>
                <a:sym typeface="Tahoma"/>
              </a:rPr>
              <a:t>Check booking confirmation from booking microserviser </a:t>
            </a:r>
            <a:r>
              <a:rPr lang="en-US">
                <a:solidFill>
                  <a:schemeClr val="dk1"/>
                </a:solidFill>
                <a:latin typeface="Tahoma"/>
                <a:ea typeface="Tahoma"/>
                <a:cs typeface="Tahoma"/>
                <a:sym typeface="Tahoma"/>
              </a:rPr>
              <a:t> </a:t>
            </a:r>
            <a:br>
              <a:rPr lang="en-US" sz="1400" b="0" i="0" u="none" strike="noStrike" cap="none">
                <a:solidFill>
                  <a:srgbClr val="0070C0"/>
                </a:solidFill>
                <a:latin typeface="Tahoma"/>
                <a:ea typeface="Tahoma"/>
                <a:cs typeface="Tahoma"/>
                <a:sym typeface="Tahoma"/>
              </a:rPr>
            </a:br>
            <a:r>
              <a:rPr lang="en-US" sz="1400" b="0" i="0" u="none" strike="noStrike" cap="none">
                <a:solidFill>
                  <a:srgbClr val="0070C0"/>
                </a:solidFill>
                <a:latin typeface="Tahoma"/>
                <a:ea typeface="Tahoma"/>
                <a:cs typeface="Tahoma"/>
                <a:sym typeface="Tahoma"/>
              </a:rPr>
              <a:t>{bookingID}</a:t>
            </a:r>
            <a:endParaRPr sz="1400" b="0" i="0" u="none" strike="noStrike" cap="none">
              <a:solidFill>
                <a:srgbClr val="000000"/>
              </a:solidFill>
              <a:latin typeface="Arial"/>
              <a:ea typeface="Arial"/>
              <a:cs typeface="Arial"/>
              <a:sym typeface="Arial"/>
            </a:endParaRPr>
          </a:p>
        </p:txBody>
      </p:sp>
      <p:sp>
        <p:nvSpPr>
          <p:cNvPr id="133" name="Google Shape;133;p20"/>
          <p:cNvSpPr txBox="1"/>
          <p:nvPr/>
        </p:nvSpPr>
        <p:spPr>
          <a:xfrm>
            <a:off x="5530012" y="2812751"/>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3. Return booking’s information</a:t>
            </a:r>
            <a:endParaRPr sz="1400" b="0" i="0" u="none" strike="noStrike" cap="none">
              <a:solidFill>
                <a:srgbClr val="000000"/>
              </a:solidFill>
              <a:latin typeface="Arial"/>
              <a:ea typeface="Arial"/>
              <a:cs typeface="Arial"/>
              <a:sym typeface="Arial"/>
            </a:endParaRPr>
          </a:p>
        </p:txBody>
      </p:sp>
      <p:sp>
        <p:nvSpPr>
          <p:cNvPr id="134" name="Google Shape;134;p20"/>
          <p:cNvSpPr txBox="1"/>
          <p:nvPr/>
        </p:nvSpPr>
        <p:spPr>
          <a:xfrm>
            <a:off x="1442386" y="3751642"/>
            <a:ext cx="21465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 4</a:t>
            </a:r>
            <a:r>
              <a:rPr lang="en-US" sz="1400" b="0" i="0" u="none" strike="noStrike" cap="none">
                <a:solidFill>
                  <a:srgbClr val="3C78D8"/>
                </a:solidFill>
                <a:latin typeface="Tahoma"/>
                <a:ea typeface="Tahoma"/>
                <a:cs typeface="Tahoma"/>
                <a:sym typeface="Tahoma"/>
              </a:rPr>
              <a:t>.</a:t>
            </a:r>
            <a:r>
              <a:rPr lang="en-US" i="0" u="none" strike="noStrike" cap="none">
                <a:solidFill>
                  <a:srgbClr val="3C78D8"/>
                </a:solidFill>
                <a:latin typeface="Tahoma"/>
                <a:ea typeface="Tahoma"/>
                <a:cs typeface="Tahoma"/>
                <a:sym typeface="Tahoma"/>
              </a:rPr>
              <a:t> </a:t>
            </a:r>
            <a:r>
              <a:rPr lang="en-US">
                <a:solidFill>
                  <a:srgbClr val="3C78D8"/>
                </a:solidFill>
                <a:latin typeface="Tahoma"/>
                <a:ea typeface="Tahoma"/>
                <a:cs typeface="Tahoma"/>
                <a:sym typeface="Tahoma"/>
              </a:rPr>
              <a:t>external payment services received payment</a:t>
            </a:r>
            <a:endParaRPr i="0" u="none" strike="noStrike" cap="none">
              <a:solidFill>
                <a:srgbClr val="3C78D8"/>
              </a:solidFill>
              <a:latin typeface="Tahoma"/>
              <a:ea typeface="Tahoma"/>
              <a:cs typeface="Tahoma"/>
              <a:sym typeface="Tahoma"/>
            </a:endParaRPr>
          </a:p>
        </p:txBody>
      </p:sp>
      <p:sp>
        <p:nvSpPr>
          <p:cNvPr id="135" name="Google Shape;135;p20"/>
          <p:cNvSpPr txBox="1"/>
          <p:nvPr/>
        </p:nvSpPr>
        <p:spPr>
          <a:xfrm>
            <a:off x="3358059" y="3630748"/>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5. Return </a:t>
            </a:r>
            <a:r>
              <a:rPr lang="en-US">
                <a:solidFill>
                  <a:srgbClr val="0070C0"/>
                </a:solidFill>
                <a:latin typeface="Tahoma"/>
                <a:ea typeface="Tahoma"/>
                <a:cs typeface="Tahoma"/>
                <a:sym typeface="Tahoma"/>
              </a:rPr>
              <a:t>payment status</a:t>
            </a:r>
            <a:endParaRPr sz="1400" b="0" i="0" u="none" strike="noStrike" cap="none">
              <a:solidFill>
                <a:srgbClr val="000000"/>
              </a:solidFill>
              <a:latin typeface="Arial"/>
              <a:ea typeface="Arial"/>
              <a:cs typeface="Arial"/>
              <a:sym typeface="Arial"/>
            </a:endParaRPr>
          </a:p>
        </p:txBody>
      </p:sp>
      <p:cxnSp>
        <p:nvCxnSpPr>
          <p:cNvPr id="136" name="Google Shape;136;p20"/>
          <p:cNvCxnSpPr/>
          <p:nvPr/>
        </p:nvCxnSpPr>
        <p:spPr>
          <a:xfrm flipH="1">
            <a:off x="1578188" y="2633883"/>
            <a:ext cx="1219200" cy="17700"/>
          </a:xfrm>
          <a:prstGeom prst="straightConnector1">
            <a:avLst/>
          </a:prstGeom>
          <a:noFill/>
          <a:ln w="9525" cap="flat" cmpd="sng">
            <a:solidFill>
              <a:schemeClr val="dk1"/>
            </a:solidFill>
            <a:prstDash val="solid"/>
            <a:round/>
            <a:headEnd type="triangle" w="med" len="med"/>
            <a:tailEnd type="none" w="sm" len="sm"/>
          </a:ln>
        </p:spPr>
      </p:cxnSp>
      <p:cxnSp>
        <p:nvCxnSpPr>
          <p:cNvPr id="137" name="Google Shape;137;p20"/>
          <p:cNvCxnSpPr/>
          <p:nvPr/>
        </p:nvCxnSpPr>
        <p:spPr>
          <a:xfrm rot="10800000" flipH="1">
            <a:off x="1578088" y="2789833"/>
            <a:ext cx="1182600" cy="28800"/>
          </a:xfrm>
          <a:prstGeom prst="straightConnector1">
            <a:avLst/>
          </a:prstGeom>
          <a:noFill/>
          <a:ln w="9525" cap="flat" cmpd="sng">
            <a:solidFill>
              <a:schemeClr val="dk1"/>
            </a:solidFill>
            <a:prstDash val="solid"/>
            <a:round/>
            <a:headEnd type="triangle" w="med" len="med"/>
            <a:tailEnd type="none" w="sm" len="sm"/>
          </a:ln>
        </p:spPr>
      </p:cxnSp>
      <p:sp>
        <p:nvSpPr>
          <p:cNvPr id="138" name="Google Shape;138;p20"/>
          <p:cNvSpPr txBox="1"/>
          <p:nvPr/>
        </p:nvSpPr>
        <p:spPr>
          <a:xfrm>
            <a:off x="1335350" y="3053624"/>
            <a:ext cx="1704900" cy="20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6. Display </a:t>
            </a:r>
            <a:r>
              <a:rPr lang="en-US">
                <a:solidFill>
                  <a:srgbClr val="0070C0"/>
                </a:solidFill>
                <a:latin typeface="Tahoma"/>
                <a:ea typeface="Tahoma"/>
                <a:cs typeface="Tahoma"/>
                <a:sym typeface="Tahoma"/>
              </a:rPr>
              <a:t>payment status</a:t>
            </a:r>
            <a:endParaRPr sz="1400" b="0" i="0" u="none" strike="noStrike" cap="none">
              <a:solidFill>
                <a:srgbClr val="0070C0"/>
              </a:solidFill>
              <a:latin typeface="Tahoma"/>
              <a:ea typeface="Tahoma"/>
              <a:cs typeface="Tahoma"/>
              <a:sym typeface="Tahoma"/>
            </a:endParaRPr>
          </a:p>
        </p:txBody>
      </p:sp>
      <p:sp>
        <p:nvSpPr>
          <p:cNvPr id="139" name="Google Shape;139;p20"/>
          <p:cNvSpPr/>
          <p:nvPr/>
        </p:nvSpPr>
        <p:spPr>
          <a:xfrm>
            <a:off x="510574" y="3053618"/>
            <a:ext cx="855600" cy="204000"/>
          </a:xfrm>
          <a:prstGeom prst="flowChartAlternateProcess">
            <a:avLst/>
          </a:prstGeom>
          <a:noFill/>
          <a:ln w="25400" cap="flat" cmpd="sng">
            <a:solidFill>
              <a:srgbClr val="007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Tahoma"/>
              <a:buNone/>
            </a:pPr>
            <a:r>
              <a:rPr lang="en-US" sz="1100">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
        <p:nvSpPr>
          <p:cNvPr id="140" name="Google Shape;140;p20"/>
          <p:cNvSpPr/>
          <p:nvPr/>
        </p:nvSpPr>
        <p:spPr>
          <a:xfrm>
            <a:off x="6714252" y="4038600"/>
            <a:ext cx="1704900" cy="9495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a:solidFill>
                  <a:schemeClr val="dk1"/>
                </a:solidFill>
                <a:latin typeface="Tahoma"/>
                <a:ea typeface="Tahoma"/>
                <a:cs typeface="Tahoma"/>
                <a:sym typeface="Tahoma"/>
              </a:rPr>
              <a:t>Booking</a:t>
            </a:r>
            <a:endParaRPr sz="1600" b="0" i="0" u="none" strike="noStrike" cap="none">
              <a:solidFill>
                <a:schemeClr val="dk1"/>
              </a:solidFill>
              <a:latin typeface="Tahoma"/>
              <a:ea typeface="Tahoma"/>
              <a:cs typeface="Tahoma"/>
              <a:sym typeface="Tahoma"/>
            </a:endParaRPr>
          </a:p>
        </p:txBody>
      </p:sp>
      <p:sp>
        <p:nvSpPr>
          <p:cNvPr id="141" name="Google Shape;141;p20"/>
          <p:cNvSpPr/>
          <p:nvPr/>
        </p:nvSpPr>
        <p:spPr>
          <a:xfrm rot="10800000" flipH="1">
            <a:off x="4502362" y="2289412"/>
            <a:ext cx="3705000" cy="1573200"/>
          </a:xfrm>
          <a:prstGeom prst="bentUpArrow">
            <a:avLst>
              <a:gd name="adj1" fmla="val 6448"/>
              <a:gd name="adj2" fmla="val 5830"/>
              <a:gd name="adj3" fmla="val 2376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42" name="Google Shape;142;p20"/>
          <p:cNvSpPr/>
          <p:nvPr/>
        </p:nvSpPr>
        <p:spPr>
          <a:xfrm rot="-5400000">
            <a:off x="5376466" y="1721597"/>
            <a:ext cx="1405500" cy="3166500"/>
          </a:xfrm>
          <a:prstGeom prst="bentUpArrow">
            <a:avLst>
              <a:gd name="adj1" fmla="val 6448"/>
              <a:gd name="adj2" fmla="val 6921"/>
              <a:gd name="adj3" fmla="val 29299"/>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43" name="Google Shape;143;p20"/>
          <p:cNvSpPr/>
          <p:nvPr/>
        </p:nvSpPr>
        <p:spPr>
          <a:xfrm>
            <a:off x="2797425" y="4448750"/>
            <a:ext cx="1704900" cy="5232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a:solidFill>
                  <a:schemeClr val="dk1"/>
                </a:solidFill>
                <a:latin typeface="Tahoma"/>
                <a:ea typeface="Tahoma"/>
                <a:cs typeface="Tahoma"/>
                <a:sym typeface="Tahoma"/>
              </a:rPr>
              <a:t>External payment service</a:t>
            </a:r>
            <a:endParaRPr sz="1600" b="0" i="0" u="none" strike="noStrike" cap="none">
              <a:solidFill>
                <a:schemeClr val="dk1"/>
              </a:solidFill>
              <a:latin typeface="Tahoma"/>
              <a:ea typeface="Tahoma"/>
              <a:cs typeface="Tahoma"/>
              <a:sym typeface="Tahoma"/>
            </a:endParaRPr>
          </a:p>
        </p:txBody>
      </p:sp>
      <p:cxnSp>
        <p:nvCxnSpPr>
          <p:cNvPr id="144" name="Google Shape;144;p20"/>
          <p:cNvCxnSpPr/>
          <p:nvPr/>
        </p:nvCxnSpPr>
        <p:spPr>
          <a:xfrm rot="10800000" flipH="1">
            <a:off x="3427812" y="3040428"/>
            <a:ext cx="1200" cy="1392000"/>
          </a:xfrm>
          <a:prstGeom prst="straightConnector1">
            <a:avLst/>
          </a:prstGeom>
          <a:noFill/>
          <a:ln w="9525" cap="flat" cmpd="sng">
            <a:solidFill>
              <a:schemeClr val="dk1"/>
            </a:solidFill>
            <a:prstDash val="solid"/>
            <a:round/>
            <a:headEnd type="triangle" w="med" len="med"/>
            <a:tailEnd type="none" w="sm" len="sm"/>
          </a:ln>
        </p:spPr>
      </p:cxnSp>
      <p:cxnSp>
        <p:nvCxnSpPr>
          <p:cNvPr id="145" name="Google Shape;145;p20"/>
          <p:cNvCxnSpPr>
            <a:stCxn id="130" idx="2"/>
          </p:cNvCxnSpPr>
          <p:nvPr/>
        </p:nvCxnSpPr>
        <p:spPr>
          <a:xfrm>
            <a:off x="3649871" y="3074631"/>
            <a:ext cx="2700" cy="1323600"/>
          </a:xfrm>
          <a:prstGeom prst="straightConnector1">
            <a:avLst/>
          </a:prstGeom>
          <a:noFill/>
          <a:ln w="9525" cap="flat" cmpd="sng">
            <a:solidFill>
              <a:schemeClr val="dk1"/>
            </a:solidFill>
            <a:prstDash val="solid"/>
            <a:round/>
            <a:headEnd type="triangle" w="med" len="med"/>
            <a:tailEnd type="none" w="sm" len="sm"/>
          </a:ln>
        </p:spPr>
      </p:cxnSp>
      <p:sp>
        <p:nvSpPr>
          <p:cNvPr id="146" name="Google Shape;146;p20"/>
          <p:cNvSpPr txBox="1"/>
          <p:nvPr/>
        </p:nvSpPr>
        <p:spPr>
          <a:xfrm>
            <a:off x="4351000" y="2024938"/>
            <a:ext cx="12192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HTTP</a:t>
            </a:r>
            <a:endParaRPr sz="1400" b="0" i="0" u="none" strike="noStrike" cap="none">
              <a:solidFill>
                <a:srgbClr val="000000"/>
              </a:solidFill>
              <a:latin typeface="Arial"/>
              <a:ea typeface="Arial"/>
              <a:cs typeface="Arial"/>
              <a:sym typeface="Arial"/>
            </a:endParaRPr>
          </a:p>
        </p:txBody>
      </p:sp>
      <p:sp>
        <p:nvSpPr>
          <p:cNvPr id="147" name="Google Shape;147;p20"/>
          <p:cNvSpPr txBox="1"/>
          <p:nvPr/>
        </p:nvSpPr>
        <p:spPr>
          <a:xfrm>
            <a:off x="3351600" y="3122807"/>
            <a:ext cx="1219200" cy="2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a:solidFill>
                  <a:schemeClr val="dk1"/>
                </a:solidFill>
                <a:latin typeface="Tahoma"/>
                <a:ea typeface="Tahoma"/>
                <a:cs typeface="Tahoma"/>
                <a:sym typeface="Tahoma"/>
              </a:rPr>
              <a:t>AMQP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211138" y="66924"/>
            <a:ext cx="8721600" cy="76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dirty="0"/>
              <a:t>User Scenario Diagram</a:t>
            </a:r>
            <a:r>
              <a:rPr lang="en-US" sz="2200" dirty="0"/>
              <a:t> </a:t>
            </a:r>
            <a:br>
              <a:rPr lang="en-US" sz="2200" dirty="0"/>
            </a:br>
            <a:r>
              <a:rPr lang="en-US" sz="2200" dirty="0"/>
              <a:t>   – Service Provider Collects Payment</a:t>
            </a:r>
            <a:endParaRPr sz="2200" dirty="0"/>
          </a:p>
        </p:txBody>
      </p:sp>
      <p:sp>
        <p:nvSpPr>
          <p:cNvPr id="154" name="Google Shape;154;p21"/>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9</a:t>
            </a:fld>
            <a:endParaRPr/>
          </a:p>
        </p:txBody>
      </p:sp>
      <p:sp>
        <p:nvSpPr>
          <p:cNvPr id="155" name="Google Shape;155;p21"/>
          <p:cNvSpPr/>
          <p:nvPr/>
        </p:nvSpPr>
        <p:spPr>
          <a:xfrm>
            <a:off x="1819606" y="5111975"/>
            <a:ext cx="20244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External payment service</a:t>
            </a:r>
            <a:endParaRPr sz="1600" b="0" i="0" u="none" strike="noStrike" cap="none">
              <a:solidFill>
                <a:schemeClr val="dk1"/>
              </a:solidFill>
              <a:latin typeface="Tahoma"/>
              <a:ea typeface="Tahoma"/>
              <a:cs typeface="Tahoma"/>
              <a:sym typeface="Tahoma"/>
            </a:endParaRPr>
          </a:p>
        </p:txBody>
      </p:sp>
      <p:sp>
        <p:nvSpPr>
          <p:cNvPr id="156" name="Google Shape;156;p21"/>
          <p:cNvSpPr txBox="1"/>
          <p:nvPr/>
        </p:nvSpPr>
        <p:spPr>
          <a:xfrm>
            <a:off x="4376686" y="1627711"/>
            <a:ext cx="632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HTTP</a:t>
            </a:r>
            <a:endParaRPr sz="1400" b="0" i="0" u="none" strike="noStrike" cap="none">
              <a:solidFill>
                <a:srgbClr val="000000"/>
              </a:solidFill>
              <a:latin typeface="Arial"/>
              <a:ea typeface="Arial"/>
              <a:cs typeface="Arial"/>
              <a:sym typeface="Arial"/>
            </a:endParaRPr>
          </a:p>
        </p:txBody>
      </p:sp>
      <p:sp>
        <p:nvSpPr>
          <p:cNvPr id="157" name="Google Shape;157;p21"/>
          <p:cNvSpPr/>
          <p:nvPr/>
        </p:nvSpPr>
        <p:spPr>
          <a:xfrm>
            <a:off x="1286959" y="1531950"/>
            <a:ext cx="3089700" cy="1055100"/>
          </a:xfrm>
          <a:prstGeom prst="flowChartAlternateProcess">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285750" marR="0" lvl="0" indent="-198437" algn="l" rtl="0">
              <a:lnSpc>
                <a:spcPct val="100000"/>
              </a:lnSpc>
              <a:spcBef>
                <a:spcPts val="0"/>
              </a:spcBef>
              <a:spcAft>
                <a:spcPts val="0"/>
              </a:spcAft>
              <a:buClr>
                <a:schemeClr val="dk1"/>
              </a:buClr>
              <a:buSzPts val="1200"/>
              <a:buFont typeface="Noto Sans Symbols"/>
              <a:buChar char="⮚"/>
            </a:pPr>
            <a:r>
              <a:rPr lang="en-US" sz="1600" u="sng">
                <a:solidFill>
                  <a:schemeClr val="dk1"/>
                </a:solidFill>
                <a:latin typeface="Tahoma"/>
                <a:ea typeface="Tahoma"/>
                <a:cs typeface="Tahoma"/>
                <a:sym typeface="Tahoma"/>
              </a:rPr>
              <a:t>Service Provider UI</a:t>
            </a:r>
            <a:endParaRPr sz="1600">
              <a:solidFill>
                <a:schemeClr val="dk1"/>
              </a:solidFill>
              <a:latin typeface="Tahoma"/>
              <a:ea typeface="Tahoma"/>
              <a:cs typeface="Tahoma"/>
              <a:sym typeface="Tahoma"/>
            </a:endParaRPr>
          </a:p>
        </p:txBody>
      </p:sp>
      <p:cxnSp>
        <p:nvCxnSpPr>
          <p:cNvPr id="158" name="Google Shape;158;p21"/>
          <p:cNvCxnSpPr>
            <a:stCxn id="159" idx="1"/>
            <a:endCxn id="157" idx="3"/>
          </p:cNvCxnSpPr>
          <p:nvPr/>
        </p:nvCxnSpPr>
        <p:spPr>
          <a:xfrm rot="10800000">
            <a:off x="4376732" y="2059506"/>
            <a:ext cx="3046800" cy="0"/>
          </a:xfrm>
          <a:prstGeom prst="straightConnector1">
            <a:avLst/>
          </a:prstGeom>
          <a:noFill/>
          <a:ln w="9525" cap="flat" cmpd="sng">
            <a:solidFill>
              <a:schemeClr val="dk1"/>
            </a:solidFill>
            <a:prstDash val="solid"/>
            <a:round/>
            <a:headEnd type="triangle" w="med" len="med"/>
            <a:tailEnd type="none" w="sm" len="sm"/>
          </a:ln>
        </p:spPr>
      </p:cxnSp>
      <p:cxnSp>
        <p:nvCxnSpPr>
          <p:cNvPr id="160" name="Google Shape;160;p21"/>
          <p:cNvCxnSpPr>
            <a:stCxn id="157" idx="2"/>
            <a:endCxn id="155" idx="0"/>
          </p:cNvCxnSpPr>
          <p:nvPr/>
        </p:nvCxnSpPr>
        <p:spPr>
          <a:xfrm>
            <a:off x="2831809" y="2587050"/>
            <a:ext cx="0" cy="2524800"/>
          </a:xfrm>
          <a:prstGeom prst="straightConnector1">
            <a:avLst/>
          </a:prstGeom>
          <a:noFill/>
          <a:ln w="9525" cap="flat" cmpd="sng">
            <a:solidFill>
              <a:schemeClr val="dk1"/>
            </a:solidFill>
            <a:prstDash val="solid"/>
            <a:round/>
            <a:headEnd type="triangle" w="med" len="med"/>
            <a:tailEnd type="none" w="sm" len="sm"/>
          </a:ln>
        </p:spPr>
      </p:cxnSp>
      <p:sp>
        <p:nvSpPr>
          <p:cNvPr id="161" name="Google Shape;161;p21"/>
          <p:cNvSpPr txBox="1"/>
          <p:nvPr/>
        </p:nvSpPr>
        <p:spPr>
          <a:xfrm>
            <a:off x="4695548" y="2266550"/>
            <a:ext cx="21972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solidFill>
                  <a:srgbClr val="0070C0"/>
                </a:solidFill>
                <a:latin typeface="Tahoma"/>
                <a:ea typeface="Tahoma"/>
                <a:cs typeface="Tahoma"/>
                <a:sym typeface="Tahoma"/>
              </a:rPr>
              <a:t>2. UI returns back the payment confirmation to customers </a:t>
            </a:r>
            <a:endParaRPr>
              <a:solidFill>
                <a:srgbClr val="0070C0"/>
              </a:solidFill>
              <a:latin typeface="Tahoma"/>
              <a:ea typeface="Tahoma"/>
              <a:cs typeface="Tahoma"/>
              <a:sym typeface="Tahoma"/>
            </a:endParaRPr>
          </a:p>
          <a:p>
            <a:pPr marL="0" marR="0" lvl="0" indent="0" algn="l" rtl="0">
              <a:lnSpc>
                <a:spcPct val="100000"/>
              </a:lnSpc>
              <a:spcBef>
                <a:spcPts val="0"/>
              </a:spcBef>
              <a:spcAft>
                <a:spcPts val="0"/>
              </a:spcAft>
              <a:buNone/>
            </a:pPr>
            <a:r>
              <a:rPr lang="en-US">
                <a:solidFill>
                  <a:srgbClr val="0070C0"/>
                </a:solidFill>
                <a:latin typeface="Tahoma"/>
                <a:ea typeface="Tahoma"/>
                <a:cs typeface="Tahoma"/>
                <a:sym typeface="Tahoma"/>
              </a:rPr>
              <a:t>3. Send an invoice to the customer</a:t>
            </a:r>
            <a:endParaRPr>
              <a:solidFill>
                <a:srgbClr val="0070C0"/>
              </a:solidFill>
              <a:latin typeface="Tahoma"/>
              <a:ea typeface="Tahoma"/>
              <a:cs typeface="Tahoma"/>
              <a:sym typeface="Tahoma"/>
            </a:endParaRPr>
          </a:p>
        </p:txBody>
      </p:sp>
      <p:sp>
        <p:nvSpPr>
          <p:cNvPr id="162" name="Google Shape;162;p21"/>
          <p:cNvSpPr txBox="1"/>
          <p:nvPr/>
        </p:nvSpPr>
        <p:spPr>
          <a:xfrm>
            <a:off x="540711" y="3619950"/>
            <a:ext cx="2024400" cy="7386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rgbClr val="0070C0"/>
              </a:buClr>
              <a:buSzPts val="1400"/>
              <a:buFont typeface="Tahoma"/>
              <a:buAutoNum type="arabicPeriod"/>
            </a:pPr>
            <a:r>
              <a:rPr lang="en-US">
                <a:solidFill>
                  <a:srgbClr val="0070C0"/>
                </a:solidFill>
                <a:latin typeface="Tahoma"/>
                <a:ea typeface="Tahoma"/>
                <a:cs typeface="Tahoma"/>
                <a:sym typeface="Tahoma"/>
              </a:rPr>
              <a:t>Process the payment information and reflect on UI</a:t>
            </a:r>
            <a:endParaRPr>
              <a:solidFill>
                <a:srgbClr val="0070C0"/>
              </a:solidFill>
              <a:latin typeface="Tahoma"/>
              <a:ea typeface="Tahoma"/>
              <a:cs typeface="Tahoma"/>
              <a:sym typeface="Tahoma"/>
            </a:endParaRPr>
          </a:p>
        </p:txBody>
      </p:sp>
      <p:pic>
        <p:nvPicPr>
          <p:cNvPr id="159" name="Google Shape;159;p21"/>
          <p:cNvPicPr preferRelativeResize="0"/>
          <p:nvPr/>
        </p:nvPicPr>
        <p:blipFill rotWithShape="1">
          <a:blip r:embed="rId3">
            <a:alphaModFix/>
          </a:blip>
          <a:srcRect/>
          <a:stretch/>
        </p:blipFill>
        <p:spPr>
          <a:xfrm>
            <a:off x="7423532" y="1627706"/>
            <a:ext cx="431800" cy="863600"/>
          </a:xfrm>
          <a:prstGeom prst="rect">
            <a:avLst/>
          </a:prstGeom>
          <a:noFill/>
          <a:ln>
            <a:noFill/>
          </a:ln>
        </p:spPr>
      </p:pic>
      <p:sp>
        <p:nvSpPr>
          <p:cNvPr id="163" name="Google Shape;163;p21"/>
          <p:cNvSpPr/>
          <p:nvPr/>
        </p:nvSpPr>
        <p:spPr>
          <a:xfrm>
            <a:off x="7211635" y="2612330"/>
            <a:ext cx="855600" cy="204000"/>
          </a:xfrm>
          <a:prstGeom prst="flowChartAlternateProcess">
            <a:avLst/>
          </a:prstGeom>
          <a:noFill/>
          <a:ln w="25400" cap="flat" cmpd="sng">
            <a:solidFill>
              <a:srgbClr val="007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Tahoma"/>
              <a:buNone/>
            </a:pPr>
            <a:r>
              <a:rPr lang="en-US" sz="1100">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459</Words>
  <Application>Microsoft Office PowerPoint</Application>
  <PresentationFormat>On-screen Show (4:3)</PresentationFormat>
  <Paragraphs>87</Paragraphs>
  <Slides>12</Slides>
  <Notes>12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Tahoma</vt:lpstr>
      <vt:lpstr>Noto Sans Symbols</vt:lpstr>
      <vt:lpstr>Arial</vt:lpstr>
      <vt:lpstr>Times New Roman</vt:lpstr>
      <vt:lpstr>Blends</vt:lpstr>
      <vt:lpstr>PAWSystem</vt:lpstr>
      <vt:lpstr>Solution Scoping</vt:lpstr>
      <vt:lpstr>Potential Challenges</vt:lpstr>
      <vt:lpstr>Scenario Overview Diagram   - Customer manages booking</vt:lpstr>
      <vt:lpstr>User creates booking</vt:lpstr>
      <vt:lpstr>Scenario Overview Diagram   - Customer Creates Review</vt:lpstr>
      <vt:lpstr>Scenario Overview Diagram   - Customer Creates Review </vt:lpstr>
      <vt:lpstr>Scenario Overview Diagram      – Customer makes payment</vt:lpstr>
      <vt:lpstr>User Scenario Diagram     – Service Provider Collects Payment</vt:lpstr>
      <vt:lpstr>Sample Scenario Overview Diagram     – Service Provider Accepts/Reject Booking</vt:lpstr>
      <vt:lpstr>Sample User Scenario Diagram     – Service Provider Accepts/Reject Booking</vt:lpstr>
      <vt:lpstr>Technical Overview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PAWSystem</dc:title>
  <cp:lastModifiedBy>Nicolas Wijaya</cp:lastModifiedBy>
  <cp:revision>6</cp:revision>
  <dcterms:modified xsi:type="dcterms:W3CDTF">2020-03-10T05:40:05Z</dcterms:modified>
</cp:coreProperties>
</file>