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1392"/>
  </p:normalViewPr>
  <p:slideViewPr>
    <p:cSldViewPr snapToGrid="0" snapToObjects="1">
      <p:cViewPr varScale="1">
        <p:scale>
          <a:sx n="156" d="100"/>
          <a:sy n="156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13D0-0475-3E45-807A-A0380BE59C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2DCA-08DA-B44F-9BEC-F6D11B402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2DCA-08DA-B44F-9BEC-F6D11B402A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2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2DCA-08DA-B44F-9BEC-F6D11B402A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2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2DCA-08DA-B44F-9BEC-F6D11B402A5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56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2DCA-08DA-B44F-9BEC-F6D11B402A5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5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2DCA-08DA-B44F-9BEC-F6D11B402A5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CEBC0-7EEA-B84E-9944-D0D0D3E4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CAE589-9835-9644-9B87-B8C89B36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14DE6-E19F-C74C-AA1A-7897F690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1EB8C-ACFB-E44A-B83A-819369E0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3C128-EEAC-1746-8AB7-9D7E734E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194A9-A3C0-FA4F-8571-D1D2D89D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0BC018-62D2-2643-B643-1FCBC6B8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97ED6-1CDC-2542-AB08-54D2D3CD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32136-F65C-9C46-9AEA-0B61F2C6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D6CD1-FF20-5F4F-8514-FD802BF9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4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2AF3C9-B6B8-F748-831B-4499F74EA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E5219-DC96-284F-B0C8-51D6014D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5A544-8AC7-544E-85AC-1C1E5376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307EF-4470-534D-845A-7AF9E5E0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109C6-D562-2D4B-8F90-FC146393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8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7823C-B234-8D4D-B2C3-CFF514B1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2BA581-DDAA-F841-84B8-8A15B07F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1255-CCA6-9747-B710-CF6603D4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E8E02-53D1-5641-B339-BE7CBEA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C358-A8F1-E546-B0A7-02D58632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8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97E2B-E717-C64F-B6AD-E4203F88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23E4C-D24E-2847-B3C5-CFB3CC03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CAD46-5FEA-C044-BB06-EF2E146D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94E7F-C946-3C48-B647-BF216F47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41E08-2E80-6340-B738-23BEE9E1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074F9-8993-8D47-ADDE-4C465362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8BBF5-4665-6B4B-8A28-43A546D6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2302D-D876-C547-B90F-8EB88324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311DB-A796-2E4D-BCA3-7D60BB1C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49632-37FE-1847-8A98-DC6C4347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43D83D-8076-084B-A196-DE3B5D43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4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60976-515E-D840-9DF8-ABEBEC2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0FE57B-D92D-CB42-9C60-C719C0EA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537E6-C194-B740-973A-8B6E4E8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62DD28-A21E-3748-9E22-3CA3675F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DF3E7B-81EC-6F4A-BD4A-CD2E327CE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1FA047-D450-E24A-9518-E3B08C0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55A7CB-5114-9C4E-A0EA-221E9B23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8E706A-97DC-8D4C-88BE-6EEA99D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65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79F6E-2CC3-5040-8875-EA8F7AEE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AF984E-1C0A-4749-96A1-2AE98E0E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8709E8-CD00-6041-A01F-F3B4D001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3F62CE-A4FE-7C44-BA16-A0E75391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EAD232-CC50-9349-9AF5-E39162F4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BF69DE-87F3-EB41-8A75-E9BF5140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85DE6-1610-2D4E-8266-8D3207F8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4DCC6-7F3C-5643-BE57-0CC99FA1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87EC5-3C37-1145-9655-55BE9105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3E7C60-1808-B040-97B9-7F5CFD42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35DE0-398E-D046-A9DE-A370F62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3BA571-7C95-F041-9157-904AFF71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102E53-CD8B-3646-BDA4-9B2782E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F20B-6BF9-2B47-B26E-D8D3A7FB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FA2206-A1E8-EC44-A217-C4DC4D04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FC58B5-6E7B-AD40-BE95-51CF3CEC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17B368-B5D5-B049-8029-5E6D380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DDFA59-911A-7745-9294-F3328A9C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5E959F-6C59-1749-A169-EA4A32BB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1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335C95-7DB4-984F-A5B2-1A24B5E1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3CC1A-1D90-4844-9128-571142B7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F32F7-AB22-FD4B-BC7C-93731A5E1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B390-6BE4-C64C-A3FE-2E78475CFC0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5EF19-8F65-7D40-8043-4A347DEE4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9CB44-08DD-8245-AE60-CE6DBABDF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CEC5-7E93-2B43-8CFB-B8ADBD6B5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角丸四角形 183">
            <a:extLst>
              <a:ext uri="{FF2B5EF4-FFF2-40B4-BE49-F238E27FC236}">
                <a16:creationId xmlns:a16="http://schemas.microsoft.com/office/drawing/2014/main" id="{E70BBCA4-284A-904F-AEEE-3110A7D300A8}"/>
              </a:ext>
            </a:extLst>
          </p:cNvPr>
          <p:cNvSpPr/>
          <p:nvPr/>
        </p:nvSpPr>
        <p:spPr>
          <a:xfrm>
            <a:off x="7401901" y="837357"/>
            <a:ext cx="2651981" cy="5527792"/>
          </a:xfrm>
          <a:prstGeom prst="roundRect">
            <a:avLst>
              <a:gd name="adj" fmla="val 4734"/>
            </a:avLst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角丸四角形 182">
            <a:extLst>
              <a:ext uri="{FF2B5EF4-FFF2-40B4-BE49-F238E27FC236}">
                <a16:creationId xmlns:a16="http://schemas.microsoft.com/office/drawing/2014/main" id="{5F62987A-6E50-D54E-9D6C-3D62EE7470A6}"/>
              </a:ext>
            </a:extLst>
          </p:cNvPr>
          <p:cNvSpPr/>
          <p:nvPr/>
        </p:nvSpPr>
        <p:spPr>
          <a:xfrm>
            <a:off x="932992" y="837357"/>
            <a:ext cx="6424129" cy="5527792"/>
          </a:xfrm>
          <a:prstGeom prst="roundRect">
            <a:avLst>
              <a:gd name="adj" fmla="val 1727"/>
            </a:avLst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8E473B-29B5-9342-A05C-C31211A6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11" y="2589810"/>
            <a:ext cx="1363106" cy="13631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EF2A5BA-A0F0-7047-A1BF-098E054E8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45" y="3596347"/>
            <a:ext cx="2280910" cy="648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41B3C6-CDFD-9343-94EC-8D4629D10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00" y="2494704"/>
            <a:ext cx="1276032" cy="405639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233CC8-9632-6D48-960D-664B4544A7D9}"/>
              </a:ext>
            </a:extLst>
          </p:cNvPr>
          <p:cNvCxnSpPr>
            <a:cxnSpLocks/>
          </p:cNvCxnSpPr>
          <p:nvPr/>
        </p:nvCxnSpPr>
        <p:spPr>
          <a:xfrm>
            <a:off x="5705459" y="268907"/>
            <a:ext cx="0" cy="649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55F4D97-6538-0446-9558-4B530442F830}"/>
              </a:ext>
            </a:extLst>
          </p:cNvPr>
          <p:cNvSpPr txBox="1"/>
          <p:nvPr/>
        </p:nvSpPr>
        <p:spPr>
          <a:xfrm>
            <a:off x="1646473" y="139986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2. webhook</a:t>
            </a:r>
            <a:endParaRPr kumimoji="1" lang="ja-JP" altLang="en-US" sz="1100" b="1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ABA779A-7F73-2E4E-ABAA-E3DEF127B05F}"/>
              </a:ext>
            </a:extLst>
          </p:cNvPr>
          <p:cNvSpPr txBox="1"/>
          <p:nvPr/>
        </p:nvSpPr>
        <p:spPr>
          <a:xfrm>
            <a:off x="5078193" y="1755050"/>
            <a:ext cx="2591548" cy="57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b="1" dirty="0"/>
              <a:t>7. Update manifest</a:t>
            </a:r>
          </a:p>
          <a:p>
            <a:pPr>
              <a:lnSpc>
                <a:spcPct val="150000"/>
              </a:lnSpc>
            </a:pPr>
            <a:r>
              <a:rPr kumimoji="1" lang="en-US" altLang="ja-JP" sz="1100" b="1" dirty="0"/>
              <a:t>  (Pull requests)</a:t>
            </a:r>
            <a:endParaRPr kumimoji="1" lang="ja-JP" altLang="en-US" sz="11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EE2F02-B459-BB49-B570-C51E5C7B928C}"/>
              </a:ext>
            </a:extLst>
          </p:cNvPr>
          <p:cNvSpPr txBox="1"/>
          <p:nvPr/>
        </p:nvSpPr>
        <p:spPr>
          <a:xfrm>
            <a:off x="2901326" y="4656086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5. Push container image</a:t>
            </a:r>
            <a:endParaRPr kumimoji="1" lang="ja-JP" altLang="en-US" sz="1100" b="1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44CD979-6A8B-9D4C-AADB-3D09B9381A41}"/>
              </a:ext>
            </a:extLst>
          </p:cNvPr>
          <p:cNvCxnSpPr>
            <a:cxnSpLocks/>
          </p:cNvCxnSpPr>
          <p:nvPr/>
        </p:nvCxnSpPr>
        <p:spPr>
          <a:xfrm>
            <a:off x="4818459" y="3024199"/>
            <a:ext cx="0" cy="572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84AA53-8F4B-BE46-9375-39840BE0B08E}"/>
              </a:ext>
            </a:extLst>
          </p:cNvPr>
          <p:cNvSpPr txBox="1"/>
          <p:nvPr/>
        </p:nvSpPr>
        <p:spPr>
          <a:xfrm>
            <a:off x="2904531" y="3181185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6. Scan container image</a:t>
            </a:r>
            <a:endParaRPr kumimoji="1" lang="ja-JP" altLang="en-US" sz="1100" b="1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66CD9111-14F2-3540-9387-75214A0AA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378" y="1887409"/>
            <a:ext cx="2124608" cy="678695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E4D7029-CEA4-B546-A7D2-92565E609E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515" b="75731" l="12946" r="88837">
                        <a14:foregroundMark x1="14728" y1="35088" x2="14728" y2="35088"/>
                        <a14:foregroundMark x1="22233" y1="32749" x2="22233" y2="32749"/>
                        <a14:foregroundMark x1="16604" y1="29240" x2="16604" y2="29240"/>
                        <a14:foregroundMark x1="14259" y1="60234" x2="14259" y2="60234"/>
                        <a14:foregroundMark x1="18949" y1="65789" x2="18949" y2="65789"/>
                        <a14:foregroundMark x1="15385" y1="53801" x2="15385" y2="53801"/>
                        <a14:foregroundMark x1="13884" y1="43275" x2="13884" y2="43275"/>
                        <a14:foregroundMark x1="13039" y1="37135" x2="13039" y2="37427"/>
                        <a14:foregroundMark x1="22889" y1="50000" x2="22889" y2="50000"/>
                        <a14:foregroundMark x1="34053" y1="46491" x2="34053" y2="46491"/>
                        <a14:foregroundMark x1="46717" y1="43275" x2="46717" y2="43275"/>
                        <a14:foregroundMark x1="57317" y1="74269" x2="57317" y2="74269"/>
                        <a14:foregroundMark x1="68856" y1="61696" x2="68856" y2="61696"/>
                        <a14:foregroundMark x1="68199" y1="26316" x2="68199" y2="26316"/>
                        <a14:foregroundMark x1="74015" y1="31579" x2="74015" y2="31579"/>
                        <a14:foregroundMark x1="83865" y1="45906" x2="83865" y2="45906"/>
                        <a14:foregroundMark x1="83490" y1="49708" x2="83490" y2="49708"/>
                        <a14:foregroundMark x1="88837" y1="40351" x2="88837" y2="40351"/>
                        <a14:foregroundMark x1="63227" y1="76023" x2="63227" y2="76023"/>
                        <a14:foregroundMark x1="73171" y1="22515" x2="73171" y2="22515"/>
                        <a14:foregroundMark x1="26360" y1="61696" x2="26360" y2="61696"/>
                        <a14:foregroundMark x1="27580" y1="68713" x2="26829" y2="61696"/>
                        <a14:foregroundMark x1="27580" y1="71637" x2="27580" y2="67544"/>
                        <a14:foregroundMark x1="27674" y1="71637" x2="27767" y2="66667"/>
                        <a14:foregroundMark x1="27767" y1="71345" x2="27674" y2="72515"/>
                        <a14:foregroundMark x1="27955" y1="71053" x2="27955" y2="71053"/>
                        <a14:foregroundMark x1="19418" y1="52339" x2="19418" y2="64620"/>
                        <a14:foregroundMark x1="19418" y1="64620" x2="19794" y2="49123"/>
                        <a14:foregroundMark x1="27580" y1="27778" x2="27486" y2="26901"/>
                        <a14:foregroundMark x1="27580" y1="29825" x2="27580" y2="29825"/>
                        <a14:foregroundMark x1="27674" y1="28947" x2="27674" y2="28947"/>
                        <a14:foregroundMark x1="27674" y1="28070" x2="27674" y2="28070"/>
                        <a14:foregroundMark x1="27767" y1="27193" x2="27767" y2="27193"/>
                        <a14:foregroundMark x1="27861" y1="28655" x2="27861" y2="28655"/>
                        <a14:foregroundMark x1="27861" y1="28363" x2="27861" y2="28363"/>
                        <a14:foregroundMark x1="27861" y1="27778" x2="27861" y2="27778"/>
                        <a14:foregroundMark x1="27861" y1="26608" x2="27861" y2="26608"/>
                        <a14:foregroundMark x1="27861" y1="66667" x2="27861" y2="66667"/>
                        <a14:foregroundMark x1="27955" y1="67544" x2="27955" y2="67544"/>
                        <a14:backgroundMark x1="30488" y1="39474" x2="30488" y2="39474"/>
                        <a14:backgroundMark x1="91276" y1="55848" x2="91276" y2="55848"/>
                      </a14:backgroundRemoval>
                    </a14:imgEffect>
                  </a14:imgLayer>
                </a14:imgProps>
              </a:ext>
            </a:extLst>
          </a:blip>
          <a:srcRect l="10339" t="20616" r="8426" b="20616"/>
          <a:stretch/>
        </p:blipFill>
        <p:spPr>
          <a:xfrm>
            <a:off x="3692969" y="5342646"/>
            <a:ext cx="1551062" cy="359994"/>
          </a:xfrm>
          <a:prstGeom prst="rect">
            <a:avLst/>
          </a:prstGeom>
        </p:spPr>
      </p:pic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3F58ABA-2E5E-A646-A8F9-049F7150B473}"/>
              </a:ext>
            </a:extLst>
          </p:cNvPr>
          <p:cNvCxnSpPr>
            <a:cxnSpLocks/>
          </p:cNvCxnSpPr>
          <p:nvPr/>
        </p:nvCxnSpPr>
        <p:spPr>
          <a:xfrm>
            <a:off x="1406632" y="2632289"/>
            <a:ext cx="0" cy="2353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8667EC-E662-8147-8BA2-3C53F785CABD}"/>
              </a:ext>
            </a:extLst>
          </p:cNvPr>
          <p:cNvSpPr txBox="1"/>
          <p:nvPr/>
        </p:nvSpPr>
        <p:spPr>
          <a:xfrm>
            <a:off x="3667638" y="5799137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4. Build container image</a:t>
            </a:r>
            <a:endParaRPr kumimoji="1" lang="ja-JP" altLang="en-US" sz="1100" b="1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8841C09-82D1-564F-AC24-C4C98D0378A6}"/>
              </a:ext>
            </a:extLst>
          </p:cNvPr>
          <p:cNvCxnSpPr>
            <a:cxnSpLocks/>
          </p:cNvCxnSpPr>
          <p:nvPr/>
        </p:nvCxnSpPr>
        <p:spPr>
          <a:xfrm>
            <a:off x="9192464" y="4002008"/>
            <a:ext cx="0" cy="12218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A7C2488-438D-1A46-B4F2-E41050E0F939}"/>
              </a:ext>
            </a:extLst>
          </p:cNvPr>
          <p:cNvCxnSpPr>
            <a:cxnSpLocks/>
          </p:cNvCxnSpPr>
          <p:nvPr/>
        </p:nvCxnSpPr>
        <p:spPr>
          <a:xfrm flipV="1">
            <a:off x="4817061" y="4182095"/>
            <a:ext cx="1398" cy="11156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図 128">
            <a:extLst>
              <a:ext uri="{FF2B5EF4-FFF2-40B4-BE49-F238E27FC236}">
                <a16:creationId xmlns:a16="http://schemas.microsoft.com/office/drawing/2014/main" id="{690DB513-0176-A543-9997-859F8BE5C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5571" y="5298546"/>
            <a:ext cx="1273786" cy="658754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2839D66-5A47-B04B-8EF4-94B6EB0324DA}"/>
              </a:ext>
            </a:extLst>
          </p:cNvPr>
          <p:cNvSpPr txBox="1"/>
          <p:nvPr/>
        </p:nvSpPr>
        <p:spPr>
          <a:xfrm>
            <a:off x="3117567" y="331253"/>
            <a:ext cx="2491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1. Modify application source code</a:t>
            </a:r>
            <a:endParaRPr kumimoji="1" lang="ja-JP" altLang="en-US" sz="1100" b="1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2B774056-1315-2B44-94E3-7D9E93486D62}"/>
              </a:ext>
            </a:extLst>
          </p:cNvPr>
          <p:cNvSpPr/>
          <p:nvPr/>
        </p:nvSpPr>
        <p:spPr>
          <a:xfrm>
            <a:off x="3268436" y="5198588"/>
            <a:ext cx="3952690" cy="9777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CF311517-293F-1848-9C5C-D851D436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212" y="5089390"/>
            <a:ext cx="2124608" cy="678695"/>
          </a:xfrm>
          <a:prstGeom prst="rect">
            <a:avLst/>
          </a:prstGeom>
        </p:spPr>
      </p:pic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A45ACE-F545-F84D-BC37-D27F2D07ACEE}"/>
              </a:ext>
            </a:extLst>
          </p:cNvPr>
          <p:cNvSpPr/>
          <p:nvPr/>
        </p:nvSpPr>
        <p:spPr>
          <a:xfrm>
            <a:off x="1738781" y="5763593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/>
              <a:t>Tekton Pipelines</a:t>
            </a:r>
            <a:endParaRPr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E424A7DF-AA08-AE4F-898B-E00BBB29AEAD}"/>
              </a:ext>
            </a:extLst>
          </p:cNvPr>
          <p:cNvSpPr/>
          <p:nvPr/>
        </p:nvSpPr>
        <p:spPr>
          <a:xfrm>
            <a:off x="1760438" y="2538320"/>
            <a:ext cx="1306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/>
              <a:t>Tekton Triggers</a:t>
            </a:r>
            <a:endParaRPr lang="ja-JP" altLang="en-US" sz="120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DC82EA-4EAF-564E-BC1A-418975183F4E}"/>
              </a:ext>
            </a:extLst>
          </p:cNvPr>
          <p:cNvSpPr txBox="1"/>
          <p:nvPr/>
        </p:nvSpPr>
        <p:spPr>
          <a:xfrm>
            <a:off x="7777521" y="1744235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8. Pull manifests</a:t>
            </a:r>
            <a:endParaRPr kumimoji="1" lang="ja-JP" altLang="en-US" sz="1100" b="1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B8570DE6-7140-AE42-B6F3-7EA737AB1D09}"/>
              </a:ext>
            </a:extLst>
          </p:cNvPr>
          <p:cNvSpPr txBox="1"/>
          <p:nvPr/>
        </p:nvSpPr>
        <p:spPr>
          <a:xfrm>
            <a:off x="7660622" y="4446878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9. Apply manifests</a:t>
            </a:r>
            <a:endParaRPr kumimoji="1" lang="ja-JP" altLang="en-US" sz="1100" b="1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8130EDE-FB55-404D-B67F-681EBE2E903F}"/>
              </a:ext>
            </a:extLst>
          </p:cNvPr>
          <p:cNvSpPr txBox="1"/>
          <p:nvPr/>
        </p:nvSpPr>
        <p:spPr>
          <a:xfrm>
            <a:off x="1476555" y="3823463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3. Kick pipelines</a:t>
            </a:r>
            <a:endParaRPr kumimoji="1" lang="ja-JP" altLang="en-US" sz="1100" b="1"/>
          </a:p>
        </p:txBody>
      </p:sp>
      <p:cxnSp>
        <p:nvCxnSpPr>
          <p:cNvPr id="168" name="カギ線コネクタ 167">
            <a:extLst>
              <a:ext uri="{FF2B5EF4-FFF2-40B4-BE49-F238E27FC236}">
                <a16:creationId xmlns:a16="http://schemas.microsoft.com/office/drawing/2014/main" id="{62E71A9F-421A-9248-9BB1-E6875F112ACE}"/>
              </a:ext>
            </a:extLst>
          </p:cNvPr>
          <p:cNvCxnSpPr>
            <a:cxnSpLocks/>
            <a:stCxn id="208" idx="4"/>
            <a:endCxn id="5" idx="0"/>
          </p:cNvCxnSpPr>
          <p:nvPr/>
        </p:nvCxnSpPr>
        <p:spPr>
          <a:xfrm>
            <a:off x="7793530" y="1246392"/>
            <a:ext cx="1398934" cy="134341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174">
            <a:extLst>
              <a:ext uri="{FF2B5EF4-FFF2-40B4-BE49-F238E27FC236}">
                <a16:creationId xmlns:a16="http://schemas.microsoft.com/office/drawing/2014/main" id="{6E71E294-B4BD-BF4E-BB5B-70120BEAAB00}"/>
              </a:ext>
            </a:extLst>
          </p:cNvPr>
          <p:cNvCxnSpPr>
            <a:cxnSpLocks/>
            <a:stCxn id="194" idx="2"/>
          </p:cNvCxnSpPr>
          <p:nvPr/>
        </p:nvCxnSpPr>
        <p:spPr>
          <a:xfrm rot="10800000" flipV="1">
            <a:off x="1406632" y="1240364"/>
            <a:ext cx="3872612" cy="606232"/>
          </a:xfrm>
          <a:prstGeom prst="bentConnector3">
            <a:avLst>
              <a:gd name="adj1" fmla="val 1000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3F4F7D2-8079-4946-B61C-0F3AFB73F340}"/>
              </a:ext>
            </a:extLst>
          </p:cNvPr>
          <p:cNvSpPr txBox="1"/>
          <p:nvPr/>
        </p:nvSpPr>
        <p:spPr>
          <a:xfrm>
            <a:off x="3202064" y="6476138"/>
            <a:ext cx="1901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Continuous Integration</a:t>
            </a:r>
            <a:endParaRPr kumimoji="1" lang="ja-JP" altLang="en-US" sz="1200" b="1" i="1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969BDD9-2D71-534C-9219-B2715C06341E}"/>
              </a:ext>
            </a:extLst>
          </p:cNvPr>
          <p:cNvSpPr txBox="1"/>
          <p:nvPr/>
        </p:nvSpPr>
        <p:spPr>
          <a:xfrm>
            <a:off x="7881346" y="6474587"/>
            <a:ext cx="16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Continuous Delivery</a:t>
            </a:r>
            <a:endParaRPr kumimoji="1" lang="ja-JP" altLang="en-US" sz="1200" b="1" i="1"/>
          </a:p>
        </p:txBody>
      </p:sp>
      <p:pic>
        <p:nvPicPr>
          <p:cNvPr id="193" name="図 192">
            <a:extLst>
              <a:ext uri="{FF2B5EF4-FFF2-40B4-BE49-F238E27FC236}">
                <a16:creationId xmlns:a16="http://schemas.microsoft.com/office/drawing/2014/main" id="{CB0D1991-8698-6D45-A7D6-D363E3EE3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287" y="5297727"/>
            <a:ext cx="1194828" cy="503819"/>
          </a:xfrm>
          <a:prstGeom prst="rect">
            <a:avLst/>
          </a:prstGeom>
        </p:spPr>
      </p:pic>
      <p:sp>
        <p:nvSpPr>
          <p:cNvPr id="194" name="フローチャート: 磁気ディスク 193">
            <a:extLst>
              <a:ext uri="{FF2B5EF4-FFF2-40B4-BE49-F238E27FC236}">
                <a16:creationId xmlns:a16="http://schemas.microsoft.com/office/drawing/2014/main" id="{AFD03F2B-8B69-EE44-AED6-08C881F6B6C9}"/>
              </a:ext>
            </a:extLst>
          </p:cNvPr>
          <p:cNvSpPr/>
          <p:nvPr/>
        </p:nvSpPr>
        <p:spPr>
          <a:xfrm>
            <a:off x="5279244" y="945896"/>
            <a:ext cx="852430" cy="588936"/>
          </a:xfrm>
          <a:prstGeom prst="flowChartMagneticDisk">
            <a:avLst/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5F0E867F-D5C9-4F4A-B030-EF6A0C7521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4586" y="111866"/>
            <a:ext cx="1744545" cy="657459"/>
          </a:xfrm>
          <a:prstGeom prst="rect">
            <a:avLst/>
          </a:prstGeom>
        </p:spPr>
      </p:pic>
      <p:cxnSp>
        <p:nvCxnSpPr>
          <p:cNvPr id="203" name="カギ線コネクタ 202">
            <a:extLst>
              <a:ext uri="{FF2B5EF4-FFF2-40B4-BE49-F238E27FC236}">
                <a16:creationId xmlns:a16="http://schemas.microsoft.com/office/drawing/2014/main" id="{9C7A8922-36B5-CD4D-986D-AB9DC4BE0E03}"/>
              </a:ext>
            </a:extLst>
          </p:cNvPr>
          <p:cNvCxnSpPr>
            <a:cxnSpLocks/>
            <a:endCxn id="208" idx="2"/>
          </p:cNvCxnSpPr>
          <p:nvPr/>
        </p:nvCxnSpPr>
        <p:spPr>
          <a:xfrm rot="5400000" flipH="1" flipV="1">
            <a:off x="4721221" y="3077853"/>
            <a:ext cx="4051339" cy="38841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フローチャート: 磁気ディスク 207">
            <a:extLst>
              <a:ext uri="{FF2B5EF4-FFF2-40B4-BE49-F238E27FC236}">
                <a16:creationId xmlns:a16="http://schemas.microsoft.com/office/drawing/2014/main" id="{BAFD103C-85B1-4A49-A7A7-DF56A04064B4}"/>
              </a:ext>
            </a:extLst>
          </p:cNvPr>
          <p:cNvSpPr/>
          <p:nvPr/>
        </p:nvSpPr>
        <p:spPr>
          <a:xfrm>
            <a:off x="6941100" y="951924"/>
            <a:ext cx="852430" cy="588936"/>
          </a:xfrm>
          <a:prstGeom prst="flowChartMagneticDisk">
            <a:avLst/>
          </a:prstGeom>
          <a:solidFill>
            <a:schemeClr val="bg1">
              <a:lumMod val="95000"/>
              <a:alpha val="8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" name="図 205">
            <a:extLst>
              <a:ext uri="{FF2B5EF4-FFF2-40B4-BE49-F238E27FC236}">
                <a16:creationId xmlns:a16="http://schemas.microsoft.com/office/drawing/2014/main" id="{BE52CE9B-1381-3E48-BE37-97906D2243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3465" y="1179398"/>
            <a:ext cx="707714" cy="295529"/>
          </a:xfrm>
          <a:prstGeom prst="rect">
            <a:avLst/>
          </a:prstGeom>
        </p:spPr>
      </p:pic>
      <p:pic>
        <p:nvPicPr>
          <p:cNvPr id="215" name="図 214">
            <a:extLst>
              <a:ext uri="{FF2B5EF4-FFF2-40B4-BE49-F238E27FC236}">
                <a16:creationId xmlns:a16="http://schemas.microsoft.com/office/drawing/2014/main" id="{7EE6034E-5783-604E-9C9A-61CA5317C3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2305" y="1179398"/>
            <a:ext cx="707714" cy="295529"/>
          </a:xfrm>
          <a:prstGeom prst="rect">
            <a:avLst/>
          </a:prstGeom>
        </p:spPr>
      </p:pic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C631B312-3FCD-D54A-8F9D-366506F07D11}"/>
              </a:ext>
            </a:extLst>
          </p:cNvPr>
          <p:cNvSpPr/>
          <p:nvPr/>
        </p:nvSpPr>
        <p:spPr>
          <a:xfrm>
            <a:off x="5166333" y="726367"/>
            <a:ext cx="2730508" cy="9433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5E46F9EB-24F7-9F4B-83D1-351F9189FD57}"/>
              </a:ext>
            </a:extLst>
          </p:cNvPr>
          <p:cNvSpPr/>
          <p:nvPr/>
        </p:nvSpPr>
        <p:spPr>
          <a:xfrm>
            <a:off x="5368908" y="903481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/>
              <a:t>source</a:t>
            </a:r>
            <a:endParaRPr lang="ja-JP" altLang="en-US" sz="1200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BB215FF-8B10-A34D-B506-48195A625156}"/>
              </a:ext>
            </a:extLst>
          </p:cNvPr>
          <p:cNvSpPr/>
          <p:nvPr/>
        </p:nvSpPr>
        <p:spPr>
          <a:xfrm>
            <a:off x="6978927" y="923700"/>
            <a:ext cx="8611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/>
              <a:t>manifests</a:t>
            </a:r>
            <a:endParaRPr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8731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角丸四角形 183">
            <a:extLst>
              <a:ext uri="{FF2B5EF4-FFF2-40B4-BE49-F238E27FC236}">
                <a16:creationId xmlns:a16="http://schemas.microsoft.com/office/drawing/2014/main" id="{E70BBCA4-284A-904F-AEEE-3110A7D300A8}"/>
              </a:ext>
            </a:extLst>
          </p:cNvPr>
          <p:cNvSpPr/>
          <p:nvPr/>
        </p:nvSpPr>
        <p:spPr>
          <a:xfrm>
            <a:off x="7074948" y="2929178"/>
            <a:ext cx="4935140" cy="3580109"/>
          </a:xfrm>
          <a:prstGeom prst="roundRect">
            <a:avLst>
              <a:gd name="adj" fmla="val 3002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233CC8-9632-6D48-960D-664B4544A7D9}"/>
              </a:ext>
            </a:extLst>
          </p:cNvPr>
          <p:cNvCxnSpPr>
            <a:cxnSpLocks/>
          </p:cNvCxnSpPr>
          <p:nvPr/>
        </p:nvCxnSpPr>
        <p:spPr>
          <a:xfrm>
            <a:off x="8385438" y="1937288"/>
            <a:ext cx="0" cy="130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DC82EA-4EAF-564E-BC1A-418975183F4E}"/>
              </a:ext>
            </a:extLst>
          </p:cNvPr>
          <p:cNvSpPr txBox="1"/>
          <p:nvPr/>
        </p:nvSpPr>
        <p:spPr>
          <a:xfrm>
            <a:off x="8416197" y="3876571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</a:t>
            </a:r>
          </a:p>
          <a:p>
            <a:r>
              <a:rPr lang="en-US" altLang="ja-JP" sz="1100" b="1" dirty="0"/>
              <a:t>  user.user.svc.cluster.local</a:t>
            </a:r>
            <a:endParaRPr kumimoji="1" lang="ja-JP" altLang="en-US" sz="1100" b="1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266EA53-4796-A845-A20C-246DCAFFFE2C}"/>
              </a:ext>
            </a:extLst>
          </p:cNvPr>
          <p:cNvSpPr/>
          <p:nvPr/>
        </p:nvSpPr>
        <p:spPr>
          <a:xfrm>
            <a:off x="7327796" y="3248138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admin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791CCD74-1683-FB45-BE82-DE336FAB391B}"/>
              </a:ext>
            </a:extLst>
          </p:cNvPr>
          <p:cNvSpPr/>
          <p:nvPr/>
        </p:nvSpPr>
        <p:spPr>
          <a:xfrm>
            <a:off x="7327796" y="4502730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user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1B191B7-ABAC-9447-BAD5-EE45F1BDCB1E}"/>
              </a:ext>
            </a:extLst>
          </p:cNvPr>
          <p:cNvCxnSpPr>
            <a:cxnSpLocks/>
          </p:cNvCxnSpPr>
          <p:nvPr/>
        </p:nvCxnSpPr>
        <p:spPr>
          <a:xfrm>
            <a:off x="8385438" y="3745044"/>
            <a:ext cx="0" cy="757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56E33BC0-443E-534F-B31A-B767550AC150}"/>
              </a:ext>
            </a:extLst>
          </p:cNvPr>
          <p:cNvSpPr/>
          <p:nvPr/>
        </p:nvSpPr>
        <p:spPr>
          <a:xfrm>
            <a:off x="7327796" y="5813277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noProof="1">
                <a:solidFill>
                  <a:schemeClr val="tx1"/>
                </a:solidFill>
              </a:rPr>
              <a:t>user-db</a:t>
            </a:r>
            <a:endParaRPr kumimoji="1" lang="en-US" altLang="ja-JP" noProof="1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5A3724A-0F64-9747-BC85-0939BA30B668}"/>
              </a:ext>
            </a:extLst>
          </p:cNvPr>
          <p:cNvCxnSpPr>
            <a:cxnSpLocks/>
          </p:cNvCxnSpPr>
          <p:nvPr/>
        </p:nvCxnSpPr>
        <p:spPr>
          <a:xfrm>
            <a:off x="8385438" y="4999636"/>
            <a:ext cx="0" cy="813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F5A28A2-FDA0-C14E-B33A-A8F52E8CAF52}"/>
              </a:ext>
            </a:extLst>
          </p:cNvPr>
          <p:cNvSpPr txBox="1"/>
          <p:nvPr/>
        </p:nvSpPr>
        <p:spPr>
          <a:xfrm>
            <a:off x="8553847" y="5073475"/>
            <a:ext cx="3292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</a:t>
            </a:r>
          </a:p>
          <a:p>
            <a:r>
              <a:rPr lang="en-US" altLang="ja-JP" sz="1100" b="1" dirty="0"/>
              <a:t>  </a:t>
            </a:r>
            <a:r>
              <a:rPr lang="en-US" altLang="ja-JP" sz="1100" b="1" noProof="1"/>
              <a:t>user-db-mysql-master</a:t>
            </a:r>
            <a:r>
              <a:rPr lang="en-US" altLang="ja-JP" sz="1100" b="1" dirty="0"/>
              <a:t>.user.svc.cluster.local</a:t>
            </a:r>
            <a:endParaRPr kumimoji="1" lang="ja-JP" altLang="en-US" sz="1100" b="1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5E3FFA36-3389-8040-9316-C349DFA8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431" y="3056549"/>
            <a:ext cx="948084" cy="490313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31869B1-B6D0-3446-A6B3-BCF87C6B0571}"/>
              </a:ext>
            </a:extLst>
          </p:cNvPr>
          <p:cNvSpPr txBox="1"/>
          <p:nvPr/>
        </p:nvSpPr>
        <p:spPr>
          <a:xfrm>
            <a:off x="8354535" y="6525245"/>
            <a:ext cx="237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Remote Kubernetes on Cloud</a:t>
            </a:r>
            <a:endParaRPr kumimoji="1" lang="ja-JP" altLang="en-US" sz="1200" b="1" i="1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C0F739C-413B-774E-B1D4-0F394E6B9A5F}"/>
              </a:ext>
            </a:extLst>
          </p:cNvPr>
          <p:cNvSpPr txBox="1"/>
          <p:nvPr/>
        </p:nvSpPr>
        <p:spPr>
          <a:xfrm>
            <a:off x="7696788" y="1628373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For t</a:t>
            </a:r>
            <a:r>
              <a:rPr kumimoji="1" lang="en-US" altLang="ja-JP" sz="1200" b="1" i="1" dirty="0"/>
              <a:t>est request</a:t>
            </a:r>
            <a:endParaRPr kumimoji="1" lang="ja-JP" altLang="en-US" sz="1200" b="1" i="1"/>
          </a:p>
        </p:txBody>
      </p:sp>
    </p:spTree>
    <p:extLst>
      <p:ext uri="{BB962C8B-B14F-4D97-AF65-F5344CB8AC3E}">
        <p14:creationId xmlns:p14="http://schemas.microsoft.com/office/powerpoint/2010/main" val="4395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8F76662F-6506-2F4D-A282-A2F7A10E2830}"/>
              </a:ext>
            </a:extLst>
          </p:cNvPr>
          <p:cNvSpPr/>
          <p:nvPr/>
        </p:nvSpPr>
        <p:spPr>
          <a:xfrm>
            <a:off x="5185272" y="3455609"/>
            <a:ext cx="1824279" cy="1345432"/>
          </a:xfrm>
          <a:prstGeom prst="roundRect">
            <a:avLst>
              <a:gd name="adj" fmla="val 4823"/>
            </a:avLst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EBF24437-89F0-354A-927A-A6E85BB4436B}"/>
              </a:ext>
            </a:extLst>
          </p:cNvPr>
          <p:cNvSpPr/>
          <p:nvPr/>
        </p:nvSpPr>
        <p:spPr>
          <a:xfrm>
            <a:off x="121319" y="49877"/>
            <a:ext cx="7058731" cy="6469703"/>
          </a:xfrm>
          <a:prstGeom prst="roundRect">
            <a:avLst>
              <a:gd name="adj" fmla="val 48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4B1D181C-A012-6349-B9AD-E10EDE5C0A68}"/>
              </a:ext>
            </a:extLst>
          </p:cNvPr>
          <p:cNvSpPr/>
          <p:nvPr/>
        </p:nvSpPr>
        <p:spPr>
          <a:xfrm>
            <a:off x="7029883" y="1132889"/>
            <a:ext cx="1487288" cy="5563889"/>
          </a:xfrm>
          <a:prstGeom prst="roundRect">
            <a:avLst>
              <a:gd name="adj" fmla="val 4823"/>
            </a:avLst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雲 41">
            <a:extLst>
              <a:ext uri="{FF2B5EF4-FFF2-40B4-BE49-F238E27FC236}">
                <a16:creationId xmlns:a16="http://schemas.microsoft.com/office/drawing/2014/main" id="{1CA5AF08-23DD-7646-BAFB-24888B8DC14B}"/>
              </a:ext>
            </a:extLst>
          </p:cNvPr>
          <p:cNvSpPr/>
          <p:nvPr/>
        </p:nvSpPr>
        <p:spPr>
          <a:xfrm>
            <a:off x="7315780" y="4175839"/>
            <a:ext cx="869898" cy="1255377"/>
          </a:xfrm>
          <a:prstGeom prst="cloud">
            <a:avLst/>
          </a:prstGeom>
          <a:solidFill>
            <a:srgbClr val="FBF8F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角丸四角形 182">
            <a:extLst>
              <a:ext uri="{FF2B5EF4-FFF2-40B4-BE49-F238E27FC236}">
                <a16:creationId xmlns:a16="http://schemas.microsoft.com/office/drawing/2014/main" id="{5F62987A-6E50-D54E-9D6C-3D62EE7470A6}"/>
              </a:ext>
            </a:extLst>
          </p:cNvPr>
          <p:cNvSpPr/>
          <p:nvPr/>
        </p:nvSpPr>
        <p:spPr>
          <a:xfrm>
            <a:off x="2546016" y="3334512"/>
            <a:ext cx="2837007" cy="2503525"/>
          </a:xfrm>
          <a:prstGeom prst="roundRect">
            <a:avLst>
              <a:gd name="adj" fmla="val 4823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9B1C8801-2F7A-2F40-944D-09BDD580FE3F}"/>
              </a:ext>
            </a:extLst>
          </p:cNvPr>
          <p:cNvCxnSpPr>
            <a:cxnSpLocks/>
            <a:stCxn id="208" idx="3"/>
          </p:cNvCxnSpPr>
          <p:nvPr/>
        </p:nvCxnSpPr>
        <p:spPr>
          <a:xfrm rot="16200000" flipH="1">
            <a:off x="1125751" y="1880113"/>
            <a:ext cx="2886342" cy="584481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角丸四角形 183">
            <a:extLst>
              <a:ext uri="{FF2B5EF4-FFF2-40B4-BE49-F238E27FC236}">
                <a16:creationId xmlns:a16="http://schemas.microsoft.com/office/drawing/2014/main" id="{E70BBCA4-284A-904F-AEEE-3110A7D300A8}"/>
              </a:ext>
            </a:extLst>
          </p:cNvPr>
          <p:cNvSpPr/>
          <p:nvPr/>
        </p:nvSpPr>
        <p:spPr>
          <a:xfrm>
            <a:off x="8369055" y="2953938"/>
            <a:ext cx="3711871" cy="3580109"/>
          </a:xfrm>
          <a:prstGeom prst="roundRect">
            <a:avLst>
              <a:gd name="adj" fmla="val 3002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233CC8-9632-6D48-960D-664B4544A7D9}"/>
              </a:ext>
            </a:extLst>
          </p:cNvPr>
          <p:cNvCxnSpPr>
            <a:cxnSpLocks/>
          </p:cNvCxnSpPr>
          <p:nvPr/>
        </p:nvCxnSpPr>
        <p:spPr>
          <a:xfrm>
            <a:off x="9679545" y="838421"/>
            <a:ext cx="0" cy="2429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DC82EA-4EAF-564E-BC1A-418975183F4E}"/>
              </a:ext>
            </a:extLst>
          </p:cNvPr>
          <p:cNvSpPr txBox="1"/>
          <p:nvPr/>
        </p:nvSpPr>
        <p:spPr>
          <a:xfrm>
            <a:off x="9710304" y="3901331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</a:t>
            </a:r>
          </a:p>
          <a:p>
            <a:r>
              <a:rPr lang="en-US" altLang="ja-JP" sz="1100" b="1" dirty="0"/>
              <a:t>  user.user.svc.cluster.local</a:t>
            </a:r>
            <a:endParaRPr kumimoji="1" lang="ja-JP" altLang="en-US" sz="1100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FE60C5-B73D-1E4C-9B27-1932629AAFE7}"/>
              </a:ext>
            </a:extLst>
          </p:cNvPr>
          <p:cNvGrpSpPr/>
          <p:nvPr/>
        </p:nvGrpSpPr>
        <p:grpSpPr>
          <a:xfrm>
            <a:off x="381474" y="112023"/>
            <a:ext cx="852430" cy="631351"/>
            <a:chOff x="971886" y="848588"/>
            <a:chExt cx="852430" cy="631351"/>
          </a:xfrm>
        </p:grpSpPr>
        <p:sp>
          <p:nvSpPr>
            <p:cNvPr id="194" name="フローチャート: 磁気ディスク 193">
              <a:extLst>
                <a:ext uri="{FF2B5EF4-FFF2-40B4-BE49-F238E27FC236}">
                  <a16:creationId xmlns:a16="http://schemas.microsoft.com/office/drawing/2014/main" id="{AFD03F2B-8B69-EE44-AED6-08C881F6B6C9}"/>
                </a:ext>
              </a:extLst>
            </p:cNvPr>
            <p:cNvSpPr/>
            <p:nvPr/>
          </p:nvSpPr>
          <p:spPr>
            <a:xfrm>
              <a:off x="971886" y="891003"/>
              <a:ext cx="852430" cy="588936"/>
            </a:xfrm>
            <a:prstGeom prst="flowChartMagneticDisk">
              <a:avLst/>
            </a:prstGeom>
            <a:solidFill>
              <a:schemeClr val="bg1">
                <a:lumMod val="95000"/>
                <a:alpha val="84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5" name="図 214">
              <a:extLst>
                <a:ext uri="{FF2B5EF4-FFF2-40B4-BE49-F238E27FC236}">
                  <a16:creationId xmlns:a16="http://schemas.microsoft.com/office/drawing/2014/main" id="{7EE6034E-5783-604E-9C9A-61CA5317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947" y="1124505"/>
              <a:ext cx="707714" cy="295529"/>
            </a:xfrm>
            <a:prstGeom prst="rect">
              <a:avLst/>
            </a:prstGeom>
          </p:spPr>
        </p:pic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5E46F9EB-24F7-9F4B-83D1-351F9189FD57}"/>
                </a:ext>
              </a:extLst>
            </p:cNvPr>
            <p:cNvSpPr/>
            <p:nvPr/>
          </p:nvSpPr>
          <p:spPr>
            <a:xfrm>
              <a:off x="1061550" y="848588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source</a:t>
              </a:r>
              <a:endParaRPr lang="ja-JP" altLang="en-US" sz="120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6808CFD-059C-534F-91BE-774E39D40B09}"/>
              </a:ext>
            </a:extLst>
          </p:cNvPr>
          <p:cNvGrpSpPr/>
          <p:nvPr/>
        </p:nvGrpSpPr>
        <p:grpSpPr>
          <a:xfrm>
            <a:off x="1850467" y="112023"/>
            <a:ext cx="898960" cy="617160"/>
            <a:chOff x="969480" y="3737539"/>
            <a:chExt cx="898960" cy="617160"/>
          </a:xfrm>
        </p:grpSpPr>
        <p:sp>
          <p:nvSpPr>
            <p:cNvPr id="208" name="フローチャート: 磁気ディスク 207">
              <a:extLst>
                <a:ext uri="{FF2B5EF4-FFF2-40B4-BE49-F238E27FC236}">
                  <a16:creationId xmlns:a16="http://schemas.microsoft.com/office/drawing/2014/main" id="{BAFD103C-85B1-4A49-A7A7-DF56A04064B4}"/>
                </a:ext>
              </a:extLst>
            </p:cNvPr>
            <p:cNvSpPr/>
            <p:nvPr/>
          </p:nvSpPr>
          <p:spPr>
            <a:xfrm>
              <a:off x="969480" y="3765763"/>
              <a:ext cx="852430" cy="588936"/>
            </a:xfrm>
            <a:prstGeom prst="flowChartMagneticDisk">
              <a:avLst/>
            </a:prstGeom>
            <a:solidFill>
              <a:schemeClr val="bg1">
                <a:lumMod val="95000"/>
                <a:alpha val="84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6" name="図 205">
              <a:extLst>
                <a:ext uri="{FF2B5EF4-FFF2-40B4-BE49-F238E27FC236}">
                  <a16:creationId xmlns:a16="http://schemas.microsoft.com/office/drawing/2014/main" id="{BE52CE9B-1381-3E48-BE37-97906D22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845" y="3993237"/>
              <a:ext cx="707714" cy="295529"/>
            </a:xfrm>
            <a:prstGeom prst="rect">
              <a:avLst/>
            </a:prstGeom>
          </p:spPr>
        </p:pic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BB215FF-8B10-A34D-B506-48195A625156}"/>
                </a:ext>
              </a:extLst>
            </p:cNvPr>
            <p:cNvSpPr/>
            <p:nvPr/>
          </p:nvSpPr>
          <p:spPr>
            <a:xfrm>
              <a:off x="1007307" y="3737539"/>
              <a:ext cx="8611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b="1" dirty="0"/>
                <a:t>manifests</a:t>
              </a:r>
              <a:endParaRPr lang="ja-JP" altLang="en-US" sz="1050"/>
            </a:p>
          </p:txBody>
        </p:sp>
      </p:grp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266EA53-4796-A845-A20C-246DCAFFFE2C}"/>
              </a:ext>
            </a:extLst>
          </p:cNvPr>
          <p:cNvSpPr/>
          <p:nvPr/>
        </p:nvSpPr>
        <p:spPr>
          <a:xfrm>
            <a:off x="8621903" y="3272898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admin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3F284E2D-2CCA-A046-A9BF-7737F18FEEF4}"/>
              </a:ext>
            </a:extLst>
          </p:cNvPr>
          <p:cNvSpPr/>
          <p:nvPr/>
        </p:nvSpPr>
        <p:spPr>
          <a:xfrm>
            <a:off x="3069987" y="4527490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user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56E33BC0-443E-534F-B31A-B767550AC150}"/>
              </a:ext>
            </a:extLst>
          </p:cNvPr>
          <p:cNvSpPr/>
          <p:nvPr/>
        </p:nvSpPr>
        <p:spPr>
          <a:xfrm>
            <a:off x="8621903" y="5838037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noProof="1">
                <a:solidFill>
                  <a:schemeClr val="tx1"/>
                </a:solidFill>
              </a:rPr>
              <a:t>user-db</a:t>
            </a:r>
            <a:endParaRPr kumimoji="1" lang="en-US" altLang="ja-JP" noProof="1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0E156BF4-3A12-584B-85F6-0477E6EBA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605" y="1260742"/>
            <a:ext cx="711748" cy="90314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3D181C53-B83A-A047-A5BB-91AF7879AE1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233904" y="4775943"/>
            <a:ext cx="1836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EF990AB-D93F-5A47-932B-32BE3D49217B}"/>
              </a:ext>
            </a:extLst>
          </p:cNvPr>
          <p:cNvSpPr txBox="1"/>
          <p:nvPr/>
        </p:nvSpPr>
        <p:spPr>
          <a:xfrm>
            <a:off x="1596559" y="483662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b="1" dirty="0"/>
              <a:t>Image pull</a:t>
            </a:r>
            <a:endParaRPr kumimoji="1" lang="ja-JP" altLang="en-US" sz="1100" b="1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DFD457-9BA1-8145-BA78-D5FB4C4C7099}"/>
              </a:ext>
            </a:extLst>
          </p:cNvPr>
          <p:cNvGrpSpPr/>
          <p:nvPr/>
        </p:nvGrpSpPr>
        <p:grpSpPr>
          <a:xfrm>
            <a:off x="1666652" y="1832122"/>
            <a:ext cx="1664247" cy="965857"/>
            <a:chOff x="3278410" y="1787843"/>
            <a:chExt cx="1664247" cy="96585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C040761-6593-7C45-A68F-9BC66F964DCC}"/>
                </a:ext>
              </a:extLst>
            </p:cNvPr>
            <p:cNvSpPr/>
            <p:nvPr/>
          </p:nvSpPr>
          <p:spPr>
            <a:xfrm>
              <a:off x="3328402" y="2214118"/>
              <a:ext cx="1606477" cy="197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33FCAA2-17C0-0B46-999E-C02B5B6F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410" y="1787843"/>
              <a:ext cx="1664247" cy="965857"/>
            </a:xfrm>
            <a:prstGeom prst="rect">
              <a:avLst/>
            </a:prstGeom>
          </p:spPr>
        </p:pic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38BB256-31B9-6249-A856-51AD9BD3D11D}"/>
              </a:ext>
            </a:extLst>
          </p:cNvPr>
          <p:cNvSpPr txBox="1"/>
          <p:nvPr/>
        </p:nvSpPr>
        <p:spPr>
          <a:xfrm>
            <a:off x="1868643" y="2549685"/>
            <a:ext cx="1952779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Templating manifests</a:t>
            </a:r>
          </a:p>
          <a:p>
            <a:r>
              <a:rPr lang="en-US" altLang="ja-JP" sz="1100" b="1" dirty="0"/>
              <a:t>for using local built image</a:t>
            </a:r>
          </a:p>
          <a:p>
            <a:r>
              <a:rPr lang="en-US" altLang="ja-JP" sz="1100" b="1" dirty="0"/>
              <a:t>and apply</a:t>
            </a:r>
            <a:endParaRPr kumimoji="1" lang="ja-JP" altLang="en-US" sz="1100" b="1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22F60A9-ABFE-8A4E-AAF8-824012F92E92}"/>
              </a:ext>
            </a:extLst>
          </p:cNvPr>
          <p:cNvCxnSpPr>
            <a:cxnSpLocks/>
            <a:stCxn id="194" idx="3"/>
          </p:cNvCxnSpPr>
          <p:nvPr/>
        </p:nvCxnSpPr>
        <p:spPr>
          <a:xfrm flipH="1">
            <a:off x="803543" y="743374"/>
            <a:ext cx="4146" cy="33961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2AF92D2-296C-D34C-94B5-8C0B0ABED5D8}"/>
              </a:ext>
            </a:extLst>
          </p:cNvPr>
          <p:cNvGrpSpPr/>
          <p:nvPr/>
        </p:nvGrpSpPr>
        <p:grpSpPr>
          <a:xfrm>
            <a:off x="493436" y="987907"/>
            <a:ext cx="2292091" cy="951303"/>
            <a:chOff x="1595306" y="1195622"/>
            <a:chExt cx="2292091" cy="951303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4E01CA3-E901-4940-B4E3-BF4EAFF98EAD}"/>
                </a:ext>
              </a:extLst>
            </p:cNvPr>
            <p:cNvSpPr/>
            <p:nvPr/>
          </p:nvSpPr>
          <p:spPr>
            <a:xfrm>
              <a:off x="1627176" y="1901704"/>
              <a:ext cx="2260221" cy="245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D4A9C031-500C-3249-94EF-3E5C4F6E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914" b="97581" l="1919" r="97799">
                          <a14:foregroundMark x1="40181" y1="5914" x2="40181" y2="5914"/>
                          <a14:foregroundMark x1="40350" y1="26747" x2="40350" y2="26747"/>
                          <a14:foregroundMark x1="56377" y1="21102" x2="56377" y2="21102"/>
                          <a14:foregroundMark x1="53668" y1="53226" x2="53668" y2="53226"/>
                          <a14:foregroundMark x1="5418" y1="90860" x2="5418" y2="90860"/>
                          <a14:foregroundMark x1="1919" y1="97715" x2="1919" y2="97715"/>
                          <a14:foregroundMark x1="2596" y1="88306" x2="2596" y2="88306"/>
                          <a14:foregroundMark x1="15745" y1="88575" x2="15745" y2="88575"/>
                          <a14:foregroundMark x1="30079" y1="82258" x2="30079" y2="82258"/>
                          <a14:foregroundMark x1="43679" y1="89516" x2="43679" y2="89516"/>
                          <a14:foregroundMark x1="54571" y1="89247" x2="54571" y2="89247"/>
                          <a14:foregroundMark x1="66196" y1="89516" x2="66196" y2="89516"/>
                          <a14:foregroundMark x1="81095" y1="89247" x2="81095" y2="89247"/>
                          <a14:foregroundMark x1="57731" y1="89382" x2="57731" y2="89382"/>
                          <a14:foregroundMark x1="45034" y1="89651" x2="45034" y2="89651"/>
                          <a14:foregroundMark x1="45993" y1="90860" x2="45993" y2="90860"/>
                          <a14:foregroundMark x1="58070" y1="88710" x2="58070" y2="88710"/>
                          <a14:foregroundMark x1="55982" y1="89651" x2="55982" y2="89651"/>
                          <a14:foregroundMark x1="93228" y1="88441" x2="93228" y2="88441"/>
                          <a14:foregroundMark x1="97799" y1="85484" x2="97799" y2="85484"/>
                          <a14:backgroundMark x1="29740" y1="88172" x2="29740" y2="88172"/>
                          <a14:backgroundMark x1="19921" y1="56452" x2="19921" y2="56452"/>
                          <a14:backgroundMark x1="16196" y1="96909" x2="16196" y2="96909"/>
                          <a14:backgroundMark x1="0" y1="99462" x2="0" y2="99462"/>
                          <a14:backgroundMark x1="30418" y1="99059" x2="30418" y2="99059"/>
                          <a14:backgroundMark x1="68059" y1="91129" x2="68059" y2="91129"/>
                          <a14:backgroundMark x1="96953" y1="89113" x2="96953" y2="89113"/>
                          <a14:backgroundMark x1="98420" y1="98253" x2="98420" y2="982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5306" y="1195622"/>
              <a:ext cx="2189161" cy="919151"/>
            </a:xfrm>
            <a:prstGeom prst="rect">
              <a:avLst/>
            </a:prstGeom>
          </p:spPr>
        </p:pic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6B421D2-2036-9F46-A474-A976BBE8840E}"/>
              </a:ext>
            </a:extLst>
          </p:cNvPr>
          <p:cNvSpPr txBox="1"/>
          <p:nvPr/>
        </p:nvSpPr>
        <p:spPr>
          <a:xfrm>
            <a:off x="154982" y="2654743"/>
            <a:ext cx="148309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b="1" dirty="0"/>
              <a:t>Watch file changes</a:t>
            </a:r>
          </a:p>
          <a:p>
            <a:pPr algn="r"/>
            <a:r>
              <a:rPr lang="en-US" altLang="ja-JP" sz="1100" b="1" dirty="0"/>
              <a:t>and build image</a:t>
            </a:r>
            <a:endParaRPr kumimoji="1" lang="ja-JP" altLang="en-US" sz="1100" b="1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98BC545D-2985-4C48-9D0E-7F1DAC213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955" y="4321358"/>
            <a:ext cx="839515" cy="716386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FF05199-C599-554D-A4F9-D9A1BF46B1A9}"/>
              </a:ext>
            </a:extLst>
          </p:cNvPr>
          <p:cNvCxnSpPr>
            <a:cxnSpLocks/>
          </p:cNvCxnSpPr>
          <p:nvPr/>
        </p:nvCxnSpPr>
        <p:spPr>
          <a:xfrm>
            <a:off x="4166377" y="838421"/>
            <a:ext cx="0" cy="3689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図 80">
            <a:extLst>
              <a:ext uri="{FF2B5EF4-FFF2-40B4-BE49-F238E27FC236}">
                <a16:creationId xmlns:a16="http://schemas.microsoft.com/office/drawing/2014/main" id="{7B0F9382-D5C1-E343-806E-1FD72BA5F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940" y="3455608"/>
            <a:ext cx="948084" cy="490313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5E3FFA36-3389-8040-9316-C349DFA8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3176" y="3081309"/>
            <a:ext cx="948084" cy="490313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68317CB-86B0-2C42-BA09-91407C4637A2}"/>
              </a:ext>
            </a:extLst>
          </p:cNvPr>
          <p:cNvSpPr txBox="1"/>
          <p:nvPr/>
        </p:nvSpPr>
        <p:spPr>
          <a:xfrm>
            <a:off x="2864156" y="5854164"/>
            <a:ext cx="209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Local Kubernetes on Mac</a:t>
            </a:r>
            <a:endParaRPr kumimoji="1" lang="ja-JP" altLang="en-US" sz="1200" b="1" i="1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31869B1-B6D0-3446-A6B3-BCF87C6B0571}"/>
              </a:ext>
            </a:extLst>
          </p:cNvPr>
          <p:cNvSpPr txBox="1"/>
          <p:nvPr/>
        </p:nvSpPr>
        <p:spPr>
          <a:xfrm>
            <a:off x="9051959" y="6550005"/>
            <a:ext cx="237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Remote Kubernetes on Cloud</a:t>
            </a:r>
            <a:endParaRPr kumimoji="1" lang="ja-JP" altLang="en-US" sz="1200" b="1" i="1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5A52669-27DF-DB4F-B83F-F8DC0EBD439B}"/>
              </a:ext>
            </a:extLst>
          </p:cNvPr>
          <p:cNvSpPr txBox="1"/>
          <p:nvPr/>
        </p:nvSpPr>
        <p:spPr>
          <a:xfrm>
            <a:off x="7082446" y="2248718"/>
            <a:ext cx="1358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b="1" dirty="0"/>
              <a:t>Connect network</a:t>
            </a:r>
            <a:endParaRPr kumimoji="1" lang="ja-JP" altLang="en-US" sz="1100" b="1"/>
          </a:p>
        </p:txBody>
      </p: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80D9A5AF-39ED-FF4A-93C6-9EE0E8396FA5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6983115" y="1971961"/>
            <a:ext cx="898588" cy="449427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AEFBFE2-9699-7042-AF62-699EFBDBAE3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185272" y="4898771"/>
            <a:ext cx="4494274" cy="93926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791CCD74-1683-FB45-BE82-DE336FAB391B}"/>
              </a:ext>
            </a:extLst>
          </p:cNvPr>
          <p:cNvSpPr/>
          <p:nvPr/>
        </p:nvSpPr>
        <p:spPr>
          <a:xfrm>
            <a:off x="8621903" y="4527490"/>
            <a:ext cx="2115285" cy="496906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Telepresence proxy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45A41A8-BF15-B943-AA37-D80364E5D8DD}"/>
              </a:ext>
            </a:extLst>
          </p:cNvPr>
          <p:cNvGrpSpPr/>
          <p:nvPr/>
        </p:nvGrpSpPr>
        <p:grpSpPr>
          <a:xfrm>
            <a:off x="5497122" y="3585919"/>
            <a:ext cx="1216586" cy="848719"/>
            <a:chOff x="5520109" y="2361043"/>
            <a:chExt cx="1216586" cy="848719"/>
          </a:xfrm>
        </p:grpSpPr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9CE7F9BC-8B63-3147-A2FE-A6E26575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914" b="97581" l="1919" r="97799">
                          <a14:foregroundMark x1="40181" y1="5914" x2="40181" y2="5914"/>
                          <a14:foregroundMark x1="40350" y1="26747" x2="40350" y2="26747"/>
                          <a14:foregroundMark x1="56377" y1="21102" x2="56377" y2="21102"/>
                          <a14:foregroundMark x1="53668" y1="53226" x2="53668" y2="53226"/>
                          <a14:foregroundMark x1="5418" y1="90860" x2="5418" y2="90860"/>
                          <a14:foregroundMark x1="1919" y1="97715" x2="1919" y2="97715"/>
                          <a14:foregroundMark x1="2596" y1="88306" x2="2596" y2="88306"/>
                          <a14:foregroundMark x1="15745" y1="88575" x2="15745" y2="88575"/>
                          <a14:foregroundMark x1="30079" y1="82258" x2="30079" y2="82258"/>
                          <a14:foregroundMark x1="43679" y1="89516" x2="43679" y2="89516"/>
                          <a14:foregroundMark x1="54571" y1="89247" x2="54571" y2="89247"/>
                          <a14:foregroundMark x1="66196" y1="89516" x2="66196" y2="89516"/>
                          <a14:foregroundMark x1="81095" y1="89247" x2="81095" y2="89247"/>
                          <a14:foregroundMark x1="57731" y1="89382" x2="57731" y2="89382"/>
                          <a14:foregroundMark x1="45034" y1="89651" x2="45034" y2="89651"/>
                          <a14:foregroundMark x1="45993" y1="90860" x2="45993" y2="90860"/>
                          <a14:foregroundMark x1="58070" y1="88710" x2="58070" y2="88710"/>
                          <a14:foregroundMark x1="55982" y1="89651" x2="55982" y2="89651"/>
                          <a14:foregroundMark x1="93228" y1="88441" x2="93228" y2="88441"/>
                          <a14:foregroundMark x1="97799" y1="85484" x2="97799" y2="85484"/>
                          <a14:backgroundMark x1="29740" y1="88172" x2="29740" y2="88172"/>
                          <a14:backgroundMark x1="19921" y1="56452" x2="19921" y2="56452"/>
                          <a14:backgroundMark x1="16196" y1="96909" x2="16196" y2="96909"/>
                          <a14:backgroundMark x1="0" y1="99462" x2="0" y2="99462"/>
                          <a14:backgroundMark x1="30418" y1="99059" x2="30418" y2="99059"/>
                          <a14:backgroundMark x1="68059" y1="91129" x2="68059" y2="91129"/>
                          <a14:backgroundMark x1="96953" y1="89113" x2="96953" y2="89113"/>
                          <a14:backgroundMark x1="98420" y1="98253" x2="98420" y2="982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20109" y="2361043"/>
              <a:ext cx="1216586" cy="510801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83E64939-43A4-1242-AD7F-B797DA3693DA}"/>
                </a:ext>
              </a:extLst>
            </p:cNvPr>
            <p:cNvSpPr txBox="1"/>
            <p:nvPr/>
          </p:nvSpPr>
          <p:spPr>
            <a:xfrm>
              <a:off x="5604223" y="2948152"/>
              <a:ext cx="10502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100" b="1" dirty="0"/>
                <a:t>Port forward</a:t>
              </a:r>
              <a:endParaRPr kumimoji="1" lang="ja-JP" altLang="en-US" sz="1100" b="1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47A8F54-D2B4-BB48-8E60-A5C8188C7616}"/>
              </a:ext>
            </a:extLst>
          </p:cNvPr>
          <p:cNvSpPr txBox="1"/>
          <p:nvPr/>
        </p:nvSpPr>
        <p:spPr>
          <a:xfrm>
            <a:off x="3684628" y="4967430"/>
            <a:ext cx="3292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/>
              <a:t>Access to</a:t>
            </a:r>
          </a:p>
          <a:p>
            <a:pPr algn="r"/>
            <a:r>
              <a:rPr lang="en-US" altLang="ja-JP" sz="1100" b="1" dirty="0"/>
              <a:t>  </a:t>
            </a:r>
            <a:r>
              <a:rPr lang="en-US" altLang="ja-JP" sz="1100" b="1" noProof="1"/>
              <a:t>user-db-mysql-master</a:t>
            </a:r>
            <a:r>
              <a:rPr lang="en-US" altLang="ja-JP" sz="1100" b="1" dirty="0"/>
              <a:t>.user.svc.cluster.local</a:t>
            </a:r>
            <a:endParaRPr kumimoji="1" lang="ja-JP" altLang="en-US" sz="1100" b="1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99A18BF-1130-D249-A936-78896A2076EA}"/>
              </a:ext>
            </a:extLst>
          </p:cNvPr>
          <p:cNvSpPr txBox="1"/>
          <p:nvPr/>
        </p:nvSpPr>
        <p:spPr>
          <a:xfrm>
            <a:off x="3347390" y="653404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Mac</a:t>
            </a:r>
            <a:endParaRPr kumimoji="1" lang="ja-JP" altLang="en-US" sz="1200" b="1" i="1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20E140A-B344-294D-9ECB-391DAFC47D64}"/>
              </a:ext>
            </a:extLst>
          </p:cNvPr>
          <p:cNvSpPr txBox="1"/>
          <p:nvPr/>
        </p:nvSpPr>
        <p:spPr>
          <a:xfrm>
            <a:off x="3482792" y="534094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For t</a:t>
            </a:r>
            <a:r>
              <a:rPr kumimoji="1" lang="en-US" altLang="ja-JP" sz="1200" b="1" i="1" dirty="0"/>
              <a:t>est request</a:t>
            </a:r>
            <a:endParaRPr kumimoji="1" lang="ja-JP" altLang="en-US" sz="1200" b="1" i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E50FE-D89B-514F-92A8-62BC79909E45}"/>
              </a:ext>
            </a:extLst>
          </p:cNvPr>
          <p:cNvSpPr txBox="1"/>
          <p:nvPr/>
        </p:nvSpPr>
        <p:spPr>
          <a:xfrm>
            <a:off x="8979731" y="53048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For t</a:t>
            </a:r>
            <a:r>
              <a:rPr kumimoji="1" lang="en-US" altLang="ja-JP" sz="1200" b="1" i="1" dirty="0"/>
              <a:t>est request</a:t>
            </a:r>
            <a:endParaRPr kumimoji="1" lang="ja-JP" altLang="en-US" sz="1200" b="1" i="1"/>
          </a:p>
        </p:txBody>
      </p:sp>
    </p:spTree>
    <p:extLst>
      <p:ext uri="{BB962C8B-B14F-4D97-AF65-F5344CB8AC3E}">
        <p14:creationId xmlns:p14="http://schemas.microsoft.com/office/powerpoint/2010/main" val="331403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89EB3A6-1637-8D46-A1EA-20BF9AD095F1}"/>
              </a:ext>
            </a:extLst>
          </p:cNvPr>
          <p:cNvSpPr/>
          <p:nvPr/>
        </p:nvSpPr>
        <p:spPr>
          <a:xfrm>
            <a:off x="3492513" y="1161453"/>
            <a:ext cx="1536158" cy="2289657"/>
          </a:xfrm>
          <a:prstGeom prst="roundRect">
            <a:avLst>
              <a:gd name="adj" fmla="val 3002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266EA53-4796-A845-A20C-246DCAFFFE2C}"/>
              </a:ext>
            </a:extLst>
          </p:cNvPr>
          <p:cNvSpPr/>
          <p:nvPr/>
        </p:nvSpPr>
        <p:spPr>
          <a:xfrm>
            <a:off x="3636890" y="1294799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F743CFB-BC01-7B4A-BD93-21D105CD4B74}"/>
              </a:ext>
            </a:extLst>
          </p:cNvPr>
          <p:cNvSpPr/>
          <p:nvPr/>
        </p:nvSpPr>
        <p:spPr>
          <a:xfrm>
            <a:off x="3636890" y="1587830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Master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6BEF98EB-0CEB-3D47-9C27-B7B93F99D586}"/>
              </a:ext>
            </a:extLst>
          </p:cNvPr>
          <p:cNvSpPr/>
          <p:nvPr/>
        </p:nvSpPr>
        <p:spPr>
          <a:xfrm>
            <a:off x="3636890" y="2299621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Replica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D30559C0-FC02-244E-9A22-7C5A71A2BA25}"/>
              </a:ext>
            </a:extLst>
          </p:cNvPr>
          <p:cNvSpPr/>
          <p:nvPr/>
        </p:nvSpPr>
        <p:spPr>
          <a:xfrm>
            <a:off x="3636890" y="3024732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Replica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84E7790-B9D5-0145-B3B8-B46E3E2B5E3B}"/>
              </a:ext>
            </a:extLst>
          </p:cNvPr>
          <p:cNvSpPr/>
          <p:nvPr/>
        </p:nvSpPr>
        <p:spPr>
          <a:xfrm>
            <a:off x="3636890" y="2006590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D251B9B9-5934-554F-BF69-2B16F59F9107}"/>
              </a:ext>
            </a:extLst>
          </p:cNvPr>
          <p:cNvSpPr/>
          <p:nvPr/>
        </p:nvSpPr>
        <p:spPr>
          <a:xfrm>
            <a:off x="3636890" y="2731702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5EBEACE-4833-9649-837F-94293081C4F4}"/>
              </a:ext>
            </a:extLst>
          </p:cNvPr>
          <p:cNvSpPr/>
          <p:nvPr/>
        </p:nvSpPr>
        <p:spPr>
          <a:xfrm>
            <a:off x="3492513" y="3933323"/>
            <a:ext cx="1536158" cy="2289657"/>
          </a:xfrm>
          <a:prstGeom prst="roundRect">
            <a:avLst>
              <a:gd name="adj" fmla="val 3002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746C65FA-1EDD-AD48-8F08-F2A335F1A94F}"/>
              </a:ext>
            </a:extLst>
          </p:cNvPr>
          <p:cNvSpPr/>
          <p:nvPr/>
        </p:nvSpPr>
        <p:spPr>
          <a:xfrm>
            <a:off x="3636890" y="4066669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B6B21186-0B88-D044-9366-8A93A4CF7B3A}"/>
              </a:ext>
            </a:extLst>
          </p:cNvPr>
          <p:cNvSpPr/>
          <p:nvPr/>
        </p:nvSpPr>
        <p:spPr>
          <a:xfrm>
            <a:off x="3636890" y="4359700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Master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D00E7F9B-336E-4A4B-869C-1E9F5DADB7EB}"/>
              </a:ext>
            </a:extLst>
          </p:cNvPr>
          <p:cNvSpPr/>
          <p:nvPr/>
        </p:nvSpPr>
        <p:spPr>
          <a:xfrm>
            <a:off x="3636890" y="5071491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Replica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0660EA03-6B44-CE49-895A-A38909955CBA}"/>
              </a:ext>
            </a:extLst>
          </p:cNvPr>
          <p:cNvSpPr/>
          <p:nvPr/>
        </p:nvSpPr>
        <p:spPr>
          <a:xfrm>
            <a:off x="3636890" y="5796602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MySQL Replica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0C53B099-3CD2-5042-A449-277357D060F2}"/>
              </a:ext>
            </a:extLst>
          </p:cNvPr>
          <p:cNvSpPr/>
          <p:nvPr/>
        </p:nvSpPr>
        <p:spPr>
          <a:xfrm>
            <a:off x="3636890" y="4778460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CD60E8A0-05BF-0C45-B966-8C999D635F6D}"/>
              </a:ext>
            </a:extLst>
          </p:cNvPr>
          <p:cNvSpPr/>
          <p:nvPr/>
        </p:nvSpPr>
        <p:spPr>
          <a:xfrm>
            <a:off x="3636890" y="5503572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VTTablet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F83410FF-5F05-0F48-AF16-76E3058ED06A}"/>
              </a:ext>
            </a:extLst>
          </p:cNvPr>
          <p:cNvSpPr/>
          <p:nvPr/>
        </p:nvSpPr>
        <p:spPr>
          <a:xfrm>
            <a:off x="1513375" y="3599658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VTGate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24514E1-B076-FE4D-9E2D-9338A98E3C01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2613751" y="1441315"/>
            <a:ext cx="1023139" cy="217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F8FBB5FA-D09D-BF46-B1D9-F3D53E8DC133}"/>
              </a:ext>
            </a:extLst>
          </p:cNvPr>
          <p:cNvSpPr/>
          <p:nvPr/>
        </p:nvSpPr>
        <p:spPr>
          <a:xfrm>
            <a:off x="1366346" y="3472634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VTGate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C3969EE-A115-9941-BAD0-F4AA019D67A7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2613751" y="3619150"/>
            <a:ext cx="1023139" cy="594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3B390F-A7DA-7342-A719-DDFC8A0DE32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2613751" y="3619150"/>
            <a:ext cx="1023139" cy="1305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223837F-9904-0540-B014-89ACEEF0C5A5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2613751" y="3619150"/>
            <a:ext cx="1023139" cy="2030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9481972-4280-3640-8469-07B43896C6F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2613751" y="2878218"/>
            <a:ext cx="1023139" cy="740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971088C-ABD9-BA4B-BF93-D14413902B63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 flipV="1">
            <a:off x="2613751" y="2153106"/>
            <a:ext cx="1023139" cy="1466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E350482-1592-2042-B1BC-8AA40E872C39}"/>
              </a:ext>
            </a:extLst>
          </p:cNvPr>
          <p:cNvSpPr txBox="1"/>
          <p:nvPr/>
        </p:nvSpPr>
        <p:spPr>
          <a:xfrm rot="16200000">
            <a:off x="4864368" y="5797393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Shard1</a:t>
            </a:r>
            <a:endParaRPr kumimoji="1" lang="ja-JP" altLang="en-US" sz="1200" b="1" i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EAFAE6-2611-0F41-92AC-EB2F58E4F547}"/>
              </a:ext>
            </a:extLst>
          </p:cNvPr>
          <p:cNvSpPr txBox="1"/>
          <p:nvPr/>
        </p:nvSpPr>
        <p:spPr>
          <a:xfrm rot="16200000">
            <a:off x="4864368" y="301977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Shard2</a:t>
            </a:r>
            <a:endParaRPr kumimoji="1" lang="ja-JP" altLang="en-US" sz="1200" b="1" i="1"/>
          </a:p>
        </p:txBody>
      </p:sp>
    </p:spTree>
    <p:extLst>
      <p:ext uri="{BB962C8B-B14F-4D97-AF65-F5344CB8AC3E}">
        <p14:creationId xmlns:p14="http://schemas.microsoft.com/office/powerpoint/2010/main" val="42191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23A32EF4-C91E-1148-B6B7-C95FF395A337}"/>
              </a:ext>
            </a:extLst>
          </p:cNvPr>
          <p:cNvSpPr/>
          <p:nvPr/>
        </p:nvSpPr>
        <p:spPr>
          <a:xfrm>
            <a:off x="2187925" y="1139343"/>
            <a:ext cx="1536158" cy="2289657"/>
          </a:xfrm>
          <a:prstGeom prst="roundRect">
            <a:avLst>
              <a:gd name="adj" fmla="val 3002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AEC03890-036B-384E-A704-5B16A6807127}"/>
              </a:ext>
            </a:extLst>
          </p:cNvPr>
          <p:cNvSpPr/>
          <p:nvPr/>
        </p:nvSpPr>
        <p:spPr>
          <a:xfrm>
            <a:off x="2334056" y="1294799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Ceph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78F3F58C-E3EC-6B40-9506-908DD07BC65E}"/>
              </a:ext>
            </a:extLst>
          </p:cNvPr>
          <p:cNvSpPr/>
          <p:nvPr/>
        </p:nvSpPr>
        <p:spPr>
          <a:xfrm>
            <a:off x="2334056" y="1712427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EdgeFS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637432BB-A1B8-FB48-BFC7-826FC127FC5E}"/>
              </a:ext>
            </a:extLst>
          </p:cNvPr>
          <p:cNvSpPr/>
          <p:nvPr/>
        </p:nvSpPr>
        <p:spPr>
          <a:xfrm>
            <a:off x="2334056" y="2130055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YugabyteDB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972A6F87-2014-BB4D-8A9C-1CFFAC3A6C64}"/>
              </a:ext>
            </a:extLst>
          </p:cNvPr>
          <p:cNvSpPr/>
          <p:nvPr/>
        </p:nvSpPr>
        <p:spPr>
          <a:xfrm>
            <a:off x="2334056" y="2547683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Cassandra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264FC067-D7A4-F94D-ADB9-38305AF85F5C}"/>
              </a:ext>
            </a:extLst>
          </p:cNvPr>
          <p:cNvSpPr/>
          <p:nvPr/>
        </p:nvSpPr>
        <p:spPr>
          <a:xfrm>
            <a:off x="2334056" y="2965311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MinIO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742CA639-9DDA-B647-8C7A-A934A9DA4167}"/>
              </a:ext>
            </a:extLst>
          </p:cNvPr>
          <p:cNvCxnSpPr>
            <a:endCxn id="49" idx="1"/>
          </p:cNvCxnSpPr>
          <p:nvPr/>
        </p:nvCxnSpPr>
        <p:spPr>
          <a:xfrm rot="16200000" flipH="1">
            <a:off x="1996467" y="1103726"/>
            <a:ext cx="351920" cy="323257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>
            <a:extLst>
              <a:ext uri="{FF2B5EF4-FFF2-40B4-BE49-F238E27FC236}">
                <a16:creationId xmlns:a16="http://schemas.microsoft.com/office/drawing/2014/main" id="{8E5A6273-E4C9-A143-8B8A-CCBD6FA08570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1787653" y="1312540"/>
            <a:ext cx="769548" cy="323257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5B5649BF-721E-F446-973B-449E295847A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1578839" y="1521354"/>
            <a:ext cx="1187176" cy="323257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56D1DBFA-AE60-D146-9F1E-1E3EC0082E2A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1370025" y="1730168"/>
            <a:ext cx="1604804" cy="323257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ABCB6F4B-1AB9-F34B-9116-CF9EF6EDD746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1161211" y="1938982"/>
            <a:ext cx="2022432" cy="323257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AE76F77D-E618-4F40-9BB7-FC6CA5FCA9C3}"/>
              </a:ext>
            </a:extLst>
          </p:cNvPr>
          <p:cNvSpPr/>
          <p:nvPr/>
        </p:nvSpPr>
        <p:spPr>
          <a:xfrm>
            <a:off x="1387095" y="666695"/>
            <a:ext cx="1247405" cy="293031"/>
          </a:xfrm>
          <a:prstGeom prst="roundRect">
            <a:avLst>
              <a:gd name="adj" fmla="val 47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Rook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A942D15-A327-EA4B-B465-7EF4AF2CFE89}"/>
              </a:ext>
            </a:extLst>
          </p:cNvPr>
          <p:cNvCxnSpPr/>
          <p:nvPr/>
        </p:nvCxnSpPr>
        <p:spPr>
          <a:xfrm flipH="1" flipV="1">
            <a:off x="2334055" y="2965311"/>
            <a:ext cx="1247406" cy="297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EE7FEF-B28C-4042-9935-58428852A913}"/>
              </a:ext>
            </a:extLst>
          </p:cNvPr>
          <p:cNvSpPr txBox="1"/>
          <p:nvPr/>
        </p:nvSpPr>
        <p:spPr>
          <a:xfrm>
            <a:off x="2207654" y="3445956"/>
            <a:ext cx="143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 dirty="0"/>
              <a:t>Storage Provider</a:t>
            </a:r>
            <a:endParaRPr kumimoji="1" lang="ja-JP" altLang="en-US" sz="1200" b="1" i="1"/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A7C6755C-0EE8-BA46-899E-359DE1892367}"/>
              </a:ext>
            </a:extLst>
          </p:cNvPr>
          <p:cNvCxnSpPr>
            <a:cxnSpLocks/>
            <a:stCxn id="70" idx="2"/>
            <a:endCxn id="55" idx="1"/>
          </p:cNvCxnSpPr>
          <p:nvPr/>
        </p:nvCxnSpPr>
        <p:spPr>
          <a:xfrm rot="16200000" flipH="1">
            <a:off x="1096377" y="1874147"/>
            <a:ext cx="2152101" cy="323258"/>
          </a:xfrm>
          <a:prstGeom prst="bentConnector2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191</Words>
  <Application>Microsoft Macintosh PowerPoint</Application>
  <PresentationFormat>ワイド画面</PresentationFormat>
  <Paragraphs>76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青山真也</dc:creator>
  <cp:lastModifiedBy>青山真也</cp:lastModifiedBy>
  <cp:revision>82</cp:revision>
  <dcterms:created xsi:type="dcterms:W3CDTF">2020-03-23T12:37:44Z</dcterms:created>
  <dcterms:modified xsi:type="dcterms:W3CDTF">2020-04-29T14:51:13Z</dcterms:modified>
</cp:coreProperties>
</file>