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6" r:id="rId5"/>
    <p:sldId id="265" r:id="rId6"/>
    <p:sldId id="261" r:id="rId7"/>
    <p:sldId id="259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8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703E-2F4E-4E2A-8977-CCF7A7E44780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8C2270-9DD0-4229-9B05-7038670EC6C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703E-2F4E-4E2A-8977-CCF7A7E44780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2270-9DD0-4229-9B05-7038670EC6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703E-2F4E-4E2A-8977-CCF7A7E44780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2270-9DD0-4229-9B05-7038670EC6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703E-2F4E-4E2A-8977-CCF7A7E44780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2270-9DD0-4229-9B05-7038670EC6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703E-2F4E-4E2A-8977-CCF7A7E44780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2270-9DD0-4229-9B05-7038670EC6C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703E-2F4E-4E2A-8977-CCF7A7E44780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2270-9DD0-4229-9B05-7038670EC6C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703E-2F4E-4E2A-8977-CCF7A7E44780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2270-9DD0-4229-9B05-7038670EC6C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703E-2F4E-4E2A-8977-CCF7A7E44780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2270-9DD0-4229-9B05-7038670EC6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703E-2F4E-4E2A-8977-CCF7A7E44780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2270-9DD0-4229-9B05-7038670EC6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703E-2F4E-4E2A-8977-CCF7A7E44780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2270-9DD0-4229-9B05-7038670EC6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703E-2F4E-4E2A-8977-CCF7A7E44780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2270-9DD0-4229-9B05-7038670EC6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D75703E-2F4E-4E2A-8977-CCF7A7E44780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58C2270-9DD0-4229-9B05-7038670EC6C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JurcysZ0d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6375" y="3529467"/>
            <a:ext cx="9144000" cy="1009876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IoT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·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지능형로봇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최신 기술의 집합체 </a:t>
            </a:r>
            <a:r>
              <a:rPr lang="en-US" altLang="ko-KR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76375" y="540770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rgbClr val="00206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구범진</a:t>
            </a:r>
            <a:endParaRPr lang="ko-KR" altLang="en-US" sz="3200" dirty="0">
              <a:solidFill>
                <a:srgbClr val="00206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785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9125" y="2476500"/>
            <a:ext cx="10972800" cy="93345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0628" y="6306912"/>
            <a:ext cx="10972800" cy="4525963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https://www.youtube.com/watch?v=zJurcysZ0dM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552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8092"/>
            <a:ext cx="10515600" cy="773562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/>
              <a:t>지능형 로봇은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31" y="835897"/>
            <a:ext cx="5756283" cy="5626152"/>
          </a:xfrm>
        </p:spPr>
      </p:pic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>
          <a:xfrm>
            <a:off x="6008914" y="1473304"/>
            <a:ext cx="5344886" cy="4351338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IoT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서비스를 이용해 기존에 있던 로봇들이 제조 및 단순 작업뿐 아니라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사람과의 소통과 여러 정보들을 실시간으로 교류할 수 있게 되었습니다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err="1" smtClean="0"/>
              <a:t>빅데이터와</a:t>
            </a:r>
            <a:r>
              <a:rPr lang="ko-KR" altLang="en-US" sz="2000" dirty="0"/>
              <a:t> </a:t>
            </a:r>
            <a:r>
              <a:rPr lang="ko-KR" altLang="en-US" sz="2000" dirty="0" err="1" smtClean="0"/>
              <a:t>딥</a:t>
            </a:r>
            <a:r>
              <a:rPr lang="ko-KR" altLang="en-US" sz="2000" dirty="0" smtClean="0"/>
              <a:t> 러닝을 통해 사용자의 행동패턴을 파악하여 분석하고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그에 따라 사용자가 필요로 하는 일을 권해주거나 직접 처리 할 수 있게 되었습니다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pPr marL="0" indent="0" algn="ctr">
              <a:buNone/>
            </a:pPr>
            <a:r>
              <a:rPr lang="ko-KR" altLang="en-US" sz="1600" dirty="0" smtClean="0"/>
              <a:t>최근 과학기술의 발전으로 로봇은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단순한 노동을 위한 기계가 아닌 사람과 소통할 수 있는 수준의 기술로 발전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0026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14326"/>
            <a:ext cx="10515600" cy="81280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국내 지능형 로봇시장의 현황 및 전망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6" y="1257754"/>
            <a:ext cx="10864414" cy="3954936"/>
          </a:xfrm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489386" y="5082062"/>
            <a:ext cx="10864414" cy="1400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>
                <a:latin typeface="+mn-ea"/>
                <a:ea typeface="+mn-ea"/>
              </a:rPr>
              <a:t>지능형 로봇은 서비스용 로봇에 포함되며</a:t>
            </a:r>
            <a:r>
              <a:rPr lang="en-US" altLang="ko-KR" sz="1800" dirty="0" smtClean="0">
                <a:latin typeface="+mn-ea"/>
                <a:ea typeface="+mn-ea"/>
              </a:rPr>
              <a:t>, </a:t>
            </a:r>
            <a:r>
              <a:rPr lang="ko-KR" altLang="en-US" sz="1800" dirty="0" smtClean="0">
                <a:latin typeface="+mn-ea"/>
                <a:ea typeface="+mn-ea"/>
              </a:rPr>
              <a:t>점점 커지는 국내 로봇 시장 규모의 성장률을 보았을 때 </a:t>
            </a:r>
            <a:r>
              <a:rPr lang="en-US" altLang="ko-KR" sz="1800" dirty="0" smtClean="0">
                <a:latin typeface="+mn-ea"/>
                <a:ea typeface="+mn-ea"/>
              </a:rPr>
              <a:t>4</a:t>
            </a:r>
            <a:r>
              <a:rPr lang="ko-KR" altLang="en-US" sz="1800" dirty="0" smtClean="0">
                <a:latin typeface="+mn-ea"/>
                <a:ea typeface="+mn-ea"/>
              </a:rPr>
              <a:t>차 산업의 핵심기술 중 하나로 중요하고 전망이 좋은 것을 확인 할 수 있습니다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  <a:endParaRPr lang="ko-KR" altLang="en-US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693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7" y="914399"/>
            <a:ext cx="11036705" cy="4686300"/>
          </a:xfrm>
        </p:spPr>
      </p:pic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2135262" y="5600699"/>
            <a:ext cx="7985377" cy="656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매년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800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건 이상의 지능형 로봇 관련 특허가 쏟아져 나오고 있는 것을 볼 수 있습니다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522032"/>
              </p:ext>
            </p:extLst>
          </p:nvPr>
        </p:nvGraphicFramePr>
        <p:xfrm>
          <a:off x="7318274" y="1084218"/>
          <a:ext cx="4132087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087"/>
              </a:tblGrid>
              <a:tr h="22991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출처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: 2014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특허청 지능형로봇 관련 보고서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26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51283"/>
            <a:ext cx="10972800" cy="751114"/>
          </a:xfrm>
        </p:spPr>
        <p:txBody>
          <a:bodyPr/>
          <a:lstStyle/>
          <a:p>
            <a:r>
              <a:rPr lang="ko-KR" altLang="en-US" sz="4400" dirty="0" smtClean="0"/>
              <a:t>국내시장의 발전 가능성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4813289"/>
            <a:ext cx="10972800" cy="168184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600" dirty="0" smtClean="0"/>
              <a:t>국내 기업들은 대부분 벤처 중소기업에서 로봇관련 분야의 </a:t>
            </a:r>
            <a:r>
              <a:rPr lang="en-US" altLang="ko-KR" sz="1600" dirty="0" smtClean="0"/>
              <a:t>80~90% </a:t>
            </a:r>
            <a:r>
              <a:rPr lang="ko-KR" altLang="en-US" sz="1600" dirty="0" smtClean="0"/>
              <a:t>정도를 차지하고 있어 자본력과 기술력이 부족한데 비해 외국기업은 막대한 자본력과 국가적인 정책에 힘입어 발전속도와 시장의 규모가 거대합니다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하지만 국내 기업은 자국의 고도의 </a:t>
            </a:r>
            <a:r>
              <a:rPr lang="en-US" altLang="ko-KR" sz="1600" dirty="0" smtClean="0"/>
              <a:t>IT </a:t>
            </a:r>
            <a:r>
              <a:rPr lang="ko-KR" altLang="en-US" sz="1600" dirty="0" smtClean="0"/>
              <a:t>기술력과 로봇공학의 수준이 높기 때문에 정부적이나 기업적으로 엄청난 잠재력을 가지고 있습니다</a:t>
            </a:r>
            <a:r>
              <a:rPr lang="en-US" altLang="ko-KR" sz="16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600" dirty="0" smtClean="0"/>
              <a:t>국가 진흥사업 중 지능형 로봇 부분이 채택되어 작년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월 법안이 발의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되었지만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 이후로 추가적인 사업지원계획이 없어서 오는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월 지원이 중단된다고 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법안이 개정이 되어서 우리나라도 국가적으로 로봇사업을 인정하여 경쟁력이 있는 나라가 되었으면 좋겠습니다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222" y="1002397"/>
            <a:ext cx="8525556" cy="381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47872"/>
            <a:ext cx="10515600" cy="67004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dirty="0" smtClean="0"/>
              <a:t>지능형 로봇에 관한 기술과 해외시장의 현황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468163"/>
            <a:ext cx="10515600" cy="1104631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메카트로닉스</a:t>
            </a:r>
            <a:r>
              <a:rPr lang="en-US" altLang="ko-KR" sz="1800" dirty="0" smtClean="0"/>
              <a:t>(Mechatronics), </a:t>
            </a:r>
            <a:r>
              <a:rPr lang="ko-KR" altLang="en-US" sz="1800" dirty="0" err="1" smtClean="0"/>
              <a:t>빅데이터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딥러닝을</a:t>
            </a:r>
            <a:r>
              <a:rPr lang="ko-KR" altLang="en-US" sz="1800" dirty="0" smtClean="0"/>
              <a:t> 통한 인공지능</a:t>
            </a:r>
            <a:r>
              <a:rPr lang="en-US" altLang="ko-KR" sz="1800" dirty="0" smtClean="0"/>
              <a:t>(AI), </a:t>
            </a:r>
            <a:r>
              <a:rPr lang="ko-KR" altLang="en-US" sz="1800" dirty="0" smtClean="0"/>
              <a:t>사물인터넷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IoT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등 떠오르는 분야를 모두 아울러 핵심기술의 </a:t>
            </a:r>
            <a:r>
              <a:rPr lang="ko-KR" altLang="en-US" sz="1800" dirty="0" err="1" smtClean="0"/>
              <a:t>집약체로</a:t>
            </a:r>
            <a:r>
              <a:rPr lang="ko-KR" altLang="en-US" sz="1800" dirty="0" smtClean="0"/>
              <a:t> 평가 받으며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국제사회에서도 지능형 로봇의 중요함을 파악하여 막대한 자본과 정보력으로 지능형 로봇사업에 뛰어들고 있습니다</a:t>
            </a:r>
            <a:r>
              <a:rPr lang="en-US" altLang="ko-KR" sz="1800" dirty="0" smtClean="0"/>
              <a:t>. 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353" y="1478834"/>
            <a:ext cx="5698116" cy="3305437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519944"/>
              </p:ext>
            </p:extLst>
          </p:nvPr>
        </p:nvGraphicFramePr>
        <p:xfrm>
          <a:off x="5693433" y="4827940"/>
          <a:ext cx="3506158" cy="285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6158"/>
              </a:tblGrid>
              <a:tr h="2857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출처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: Markets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and Markets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78834"/>
            <a:ext cx="2051957" cy="1685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298" y="1495595"/>
            <a:ext cx="2221913" cy="16775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730" y="3527617"/>
            <a:ext cx="3727260" cy="158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1542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/>
              <a:t>다양한 분야의 전문가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779034"/>
            <a:ext cx="10515600" cy="1708031"/>
          </a:xfrm>
        </p:spPr>
        <p:txBody>
          <a:bodyPr>
            <a:noAutofit/>
          </a:bodyPr>
          <a:lstStyle/>
          <a:p>
            <a:r>
              <a:rPr lang="ko-KR" altLang="en-US" sz="1800" dirty="0" smtClean="0"/>
              <a:t>지능형 로봇은 인공지능 </a:t>
            </a:r>
            <a:r>
              <a:rPr lang="ko-KR" altLang="en-US" sz="1800" dirty="0" err="1" smtClean="0"/>
              <a:t>빅데이터를</a:t>
            </a:r>
            <a:r>
              <a:rPr lang="ko-KR" altLang="en-US" sz="1800" dirty="0" smtClean="0"/>
              <a:t> 기반으로 사용자의 활동패턴을 분석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학습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딥</a:t>
            </a:r>
            <a:r>
              <a:rPr lang="ko-KR" altLang="en-US" sz="1800" dirty="0" smtClean="0"/>
              <a:t> 러닝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하여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사용자가 필요로 하는 상황에 시 </a:t>
            </a:r>
            <a:r>
              <a:rPr lang="en-US" altLang="ko-KR" sz="1800" dirty="0" smtClean="0"/>
              <a:t>· </a:t>
            </a:r>
            <a:r>
              <a:rPr lang="ko-KR" altLang="en-US" sz="1800" dirty="0" smtClean="0"/>
              <a:t>공간의 제약 없이 제공해 줄 수 있습니다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 smtClean="0"/>
              <a:t>단순한 생활 뿐 아니라 여가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헬스케어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교육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농수산업 더 나아가 국방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문화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사회안전 등 전반적인 분야에 걸쳐 다양하게 사용될 수 있습니다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314" y="896394"/>
            <a:ext cx="7641771" cy="3612792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399233"/>
              </p:ext>
            </p:extLst>
          </p:nvPr>
        </p:nvGraphicFramePr>
        <p:xfrm>
          <a:off x="3804865" y="4223441"/>
          <a:ext cx="3506158" cy="285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6158"/>
              </a:tblGrid>
              <a:tr h="2857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출처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산업연구원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33" y="896394"/>
            <a:ext cx="2780867" cy="361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0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85" y="2955471"/>
            <a:ext cx="7227251" cy="369025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503" y="357186"/>
            <a:ext cx="10515600" cy="396874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국내 기업 현황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503" y="797176"/>
            <a:ext cx="10515600" cy="42433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 smtClean="0"/>
              <a:t>   </a:t>
            </a:r>
            <a:r>
              <a:rPr lang="ko-KR" altLang="en-US" sz="1400" dirty="0" smtClean="0"/>
              <a:t>메이저 기업 중에선 </a:t>
            </a:r>
            <a:r>
              <a:rPr lang="en-US" altLang="ko-KR" sz="1400" dirty="0" smtClean="0"/>
              <a:t>LG CNS</a:t>
            </a:r>
            <a:r>
              <a:rPr lang="ko-KR" altLang="en-US" sz="1400" dirty="0" smtClean="0"/>
              <a:t>가 대기업 최초로 지능형 로봇 사업에 뛰어들어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현재 인천 국제공항에서</a:t>
            </a:r>
            <a:r>
              <a:rPr lang="en-US" altLang="ko-KR" sz="1400" dirty="0" smtClean="0"/>
              <a:t> LG</a:t>
            </a:r>
            <a:r>
              <a:rPr lang="ko-KR" altLang="en-US" sz="1400" dirty="0" smtClean="0"/>
              <a:t>전자 안내로봇이 </a:t>
            </a:r>
            <a:r>
              <a:rPr lang="ko-KR" altLang="en-US" sz="1400" dirty="0" err="1" smtClean="0"/>
              <a:t>활약하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고 있습니다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이를 보고 현재 삼성전자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현대 등의 기업들도 지능형 로봇개발 연구에 뛰어들고 있습니다</a:t>
            </a:r>
            <a:r>
              <a:rPr lang="en-US" altLang="ko-KR" sz="1400" dirty="0" smtClean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   </a:t>
            </a:r>
            <a:r>
              <a:rPr lang="ko-KR" altLang="en-US" sz="1400" dirty="0" smtClean="0"/>
              <a:t>국내에선 지능형 로봇 사업이 중소 벤처기업이 </a:t>
            </a:r>
            <a:r>
              <a:rPr lang="en-US" altLang="ko-KR" sz="1400" dirty="0" smtClean="0"/>
              <a:t>80%</a:t>
            </a:r>
            <a:r>
              <a:rPr lang="ko-KR" altLang="en-US" sz="1400" dirty="0" smtClean="0"/>
              <a:t>이상 차지하고 있어 자본력이나 기술력이 조금 떨어지지만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최근 대기업들과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의 협약으로 국내 로봇산업도 황금기를 맞이할 준비를 하고 있습니다</a:t>
            </a:r>
            <a:r>
              <a:rPr lang="en-US" altLang="ko-KR" sz="1400" dirty="0" smtClean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   </a:t>
            </a:r>
            <a:r>
              <a:rPr lang="ko-KR" altLang="en-US" sz="1400" dirty="0" smtClean="0"/>
              <a:t>그 중 </a:t>
            </a:r>
            <a:r>
              <a:rPr lang="en-US" altLang="ko-KR" sz="1400" dirty="0" smtClean="0"/>
              <a:t>1993</a:t>
            </a:r>
            <a:r>
              <a:rPr lang="ko-KR" altLang="en-US" sz="1400" dirty="0" smtClean="0"/>
              <a:t>년 설립한 </a:t>
            </a:r>
            <a:r>
              <a:rPr lang="en-US" altLang="ko-KR" sz="1400" dirty="0" smtClean="0"/>
              <a:t>‘</a:t>
            </a:r>
            <a:r>
              <a:rPr lang="ko-KR" altLang="en-US" sz="1400" dirty="0" err="1" smtClean="0"/>
              <a:t>유진로봇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은 서비스 로봇에 중점을 두고 청소로봇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지능형 로봇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군사용 로봇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엔터테인먼트용 로봇 등 광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err="1" smtClean="0"/>
              <a:t>범위한</a:t>
            </a:r>
            <a:r>
              <a:rPr lang="ko-KR" altLang="en-US" sz="1400" dirty="0" smtClean="0"/>
              <a:t> 분야에 자리잡고 있으며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세계시장에 당당히 이름을 알리고 있는 기업으로 자리매김 하고 있습니다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2050" name="Picture 2" descr="C:\Users\YJ Military\Desktop\IVqfh5wHL4ndsKEP_bWCEZRUlUC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436" y="3223650"/>
            <a:ext cx="3697982" cy="292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809161"/>
              </p:ext>
            </p:extLst>
          </p:nvPr>
        </p:nvGraphicFramePr>
        <p:xfrm>
          <a:off x="10174327" y="6155870"/>
          <a:ext cx="102440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409"/>
              </a:tblGrid>
              <a:tr h="12359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출처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LG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CNS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25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9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해외 기업 현황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2603" y="3503840"/>
            <a:ext cx="10515600" cy="2635703"/>
          </a:xfrm>
        </p:spPr>
        <p:txBody>
          <a:bodyPr>
            <a:noAutofit/>
          </a:bodyPr>
          <a:lstStyle/>
          <a:p>
            <a:r>
              <a:rPr lang="ko-KR" altLang="en-US" sz="1450" dirty="0" smtClean="0"/>
              <a:t>로봇 강국이라 불리는 일본에선 </a:t>
            </a:r>
            <a:r>
              <a:rPr lang="en-US" altLang="ko-KR" sz="1450" dirty="0" err="1"/>
              <a:t>IoT</a:t>
            </a:r>
            <a:r>
              <a:rPr lang="en-US" altLang="ko-KR" sz="1450" dirty="0"/>
              <a:t> </a:t>
            </a:r>
            <a:r>
              <a:rPr lang="ko-KR" altLang="en-US" sz="1450" dirty="0"/>
              <a:t>기반의 </a:t>
            </a:r>
            <a:r>
              <a:rPr lang="ko-KR" altLang="en-US" sz="1450" dirty="0" smtClean="0"/>
              <a:t>원격조작장치</a:t>
            </a:r>
            <a:r>
              <a:rPr lang="ko-KR" altLang="en-US" sz="1450" dirty="0"/>
              <a:t> </a:t>
            </a:r>
            <a:r>
              <a:rPr lang="ko-KR" altLang="en-US" sz="1450" dirty="0" smtClean="0"/>
              <a:t>로봇에</a:t>
            </a:r>
            <a:r>
              <a:rPr lang="ko-KR" altLang="en-US" sz="1450" dirty="0"/>
              <a:t> </a:t>
            </a:r>
            <a:r>
              <a:rPr lang="ko-KR" altLang="en-US" sz="1450" dirty="0" smtClean="0"/>
              <a:t>작업</a:t>
            </a:r>
            <a:r>
              <a:rPr lang="ko-KR" altLang="en-US" sz="1450" dirty="0"/>
              <a:t> </a:t>
            </a:r>
            <a:r>
              <a:rPr lang="ko-KR" altLang="en-US" sz="1450" dirty="0" smtClean="0"/>
              <a:t>데이터를</a:t>
            </a:r>
            <a:r>
              <a:rPr lang="ko-KR" altLang="en-US" sz="1450" dirty="0"/>
              <a:t> 축적하고 그 </a:t>
            </a:r>
            <a:r>
              <a:rPr lang="ko-KR" altLang="en-US" sz="1450" dirty="0" smtClean="0"/>
              <a:t>데이터를 기반으로</a:t>
            </a:r>
            <a:r>
              <a:rPr lang="ko-KR" altLang="en-US" sz="1450" dirty="0"/>
              <a:t> </a:t>
            </a:r>
            <a:r>
              <a:rPr lang="en-US" altLang="ko-KR" sz="1450" dirty="0" smtClean="0"/>
              <a:t>AI</a:t>
            </a:r>
          </a:p>
          <a:p>
            <a:pPr marL="0" indent="0">
              <a:buNone/>
            </a:pPr>
            <a:r>
              <a:rPr lang="en-US" altLang="ko-KR" sz="1450" dirty="0"/>
              <a:t> </a:t>
            </a:r>
            <a:r>
              <a:rPr lang="en-US" altLang="ko-KR" sz="1450" dirty="0" smtClean="0"/>
              <a:t>    </a:t>
            </a:r>
            <a:r>
              <a:rPr lang="ko-KR" altLang="en-US" sz="1450" dirty="0" smtClean="0"/>
              <a:t>가</a:t>
            </a:r>
            <a:r>
              <a:rPr lang="ko-KR" altLang="en-US" sz="1450" dirty="0"/>
              <a:t> 반복적으로 학습함으로써 작업 정밀도를 높여가는 역할을 </a:t>
            </a:r>
            <a:r>
              <a:rPr lang="ko-KR" altLang="en-US" sz="1450" dirty="0" smtClean="0"/>
              <a:t>수행하게 해주는 </a:t>
            </a:r>
            <a:r>
              <a:rPr lang="en-US" altLang="ko-KR" sz="1450" dirty="0" smtClean="0"/>
              <a:t>‘</a:t>
            </a:r>
            <a:r>
              <a:rPr lang="ko-KR" altLang="en-US" sz="1450" dirty="0" err="1" smtClean="0"/>
              <a:t>석세스</a:t>
            </a:r>
            <a:r>
              <a:rPr lang="ko-KR" altLang="en-US" sz="1450" dirty="0" smtClean="0"/>
              <a:t> 프로젝트</a:t>
            </a:r>
            <a:r>
              <a:rPr lang="en-US" altLang="ko-KR" sz="1450" dirty="0" smtClean="0"/>
              <a:t>(</a:t>
            </a:r>
            <a:r>
              <a:rPr lang="ko-KR" altLang="en-US" sz="1450" dirty="0" smtClean="0"/>
              <a:t>산업현장에서의 전문</a:t>
            </a:r>
            <a:endParaRPr lang="en-US" altLang="ko-KR" sz="1450" dirty="0" smtClean="0"/>
          </a:p>
          <a:p>
            <a:pPr marL="0" indent="0">
              <a:buNone/>
            </a:pPr>
            <a:r>
              <a:rPr lang="en-US" altLang="ko-KR" sz="1450" dirty="0"/>
              <a:t> </a:t>
            </a:r>
            <a:r>
              <a:rPr lang="en-US" altLang="ko-KR" sz="1450" dirty="0" smtClean="0"/>
              <a:t>    </a:t>
            </a:r>
            <a:r>
              <a:rPr lang="ko-KR" altLang="en-US" sz="1450" dirty="0" err="1" smtClean="0"/>
              <a:t>가적인</a:t>
            </a:r>
            <a:r>
              <a:rPr lang="ko-KR" altLang="en-US" sz="1450" dirty="0" smtClean="0"/>
              <a:t> 로봇 양성</a:t>
            </a:r>
            <a:r>
              <a:rPr lang="en-US" altLang="ko-KR" sz="1450" dirty="0" smtClean="0"/>
              <a:t>)’</a:t>
            </a:r>
            <a:r>
              <a:rPr lang="ko-KR" altLang="en-US" sz="1450" dirty="0" smtClean="0"/>
              <a:t>를 자사에 도입하였고</a:t>
            </a:r>
            <a:r>
              <a:rPr lang="en-US" altLang="ko-KR" sz="1450" dirty="0" smtClean="0"/>
              <a:t>, 19</a:t>
            </a:r>
            <a:r>
              <a:rPr lang="ko-KR" altLang="en-US" sz="1450" dirty="0" smtClean="0"/>
              <a:t>년부터 해외에 기술수출을 할 정도의 완성도를 자랑합니다</a:t>
            </a:r>
            <a:r>
              <a:rPr lang="en-US" altLang="ko-KR" sz="1450" dirty="0" smtClean="0"/>
              <a:t>.</a:t>
            </a:r>
          </a:p>
          <a:p>
            <a:endParaRPr lang="en-US" altLang="ko-KR" sz="900" dirty="0"/>
          </a:p>
          <a:p>
            <a:r>
              <a:rPr lang="ko-KR" altLang="en-US" sz="1450" dirty="0" smtClean="0"/>
              <a:t>미국에선 </a:t>
            </a:r>
            <a:r>
              <a:rPr lang="ko-KR" altLang="en-US" sz="1450" dirty="0" err="1" smtClean="0"/>
              <a:t>아마존사가</a:t>
            </a:r>
            <a:r>
              <a:rPr lang="ko-KR" altLang="en-US" sz="1450" dirty="0" smtClean="0"/>
              <a:t> 물류센터 내 </a:t>
            </a:r>
            <a:r>
              <a:rPr lang="en-US" altLang="ko-KR" sz="1450" dirty="0" err="1" smtClean="0"/>
              <a:t>IoT</a:t>
            </a:r>
            <a:r>
              <a:rPr lang="ko-KR" altLang="en-US" sz="1450" dirty="0" smtClean="0"/>
              <a:t>를 활용한 로봇으로 작업의 효율성을 높이고</a:t>
            </a:r>
            <a:r>
              <a:rPr lang="en-US" altLang="ko-KR" sz="1450" dirty="0" smtClean="0"/>
              <a:t>, </a:t>
            </a:r>
            <a:r>
              <a:rPr lang="ko-KR" altLang="en-US" sz="1450" dirty="0" smtClean="0"/>
              <a:t>실생활에선 음성인식을 통한 로봇비서가 시장을 주도하고 있습니다</a:t>
            </a:r>
            <a:r>
              <a:rPr lang="en-US" altLang="ko-KR" sz="1450" dirty="0" smtClean="0"/>
              <a:t>. </a:t>
            </a:r>
            <a:r>
              <a:rPr lang="ko-KR" altLang="en-US" sz="1450" dirty="0" err="1" smtClean="0"/>
              <a:t>구글사는</a:t>
            </a:r>
            <a:r>
              <a:rPr lang="ko-KR" altLang="en-US" sz="1450" dirty="0" smtClean="0"/>
              <a:t> 로봇과 관련된 회사를 여러 개 인수하면서 다방면에서의 로봇 기술력을 확보하려 </a:t>
            </a:r>
            <a:endParaRPr lang="en-US" altLang="ko-KR" sz="1450" dirty="0" smtClean="0"/>
          </a:p>
          <a:p>
            <a:pPr marL="0" indent="0">
              <a:buNone/>
            </a:pPr>
            <a:r>
              <a:rPr lang="ko-KR" altLang="en-US" sz="1450" dirty="0" smtClean="0"/>
              <a:t>     시장에 뛰어들었고</a:t>
            </a:r>
            <a:r>
              <a:rPr lang="en-US" altLang="ko-KR" sz="1450" dirty="0" smtClean="0"/>
              <a:t>, </a:t>
            </a:r>
            <a:r>
              <a:rPr lang="ko-KR" altLang="en-US" sz="1450" dirty="0" smtClean="0"/>
              <a:t>미국 정부는 이를 전폭적으로 지지하는 법안을 상정하여 로봇기술의 선두자리를 차지하려고 많은 국</a:t>
            </a:r>
            <a:endParaRPr lang="en-US" altLang="ko-KR" sz="1450" dirty="0" smtClean="0"/>
          </a:p>
          <a:p>
            <a:pPr marL="0" indent="0">
              <a:buNone/>
            </a:pPr>
            <a:r>
              <a:rPr lang="en-US" altLang="ko-KR" sz="1450" dirty="0"/>
              <a:t> </a:t>
            </a:r>
            <a:r>
              <a:rPr lang="en-US" altLang="ko-KR" sz="1450" dirty="0" smtClean="0"/>
              <a:t>    </a:t>
            </a:r>
            <a:r>
              <a:rPr lang="ko-KR" altLang="en-US" sz="1450" dirty="0" err="1" smtClean="0"/>
              <a:t>가적</a:t>
            </a:r>
            <a:r>
              <a:rPr lang="ko-KR" altLang="en-US" sz="1450" dirty="0" smtClean="0"/>
              <a:t> 지원을 하고 있습니다</a:t>
            </a:r>
            <a:r>
              <a:rPr lang="en-US" altLang="ko-KR" sz="1450" dirty="0" smtClean="0"/>
              <a:t>.</a:t>
            </a:r>
          </a:p>
          <a:p>
            <a:endParaRPr lang="en-US" altLang="ko-KR" sz="900" dirty="0"/>
          </a:p>
          <a:p>
            <a:r>
              <a:rPr lang="ko-KR" altLang="en-US" sz="1450" dirty="0" smtClean="0"/>
              <a:t>중국 또한 자국 내의 막대한 자본력과 기술력으로 세계 로봇 시장에 광범위한 영향력을 행사하고 있습니다</a:t>
            </a:r>
            <a:r>
              <a:rPr lang="en-US" altLang="ko-KR" sz="1450" dirty="0" smtClean="0"/>
              <a:t>.</a:t>
            </a:r>
          </a:p>
          <a:p>
            <a:pPr marL="0" indent="0">
              <a:buNone/>
            </a:pPr>
            <a:r>
              <a:rPr lang="en-US" altLang="ko-KR" sz="1450" dirty="0"/>
              <a:t> </a:t>
            </a:r>
            <a:r>
              <a:rPr lang="en-US" altLang="ko-KR" sz="1450" dirty="0" smtClean="0"/>
              <a:t>    </a:t>
            </a:r>
            <a:r>
              <a:rPr lang="ko-KR" altLang="en-US" sz="1450" dirty="0" smtClean="0"/>
              <a:t>여기서 흥미로운 점은 미국의 전략 사업가가 중국에게 </a:t>
            </a:r>
            <a:r>
              <a:rPr lang="en-US" altLang="ko-KR" sz="1450" dirty="0" smtClean="0"/>
              <a:t>“</a:t>
            </a:r>
            <a:r>
              <a:rPr lang="ko-KR" altLang="en-US" sz="1450" dirty="0" smtClean="0"/>
              <a:t>언제나 </a:t>
            </a:r>
            <a:r>
              <a:rPr lang="ko-KR" altLang="en-US" sz="1450" dirty="0" err="1" smtClean="0"/>
              <a:t>패스트</a:t>
            </a:r>
            <a:r>
              <a:rPr lang="ko-KR" altLang="en-US" sz="1450" dirty="0" smtClean="0"/>
              <a:t> </a:t>
            </a:r>
            <a:r>
              <a:rPr lang="ko-KR" altLang="en-US" sz="1450" dirty="0" err="1" smtClean="0"/>
              <a:t>팔로워였던</a:t>
            </a:r>
            <a:r>
              <a:rPr lang="ko-KR" altLang="en-US" sz="1450" dirty="0" smtClean="0"/>
              <a:t> 중국이 </a:t>
            </a:r>
            <a:r>
              <a:rPr lang="ko-KR" altLang="en-US" sz="1450" dirty="0" err="1" smtClean="0"/>
              <a:t>이노베이터가</a:t>
            </a:r>
            <a:r>
              <a:rPr lang="ko-KR" altLang="en-US" sz="1450" dirty="0" smtClean="0"/>
              <a:t> 될 수 있을지</a:t>
            </a:r>
            <a:endParaRPr lang="en-US" altLang="ko-KR" sz="1450" dirty="0" smtClean="0"/>
          </a:p>
          <a:p>
            <a:pPr marL="0" indent="0">
              <a:buNone/>
            </a:pPr>
            <a:r>
              <a:rPr lang="en-US" altLang="ko-KR" sz="1450" dirty="0"/>
              <a:t> </a:t>
            </a:r>
            <a:r>
              <a:rPr lang="ko-KR" altLang="en-US" sz="1450" dirty="0" smtClean="0"/>
              <a:t>    는 지켜보도록 하겠다</a:t>
            </a:r>
            <a:r>
              <a:rPr lang="en-US" altLang="ko-KR" sz="1450" dirty="0" smtClean="0"/>
              <a:t>” </a:t>
            </a:r>
            <a:r>
              <a:rPr lang="ko-KR" altLang="en-US" sz="1450" dirty="0" smtClean="0"/>
              <a:t>라는 말을 하였습니다</a:t>
            </a:r>
            <a:r>
              <a:rPr lang="en-US" altLang="ko-KR" sz="1450" dirty="0" smtClean="0"/>
              <a:t>.</a:t>
            </a:r>
            <a:endParaRPr lang="ko-KR" altLang="en-US" sz="1450" dirty="0"/>
          </a:p>
        </p:txBody>
      </p:sp>
      <p:pic>
        <p:nvPicPr>
          <p:cNvPr id="4098" name="Picture 2" descr="C:\Users\YJ Military\Desktop\다운로드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016150"/>
            <a:ext cx="3927701" cy="215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044941"/>
              </p:ext>
            </p:extLst>
          </p:nvPr>
        </p:nvGraphicFramePr>
        <p:xfrm>
          <a:off x="1052513" y="3167959"/>
          <a:ext cx="3506158" cy="285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6158"/>
              </a:tblGrid>
              <a:tr h="2857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일본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소프트뱅크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사의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페퍼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소봇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4100" name="Picture 4" descr="ìë§ì¡´ ìì±ì¸ì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1091359"/>
            <a:ext cx="3562350" cy="200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239545"/>
              </p:ext>
            </p:extLst>
          </p:nvPr>
        </p:nvGraphicFramePr>
        <p:xfrm>
          <a:off x="6600825" y="3155423"/>
          <a:ext cx="3506158" cy="285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6158"/>
              </a:tblGrid>
              <a:tr h="2857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미국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아마존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사의 음성인식 비서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알렉사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26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실행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286</TotalTime>
  <Words>480</Words>
  <Application>Microsoft Office PowerPoint</Application>
  <PresentationFormat>와이드스크린</PresentationFormat>
  <Paragraphs>50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HY강B</vt:lpstr>
      <vt:lpstr>HY견고딕</vt:lpstr>
      <vt:lpstr>HY헤드라인M</vt:lpstr>
      <vt:lpstr>맑은 고딕</vt:lpstr>
      <vt:lpstr>Arial</vt:lpstr>
      <vt:lpstr>Century Gothic</vt:lpstr>
      <vt:lpstr>Courier New</vt:lpstr>
      <vt:lpstr>실행</vt:lpstr>
      <vt:lpstr>IoT · 지능형로봇  - 최신 기술의 집합체 -</vt:lpstr>
      <vt:lpstr>지능형 로봇은</vt:lpstr>
      <vt:lpstr>국내 지능형 로봇시장의 현황 및 전망</vt:lpstr>
      <vt:lpstr>PowerPoint 프레젠테이션</vt:lpstr>
      <vt:lpstr>국내시장의 발전 가능성</vt:lpstr>
      <vt:lpstr>지능형 로봇에 관한 기술과 해외시장의 현황</vt:lpstr>
      <vt:lpstr>다양한 분야의 전문가</vt:lpstr>
      <vt:lpstr>국내 기업 현황</vt:lpstr>
      <vt:lpstr>해외 기업 현황</vt:lpstr>
      <vt:lpstr>감사합니다!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USER7</dc:creator>
  <cp:lastModifiedBy>USER7</cp:lastModifiedBy>
  <cp:revision>71</cp:revision>
  <dcterms:created xsi:type="dcterms:W3CDTF">2019-04-25T07:02:55Z</dcterms:created>
  <dcterms:modified xsi:type="dcterms:W3CDTF">2019-04-26T02:03:18Z</dcterms:modified>
</cp:coreProperties>
</file>