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52" r:id="rId2"/>
    <p:sldId id="679" r:id="rId3"/>
    <p:sldId id="680" r:id="rId4"/>
    <p:sldId id="700" r:id="rId5"/>
    <p:sldId id="703" r:id="rId6"/>
    <p:sldId id="702" r:id="rId7"/>
    <p:sldId id="682" r:id="rId8"/>
    <p:sldId id="701" r:id="rId9"/>
    <p:sldId id="681" r:id="rId10"/>
    <p:sldId id="704" r:id="rId11"/>
    <p:sldId id="705" r:id="rId12"/>
    <p:sldId id="685" r:id="rId13"/>
    <p:sldId id="699" r:id="rId14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0468" autoAdjust="0"/>
  </p:normalViewPr>
  <p:slideViewPr>
    <p:cSldViewPr>
      <p:cViewPr>
        <p:scale>
          <a:sx n="89" d="100"/>
          <a:sy n="89" d="100"/>
        </p:scale>
        <p:origin x="-5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84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90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35860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Connected car-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커넥티드카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122" name="Picture 2" descr="https://postfiles.pstatic.net/MjAxODA5MTFfNDQg/MDAxNTM2NjU1OTIzNzkw.89mc2WIHkbtATy8F_PLASOjeARJUxkT0iLYnPo25LgMg.pVnNDmVfXWPqi5bh0TiI1EoD8PR9ooOKIOswT0hCZGwg.PNG.nqfkorea/%EB%B8%8C%EB%9E%9C%EB%93%9C%EB%B3%84_%EC%BB%A4%EB%84%A5%ED%8B%B0%EB%93%9C%EC%B0%A8_%EA%B8%B0%EB%8A%A5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00" y="1268760"/>
            <a:ext cx="9190800" cy="42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31402" y="5661248"/>
            <a:ext cx="9190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 err="1">
                <a:solidFill>
                  <a:schemeClr val="bg1"/>
                </a:solidFill>
              </a:rPr>
              <a:t>테슬라는</a:t>
            </a:r>
            <a:r>
              <a:rPr lang="ko-KR" altLang="en-US" sz="1900" b="1" dirty="0">
                <a:solidFill>
                  <a:schemeClr val="bg1"/>
                </a:solidFill>
              </a:rPr>
              <a:t> </a:t>
            </a:r>
            <a:r>
              <a:rPr lang="en-US" altLang="ko-KR" sz="1900" b="1" dirty="0" err="1">
                <a:solidFill>
                  <a:schemeClr val="bg1"/>
                </a:solidFill>
              </a:rPr>
              <a:t>telefonica</a:t>
            </a:r>
            <a:r>
              <a:rPr lang="ko-KR" altLang="en-US" sz="1900" b="1" dirty="0">
                <a:solidFill>
                  <a:schemeClr val="bg1"/>
                </a:solidFill>
              </a:rPr>
              <a:t>라는 스페인 통신회사와 공동으로 다양한 </a:t>
            </a:r>
            <a:r>
              <a:rPr lang="ko-KR" altLang="en-US" sz="1900" b="1" dirty="0" err="1">
                <a:solidFill>
                  <a:schemeClr val="bg1"/>
                </a:solidFill>
              </a:rPr>
              <a:t>인포테인먼트</a:t>
            </a:r>
            <a:r>
              <a:rPr lang="ko-KR" altLang="en-US" sz="1900" b="1" dirty="0">
                <a:solidFill>
                  <a:schemeClr val="bg1"/>
                </a:solidFill>
              </a:rPr>
              <a:t> 기능을 탑재한 </a:t>
            </a:r>
            <a:r>
              <a:rPr lang="ko-KR" altLang="en-US" sz="1900" b="1" dirty="0" err="1">
                <a:solidFill>
                  <a:schemeClr val="bg1"/>
                </a:solidFill>
              </a:rPr>
              <a:t>터치스크린형</a:t>
            </a:r>
            <a:r>
              <a:rPr lang="ko-KR" altLang="en-US" sz="1900" b="1" dirty="0">
                <a:solidFill>
                  <a:schemeClr val="bg1"/>
                </a:solidFill>
              </a:rPr>
              <a:t> </a:t>
            </a:r>
            <a:r>
              <a:rPr lang="ko-KR" altLang="en-US" sz="1900" b="1" dirty="0" err="1">
                <a:solidFill>
                  <a:schemeClr val="bg1"/>
                </a:solidFill>
              </a:rPr>
              <a:t>대시보드를</a:t>
            </a:r>
            <a:r>
              <a:rPr lang="ko-KR" altLang="en-US" sz="1900" b="1" dirty="0">
                <a:solidFill>
                  <a:schemeClr val="bg1"/>
                </a:solidFill>
              </a:rPr>
              <a:t> 출시했습니다</a:t>
            </a:r>
            <a:r>
              <a:rPr lang="en-US" altLang="ko-KR" sz="1900" b="1" dirty="0">
                <a:solidFill>
                  <a:schemeClr val="bg1"/>
                </a:solidFill>
              </a:rPr>
              <a:t>. 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63998" y="33265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413" lvl="1" indent="0" algn="r">
              <a:buNone/>
            </a:pPr>
            <a:r>
              <a:rPr lang="ko-KR" altLang="en-US" sz="1200" b="1" dirty="0" smtClean="0"/>
              <a:t>창진 </a:t>
            </a:r>
            <a:r>
              <a:rPr lang="ko-KR" altLang="en-US" sz="1200" b="1" dirty="0"/>
              <a:t>아나운서와 국민대학교 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531251" y="61823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413" lvl="1" indent="0" algn="r">
              <a:buNone/>
            </a:pPr>
            <a:r>
              <a:rPr lang="en-US" altLang="ko-KR" sz="1200" b="1" dirty="0" smtClean="0"/>
              <a:t>= 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5457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브랜드별</a:t>
            </a:r>
            <a:r>
              <a:rPr lang="ko-KR" altLang="en-US" dirty="0"/>
              <a:t> </a:t>
            </a:r>
            <a:r>
              <a:rPr lang="ko-KR" altLang="en-US" dirty="0" err="1"/>
              <a:t>커넥티드카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146" name="Picture 2" descr="https://postfiles.pstatic.net/MjAxODA5MTFfMTYg/MDAxNTM2NjU1OTQ3MzAx.Vt5WWthubg2BGCqX5H0GoaCb6qh-f0aP8A4qJbnwFHAg.6BwR27i1FH7IqSEYj04HUqyGWRbhPHbDzqZD3RtdUTog.PNG.nqfkorea/%EB%B8%8C%EB%9E%9C%EB%93%9C%EB%B3%84_%EC%BB%A4%EB%84%A5%ED%8B%B0%EB%93%9C%EC%B0%A8_%EA%B8%B0%EB%8A%A52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87" y="1402880"/>
            <a:ext cx="9190800" cy="404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46800" y="5445224"/>
            <a:ext cx="91908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chemeClr val="bg1"/>
                </a:solidFill>
              </a:rPr>
              <a:t>현대자동차는 통신사 </a:t>
            </a:r>
            <a:r>
              <a:rPr lang="en-US" altLang="ko-KR" sz="1900" b="1" dirty="0">
                <a:solidFill>
                  <a:schemeClr val="bg1"/>
                </a:solidFill>
              </a:rPr>
              <a:t>KT</a:t>
            </a:r>
            <a:r>
              <a:rPr lang="ko-KR" altLang="en-US" sz="1900" b="1" dirty="0">
                <a:solidFill>
                  <a:schemeClr val="bg1"/>
                </a:solidFill>
              </a:rPr>
              <a:t>와 협업을 통해 </a:t>
            </a:r>
            <a:r>
              <a:rPr lang="ko-KR" altLang="en-US" sz="1900" b="1" dirty="0" err="1">
                <a:solidFill>
                  <a:schemeClr val="bg1"/>
                </a:solidFill>
              </a:rPr>
              <a:t>스마트폰으로</a:t>
            </a:r>
            <a:r>
              <a:rPr lang="ko-KR" altLang="en-US" sz="1900" b="1" dirty="0">
                <a:solidFill>
                  <a:schemeClr val="bg1"/>
                </a:solidFill>
              </a:rPr>
              <a:t> 차량의 상태를 확인하고 도난시에 차량을 추적할 수 있는 서비스를 제공하고</a:t>
            </a:r>
            <a:r>
              <a:rPr lang="en-US" altLang="ko-KR" sz="1900" b="1" dirty="0">
                <a:solidFill>
                  <a:schemeClr val="bg1"/>
                </a:solidFill>
              </a:rPr>
              <a:t>, </a:t>
            </a:r>
            <a:r>
              <a:rPr lang="ko-KR" altLang="en-US" sz="1900" b="1" dirty="0">
                <a:solidFill>
                  <a:schemeClr val="bg1"/>
                </a:solidFill>
              </a:rPr>
              <a:t>운행기록을 저장하고 관리할 수 있도록 하고 있습니다</a:t>
            </a:r>
            <a:r>
              <a:rPr lang="en-US" altLang="ko-KR" sz="1900" b="1" dirty="0" smtClean="0">
                <a:solidFill>
                  <a:schemeClr val="bg1"/>
                </a:solidFill>
              </a:rPr>
              <a:t>.</a:t>
            </a:r>
            <a:endParaRPr lang="ko-KR" alt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브랜드별</a:t>
            </a:r>
            <a:r>
              <a:rPr lang="ko-KR" altLang="en-US" dirty="0"/>
              <a:t> </a:t>
            </a:r>
            <a:r>
              <a:rPr lang="ko-KR" altLang="en-US" dirty="0" err="1"/>
              <a:t>커넥티드카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제공되는 서비스는 기술적으로 크게 두 가지 흐름으로 나누어 볼 수 </a:t>
            </a:r>
            <a:r>
              <a:rPr lang="ko-KR" altLang="en-US" dirty="0" smtClean="0"/>
              <a:t>있는데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헤드 </a:t>
            </a:r>
            <a:r>
              <a:rPr lang="ko-KR" altLang="en-US" dirty="0" err="1"/>
              <a:t>유닛을</a:t>
            </a:r>
            <a:r>
              <a:rPr lang="ko-KR" altLang="en-US" dirty="0"/>
              <a:t> </a:t>
            </a:r>
            <a:r>
              <a:rPr lang="ko-KR" altLang="en-US" dirty="0" err="1"/>
              <a:t>스마트폰과</a:t>
            </a:r>
            <a:r>
              <a:rPr lang="ko-KR" altLang="en-US" dirty="0"/>
              <a:t> 연결해서 네트워크와 접속하는 서비스와 자체적인 네트워크 모듈을 탑재해서 </a:t>
            </a:r>
            <a:r>
              <a:rPr lang="ko-KR" altLang="en-US" dirty="0" err="1"/>
              <a:t>클라우드와</a:t>
            </a:r>
            <a:r>
              <a:rPr lang="ko-KR" altLang="en-US" dirty="0"/>
              <a:t> 연결하는 서비스로 나누어 볼 수 있습니다</a:t>
            </a:r>
            <a:r>
              <a:rPr lang="en-US" altLang="ko-KR" dirty="0"/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유럽 </a:t>
            </a:r>
            <a:r>
              <a:rPr lang="ko-KR" altLang="en-US" dirty="0"/>
              <a:t>업체들을 중심으로 자체적인 네트워크를 활용하는 </a:t>
            </a:r>
            <a:r>
              <a:rPr lang="ko-KR" altLang="en-US" dirty="0" err="1"/>
              <a:t>이콜</a:t>
            </a:r>
            <a:r>
              <a:rPr lang="ko-KR" altLang="en-US" dirty="0"/>
              <a:t> 서비스가 상용화되고 </a:t>
            </a:r>
            <a:r>
              <a:rPr lang="ko-KR" altLang="en-US" dirty="0" err="1" smtClean="0"/>
              <a:t>있는점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국내 시장을 장악하고 있는 </a:t>
            </a:r>
            <a:r>
              <a:rPr lang="ko-KR" altLang="en-US" dirty="0" err="1" smtClean="0"/>
              <a:t>현대기아차의</a:t>
            </a:r>
            <a:r>
              <a:rPr lang="ko-KR" altLang="en-US" dirty="0" smtClean="0"/>
              <a:t> 방관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점유율 증가에 취해 있는 </a:t>
            </a:r>
            <a:r>
              <a:rPr lang="ko-KR" altLang="en-US" dirty="0" err="1" smtClean="0"/>
              <a:t>수입차</a:t>
            </a:r>
            <a:r>
              <a:rPr lang="ko-KR" altLang="en-US" dirty="0" smtClean="0"/>
              <a:t> 업체들의 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융합 산업에 대처하지 못하는 관련 부처의 방치가 종합적으로 만들어낸 상황으로 볼 수 있습니다</a:t>
            </a:r>
            <a:r>
              <a:rPr lang="en-US" altLang="ko-KR" dirty="0" smtClean="0"/>
              <a:t>.</a:t>
            </a:r>
          </a:p>
          <a:p>
            <a:pPr marL="252413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자동차 </a:t>
            </a:r>
            <a:r>
              <a:rPr lang="ko-KR" altLang="en-US" dirty="0"/>
              <a:t>업체와 관련 부처가 나서서 시장을 빨리 열어가야 할 필요가 있습니다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marL="252413" lvl="1" indent="0" algn="r">
              <a:buNone/>
            </a:pPr>
            <a:endParaRPr lang="en-US" altLang="ko-KR" sz="1200" b="1" dirty="0" smtClean="0"/>
          </a:p>
          <a:p>
            <a:pPr marL="252413" lvl="1" indent="0" algn="r">
              <a:buNone/>
            </a:pPr>
            <a:r>
              <a:rPr lang="ko-KR" altLang="en-US" sz="1200" b="1" dirty="0" smtClean="0"/>
              <a:t>이창진 </a:t>
            </a:r>
            <a:r>
              <a:rPr lang="ko-KR" altLang="en-US" sz="1200" b="1" dirty="0"/>
              <a:t>아나운서와 국민대학교 전자공학부 정구민 교수인터뷰</a:t>
            </a:r>
            <a:endParaRPr lang="en-US" altLang="ko-KR" sz="1200" b="1" dirty="0"/>
          </a:p>
          <a:p>
            <a:pPr marL="252413" lvl="1" indent="0">
              <a:buNone/>
            </a:pPr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  <a:p>
            <a:pPr marL="252413" lvl="1" indent="0">
              <a:buNone/>
            </a:pPr>
            <a:endParaRPr lang="en-US" altLang="ko-KR" sz="1500" b="1" dirty="0" smtClean="0"/>
          </a:p>
          <a:p>
            <a:pPr marL="252413" lvl="1" indent="0">
              <a:buNone/>
            </a:pPr>
            <a:endParaRPr lang="en-US" altLang="ko-KR" sz="1500" b="1" dirty="0"/>
          </a:p>
          <a:p>
            <a:pPr marL="252413" lvl="1" indent="0" algn="r">
              <a:buNone/>
            </a:pPr>
            <a:r>
              <a:rPr lang="en-US" altLang="ko-KR" dirty="0" smtClean="0"/>
              <a:t>               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 descr="http://photo.jtbc.joins.com/news/2016/11/15/201611150754029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06049"/>
            <a:ext cx="3970327" cy="26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3600" dirty="0" err="1" smtClean="0"/>
              <a:t>커넥티드카의</a:t>
            </a:r>
            <a:r>
              <a:rPr lang="ko-KR" altLang="en-US" sz="3600" dirty="0" smtClean="0"/>
              <a:t> 정의</a:t>
            </a:r>
            <a:r>
              <a:rPr lang="en-US" altLang="ko-KR" sz="3600" dirty="0" smtClean="0"/>
              <a:t>					</a:t>
            </a:r>
          </a:p>
          <a:p>
            <a:pPr lvl="2"/>
            <a:endParaRPr lang="en-US" altLang="ko-KR" sz="3600" dirty="0"/>
          </a:p>
          <a:p>
            <a:pPr lvl="2"/>
            <a:r>
              <a:rPr lang="ko-KR" altLang="en-US" sz="3600" dirty="0" err="1" smtClean="0"/>
              <a:t>커넥티드카의</a:t>
            </a:r>
            <a:r>
              <a:rPr lang="ko-KR" altLang="en-US" sz="3600" dirty="0" smtClean="0"/>
              <a:t> 기능</a:t>
            </a:r>
            <a:endParaRPr lang="en-US" altLang="ko-KR" sz="3600" dirty="0" smtClean="0"/>
          </a:p>
          <a:p>
            <a:pPr lvl="2"/>
            <a:endParaRPr lang="en-US" altLang="ko-KR" sz="3600" dirty="0" smtClean="0"/>
          </a:p>
          <a:p>
            <a:pPr lvl="2"/>
            <a:r>
              <a:rPr lang="en-US" altLang="ko-KR" sz="3600" dirty="0" smtClean="0"/>
              <a:t>Connected car market					</a:t>
            </a:r>
          </a:p>
          <a:p>
            <a:pPr lvl="2"/>
            <a:r>
              <a:rPr lang="ko-KR" altLang="en-US" sz="3600" dirty="0" err="1"/>
              <a:t>브랜드별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커넥티드카</a:t>
            </a:r>
            <a:endParaRPr lang="en-US" altLang="ko-KR" sz="3600" dirty="0"/>
          </a:p>
          <a:p>
            <a:pPr marL="488950" lvl="2" indent="0">
              <a:buNone/>
            </a:pPr>
            <a:r>
              <a:rPr lang="en-US" altLang="ko-KR" sz="3600" dirty="0" smtClean="0"/>
              <a:t>				</a:t>
            </a:r>
          </a:p>
          <a:p>
            <a:pPr marL="488950" lvl="2" indent="0">
              <a:buNone/>
            </a:pPr>
            <a:endParaRPr lang="en-US" altLang="ko-KR" sz="3600" dirty="0" smtClean="0"/>
          </a:p>
          <a:p>
            <a:pPr lvl="2"/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커넥티드카</a:t>
            </a:r>
            <a:r>
              <a:rPr lang="en-US" altLang="ko-KR" dirty="0" smtClean="0"/>
              <a:t>(</a:t>
            </a:r>
            <a:r>
              <a:rPr lang="en-US" altLang="ko-KR" b="0" dirty="0"/>
              <a:t>Connected </a:t>
            </a:r>
            <a:r>
              <a:rPr lang="en-US" altLang="ko-KR" b="0" dirty="0" smtClean="0"/>
              <a:t>Car)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466" y="548680"/>
            <a:ext cx="8928992" cy="5143890"/>
          </a:xfrm>
        </p:spPr>
        <p:txBody>
          <a:bodyPr/>
          <a:lstStyle/>
          <a:p>
            <a:r>
              <a:rPr lang="en-US" altLang="ko-KR" sz="2400" dirty="0"/>
              <a:t>[ Connected Car ]</a:t>
            </a:r>
          </a:p>
          <a:p>
            <a:r>
              <a:rPr lang="ko-KR" altLang="en-US" sz="2400" dirty="0"/>
              <a:t>최신 정보통신기술</a:t>
            </a:r>
            <a:r>
              <a:rPr lang="en-US" altLang="ko-KR" sz="2400" dirty="0"/>
              <a:t>(ICT)</a:t>
            </a:r>
            <a:r>
              <a:rPr lang="ko-KR" altLang="en-US" sz="2400" dirty="0"/>
              <a:t>과 결합해 양방향 인터넷 </a:t>
            </a:r>
            <a:r>
              <a:rPr lang="en-US" altLang="ko-KR" sz="2400" dirty="0"/>
              <a:t>· </a:t>
            </a:r>
            <a:r>
              <a:rPr lang="ko-KR" altLang="en-US" sz="2400" dirty="0" err="1"/>
              <a:t>모바일</a:t>
            </a:r>
            <a:r>
              <a:rPr lang="ko-KR" altLang="en-US" sz="2400" dirty="0"/>
              <a:t> 서비스가 가능한 차량을 말한다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스마트 폰 </a:t>
            </a:r>
            <a:r>
              <a:rPr lang="en-US" altLang="ko-KR" sz="2400" dirty="0"/>
              <a:t>· </a:t>
            </a:r>
            <a:r>
              <a:rPr lang="ko-KR" altLang="en-US" sz="2400" dirty="0" err="1" smtClean="0"/>
              <a:t>태블릿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PC</a:t>
            </a:r>
            <a:r>
              <a:rPr lang="ko-KR" altLang="en-US" sz="2400" dirty="0"/>
              <a:t>와 연결돼 차량용 </a:t>
            </a:r>
            <a:r>
              <a:rPr lang="en-US" altLang="ko-KR" sz="2400" dirty="0" err="1"/>
              <a:t>infortainment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포함한 각종 서비스를 구현한다</a:t>
            </a:r>
            <a:r>
              <a:rPr lang="en-US" altLang="ko-KR" sz="2400" dirty="0" smtClean="0"/>
              <a:t>.</a:t>
            </a:r>
            <a:endParaRPr lang="en-US" altLang="ko-KR" sz="2400" b="1" dirty="0"/>
          </a:p>
          <a:p>
            <a:r>
              <a:rPr lang="en-US" altLang="ko-KR" sz="2400" smtClean="0"/>
              <a:t>4G </a:t>
            </a:r>
            <a:r>
              <a:rPr lang="ko-KR" altLang="en-US" sz="2400" dirty="0"/>
              <a:t>통신을 장착한 자동차가 확대되면서 </a:t>
            </a:r>
            <a:r>
              <a:rPr lang="ko-KR" altLang="en-US" sz="2400" dirty="0" smtClean="0"/>
              <a:t>고속 </a:t>
            </a:r>
            <a:r>
              <a:rPr lang="ko-KR" altLang="en-US" sz="2400" dirty="0"/>
              <a:t>인터넷 기반의 다양한 운전자 및 탑승자용 애플리케이션을 구동할 수 있게 됐다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800" b="1" dirty="0" smtClean="0"/>
              <a:t>                                                                                                                                           [</a:t>
            </a:r>
            <a:r>
              <a:rPr lang="ko-KR" altLang="en-US" sz="800" b="1" dirty="0" err="1"/>
              <a:t>네이버</a:t>
            </a:r>
            <a:r>
              <a:rPr lang="ko-KR" altLang="en-US" sz="800" b="1" dirty="0"/>
              <a:t> 지식백과</a:t>
            </a:r>
            <a:r>
              <a:rPr lang="en-US" altLang="ko-KR" sz="800" b="1" dirty="0"/>
              <a:t>]</a:t>
            </a:r>
            <a:r>
              <a:rPr lang="ko-KR" altLang="en-US" sz="800" dirty="0"/>
              <a:t> </a:t>
            </a:r>
            <a:r>
              <a:rPr lang="ko-KR" altLang="en-US" sz="800" dirty="0" err="1">
                <a:hlinkClick r:id="rId3"/>
              </a:rPr>
              <a:t>커넥티드</a:t>
            </a:r>
            <a:r>
              <a:rPr lang="ko-KR" altLang="en-US" sz="800" dirty="0">
                <a:hlinkClick r:id="rId3"/>
              </a:rPr>
              <a:t> 카</a:t>
            </a:r>
            <a:r>
              <a:rPr lang="ko-KR" altLang="en-US" sz="800" dirty="0"/>
              <a:t> </a:t>
            </a:r>
            <a:r>
              <a:rPr lang="en-US" altLang="ko-KR" sz="800" dirty="0"/>
              <a:t>[Connected Car] (ICT </a:t>
            </a:r>
            <a:r>
              <a:rPr lang="ko-KR" altLang="en-US" sz="800" dirty="0"/>
              <a:t>시사상식 </a:t>
            </a:r>
            <a:r>
              <a:rPr lang="en-US" altLang="ko-KR" sz="800" dirty="0"/>
              <a:t>2015, 2014.12.31)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AutoShape 6" descr="Image result for 헬스케어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Image result for 헬스케어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23838" y="-7159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9" name="Picture 5" descr="https://blogfiles.pstatic.net/MjAxODA5MTFfMjQy/MDAxNTM2NjU1NjE2MDI3.eemgxj0_BvXW7DtcqL5aAuqym1JKARjDNR4VV6eP2zcg.piQGpPI2gxa71zuWUUDEF2lsG4K9Wg09vK2FvTpRzLwg.JPEG.nqfkorea/%EB%B8%8C%EB%9E%9C%EB%93%9C%EB%B3%84_%EC%BB%A4%EB%84%A5%ED%8B%B0%EB%93%9C%EC%B9%B4_%EA%B8%B0%EB%8A%A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6" y="4115478"/>
            <a:ext cx="4536504" cy="228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774090" y="4115478"/>
            <a:ext cx="41183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ICT - ICT(Information &amp; Communication Technology)</a:t>
            </a:r>
            <a:r>
              <a:rPr lang="ko-KR" altLang="en-US" sz="1200" dirty="0" smtClean="0">
                <a:solidFill>
                  <a:schemeClr val="bg1"/>
                </a:solidFill>
              </a:rPr>
              <a:t>는 정보 기술 </a:t>
            </a:r>
            <a:r>
              <a:rPr lang="en-US" altLang="ko-KR" sz="1200" dirty="0" smtClean="0">
                <a:solidFill>
                  <a:schemeClr val="bg1"/>
                </a:solidFill>
              </a:rPr>
              <a:t>Information Technology, IT</a:t>
            </a:r>
            <a:r>
              <a:rPr lang="ko-KR" altLang="en-US" sz="1200" dirty="0" smtClean="0">
                <a:solidFill>
                  <a:schemeClr val="bg1"/>
                </a:solidFill>
              </a:rPr>
              <a:t>와 통신기술</a:t>
            </a:r>
            <a:r>
              <a:rPr lang="en-US" altLang="ko-KR" sz="1200" dirty="0" smtClean="0">
                <a:solidFill>
                  <a:schemeClr val="bg1"/>
                </a:solidFill>
              </a:rPr>
              <a:t>Communication Technology, CT</a:t>
            </a:r>
            <a:r>
              <a:rPr lang="ko-KR" altLang="en-US" sz="1200" dirty="0" smtClean="0">
                <a:solidFill>
                  <a:schemeClr val="bg1"/>
                </a:solidFill>
              </a:rPr>
              <a:t>의 합성어로 정보기기의 하드웨어 및 이들 기기의 운영 및 정보 관리에 필요한 소프트웨어 기술과 이들 기술을 이용하여 정보를 수집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생산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가공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보존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전달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활용하는 모든 방법을 의미한다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infortainment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– </a:t>
            </a:r>
            <a:r>
              <a:rPr lang="ko-KR" altLang="en-US" sz="1200" dirty="0" smtClean="0">
                <a:solidFill>
                  <a:schemeClr val="bg1"/>
                </a:solidFill>
              </a:rPr>
              <a:t>운전과 길 안내 등 필요한 정보를 뜻하는 </a:t>
            </a:r>
            <a:r>
              <a:rPr lang="en-US" altLang="ko-KR" sz="1200" dirty="0" smtClean="0">
                <a:solidFill>
                  <a:schemeClr val="bg1"/>
                </a:solidFill>
              </a:rPr>
              <a:t>information</a:t>
            </a:r>
            <a:r>
              <a:rPr lang="ko-KR" altLang="en-US" sz="1200" dirty="0" smtClean="0">
                <a:solidFill>
                  <a:schemeClr val="bg1"/>
                </a:solidFill>
              </a:rPr>
              <a:t>과 다양한 오락거리와 인간친화적인 기능을 말하는 </a:t>
            </a:r>
            <a:r>
              <a:rPr lang="en-US" altLang="ko-KR" sz="1200" dirty="0" smtClean="0">
                <a:solidFill>
                  <a:schemeClr val="bg1"/>
                </a:solidFill>
              </a:rPr>
              <a:t>entertainment</a:t>
            </a:r>
            <a:r>
              <a:rPr lang="ko-KR" altLang="en-US" sz="1200" dirty="0" smtClean="0">
                <a:solidFill>
                  <a:schemeClr val="bg1"/>
                </a:solidFill>
              </a:rPr>
              <a:t>의 통합시스템이라고 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커넥티드카의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https://blogfiles.pstatic.net/MjAxODA3MjNfMTUg/MDAxNTMyMzA5ODI1MjM0.6v8Yhhlzj70V-1kLrc4xnyIWrTrENrN5MkIGBJ_VflYg.o1KNK29P-JHWWm3dREGlCnbglVQlWw_Y1kQxUEQdZEcg.PNG.bmk7741/220%EC%BB%A4%EB%84%A5%ED%8B%B0%EB%93%9C20%EC%B9%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758">
            <a:off x="2693655" y="2454811"/>
            <a:ext cx="313682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3360352" y="24720"/>
            <a:ext cx="2664296" cy="18201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차량시동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공조 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차량의 </a:t>
            </a:r>
            <a:r>
              <a:rPr lang="ko-KR" altLang="en-US" dirty="0">
                <a:solidFill>
                  <a:schemeClr val="tx1"/>
                </a:solidFill>
              </a:rPr>
              <a:t>시동을 원격으로 </a:t>
            </a:r>
            <a:r>
              <a:rPr lang="en-US" altLang="ko-KR" dirty="0">
                <a:solidFill>
                  <a:schemeClr val="tx1"/>
                </a:solidFill>
              </a:rPr>
              <a:t>on/off, </a:t>
            </a:r>
            <a:r>
              <a:rPr lang="ko-KR" altLang="en-US" dirty="0" err="1">
                <a:solidFill>
                  <a:schemeClr val="tx1"/>
                </a:solidFill>
              </a:rPr>
              <a:t>에어콘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장치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원격가동</a:t>
            </a:r>
            <a:r>
              <a:rPr lang="en-US" altLang="ko-KR" b="1" dirty="0" smtClean="0"/>
              <a:t>[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692500" y="4462851"/>
            <a:ext cx="3168352" cy="21087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차량정기점검 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차량의 </a:t>
            </a:r>
            <a:r>
              <a:rPr lang="ko-KR" altLang="en-US" dirty="0">
                <a:solidFill>
                  <a:schemeClr val="tx1"/>
                </a:solidFill>
              </a:rPr>
              <a:t>상태를 정기적으로 알려주고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서비스센터와 </a:t>
            </a:r>
            <a:r>
              <a:rPr lang="ko-KR" altLang="en-US" dirty="0" smtClean="0">
                <a:solidFill>
                  <a:schemeClr val="tx1"/>
                </a:solidFill>
              </a:rPr>
              <a:t>연동해서 정기점검을 </a:t>
            </a:r>
            <a:r>
              <a:rPr lang="ko-KR" altLang="en-US" dirty="0" err="1" smtClean="0">
                <a:solidFill>
                  <a:schemeClr val="tx1"/>
                </a:solidFill>
              </a:rPr>
              <a:t>받게할</a:t>
            </a:r>
            <a:r>
              <a:rPr lang="ko-KR" altLang="en-US" dirty="0" smtClean="0">
                <a:solidFill>
                  <a:schemeClr val="tx1"/>
                </a:solidFill>
              </a:rPr>
              <a:t>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0" y="836712"/>
            <a:ext cx="2843808" cy="2408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차량안전 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Emergency Call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>
                <a:solidFill>
                  <a:schemeClr val="tx1"/>
                </a:solidFill>
              </a:rPr>
              <a:t>Breakdown Call </a:t>
            </a:r>
            <a:r>
              <a:rPr lang="ko-KR" altLang="en-US" dirty="0">
                <a:solidFill>
                  <a:schemeClr val="tx1"/>
                </a:solidFill>
              </a:rPr>
              <a:t>차량이 긴급하게 사고가 나거나 </a:t>
            </a:r>
            <a:r>
              <a:rPr lang="ko-KR" altLang="en-US" dirty="0" err="1">
                <a:solidFill>
                  <a:schemeClr val="tx1"/>
                </a:solidFill>
              </a:rPr>
              <a:t>정지했을때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SOS</a:t>
            </a:r>
            <a:r>
              <a:rPr lang="ko-KR" altLang="en-US" dirty="0" smtClean="0">
                <a:solidFill>
                  <a:schemeClr val="tx1"/>
                </a:solidFill>
              </a:rPr>
              <a:t>콜을 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0" y="4365104"/>
            <a:ext cx="3059831" cy="230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Infortainment</a:t>
            </a:r>
            <a:r>
              <a:rPr lang="ko-KR" altLang="en-US" b="1" dirty="0">
                <a:solidFill>
                  <a:schemeClr val="tx1"/>
                </a:solidFill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오토나 </a:t>
            </a:r>
            <a:r>
              <a:rPr lang="ko-KR" altLang="en-US" dirty="0" err="1">
                <a:solidFill>
                  <a:schemeClr val="tx1"/>
                </a:solidFill>
              </a:rPr>
              <a:t>애플카플레이로</a:t>
            </a:r>
            <a:r>
              <a:rPr lang="ko-KR" altLang="en-US" dirty="0">
                <a:solidFill>
                  <a:schemeClr val="tx1"/>
                </a:solidFill>
              </a:rPr>
              <a:t> 차량에서 </a:t>
            </a:r>
            <a:r>
              <a:rPr lang="ko-KR" altLang="en-US" dirty="0" err="1">
                <a:solidFill>
                  <a:schemeClr val="tx1"/>
                </a:solidFill>
              </a:rPr>
              <a:t>스마트폰의</a:t>
            </a:r>
            <a:r>
              <a:rPr lang="ko-KR" altLang="en-US" dirty="0">
                <a:solidFill>
                  <a:schemeClr val="tx1"/>
                </a:solidFill>
              </a:rPr>
              <a:t> 미디어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음악을 들을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19664" y="1844825"/>
            <a:ext cx="3024336" cy="1872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컨시어지</a:t>
            </a:r>
            <a:r>
              <a:rPr lang="ko-KR" altLang="en-US" b="1" dirty="0">
                <a:solidFill>
                  <a:schemeClr val="tx1"/>
                </a:solidFill>
              </a:rPr>
              <a:t> 서비스 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차량에서 </a:t>
            </a:r>
            <a:r>
              <a:rPr lang="ko-KR" altLang="en-US" dirty="0">
                <a:solidFill>
                  <a:schemeClr val="tx1"/>
                </a:solidFill>
              </a:rPr>
              <a:t>호텔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레스토랑 예약을 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Connected car market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시장조사업체 </a:t>
            </a:r>
            <a:r>
              <a:rPr lang="ko-KR" altLang="en-US" dirty="0" err="1" smtClean="0"/>
              <a:t>주니퍼리서치에</a:t>
            </a:r>
            <a:r>
              <a:rPr lang="ko-KR" altLang="en-US" dirty="0" smtClean="0"/>
              <a:t> 따르면 </a:t>
            </a:r>
            <a:r>
              <a:rPr lang="ko-KR" altLang="en-US" dirty="0" err="1" smtClean="0"/>
              <a:t>자율주행차</a:t>
            </a:r>
            <a:r>
              <a:rPr lang="ko-KR" altLang="en-US" dirty="0" smtClean="0"/>
              <a:t> 서비스 시장규모는 매년 </a:t>
            </a:r>
            <a:r>
              <a:rPr lang="en-US" altLang="ko-KR" dirty="0" smtClean="0"/>
              <a:t>21.6%</a:t>
            </a:r>
            <a:r>
              <a:rPr lang="ko-KR" altLang="en-US" dirty="0" smtClean="0"/>
              <a:t>씩 성장해 </a:t>
            </a:r>
            <a:r>
              <a:rPr lang="en-US" altLang="ko-KR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492</a:t>
            </a:r>
            <a:r>
              <a:rPr lang="ko-KR" altLang="en-US" dirty="0" err="1" smtClean="0"/>
              <a:t>억달러에</a:t>
            </a:r>
            <a:r>
              <a:rPr lang="ko-KR" altLang="en-US" dirty="0" smtClean="0"/>
              <a:t> 이를 것으로 예측됐다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주니퍼리서치는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2022</a:t>
            </a:r>
            <a:r>
              <a:rPr lang="ko-KR" altLang="en-US" dirty="0" smtClean="0"/>
              <a:t>년까지</a:t>
            </a:r>
            <a:r>
              <a:rPr lang="en-US" altLang="ko-KR" dirty="0"/>
              <a:t> </a:t>
            </a:r>
            <a:r>
              <a:rPr lang="ko-KR" altLang="en-US" dirty="0" err="1" smtClean="0"/>
              <a:t>도로주행차</a:t>
            </a:r>
            <a:r>
              <a:rPr lang="ko-KR" altLang="en-US" dirty="0" smtClean="0"/>
              <a:t> 중에 절반이 </a:t>
            </a:r>
            <a:r>
              <a:rPr lang="ko-KR" altLang="en-US" dirty="0" err="1" smtClean="0"/>
              <a:t>커넥티비티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연결성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</a:t>
            </a:r>
            <a:r>
              <a:rPr lang="ko-KR" altLang="en-US" dirty="0" err="1" smtClean="0"/>
              <a:t>구현할것으로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보고있다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177" name="Picture 9" descr="connected car marke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86" y="2276872"/>
            <a:ext cx="915998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Connected car market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꽉 막힌 </a:t>
            </a:r>
            <a:r>
              <a:rPr lang="ko-KR" altLang="en-US" dirty="0" err="1" smtClean="0"/>
              <a:t>도로위에서</a:t>
            </a:r>
            <a:r>
              <a:rPr lang="ko-KR" altLang="en-US" dirty="0" smtClean="0"/>
              <a:t> </a:t>
            </a:r>
            <a:r>
              <a:rPr lang="ko-KR" altLang="en-US" dirty="0"/>
              <a:t>버려지는 </a:t>
            </a:r>
            <a:r>
              <a:rPr lang="ko-KR" altLang="en-US" dirty="0" err="1" smtClean="0"/>
              <a:t>시간없이</a:t>
            </a:r>
            <a:r>
              <a:rPr lang="ko-KR" altLang="en-US" dirty="0" smtClean="0"/>
              <a:t> 차에 </a:t>
            </a:r>
            <a:r>
              <a:rPr lang="ko-KR" altLang="en-US" dirty="0"/>
              <a:t>머무는 </a:t>
            </a:r>
            <a:r>
              <a:rPr lang="ko-KR" altLang="en-US" dirty="0" err="1"/>
              <a:t>시간동안</a:t>
            </a:r>
            <a:r>
              <a:rPr lang="ko-KR" altLang="en-US" dirty="0"/>
              <a:t> 휴식과 생산활동이 </a:t>
            </a:r>
            <a:r>
              <a:rPr lang="ko-KR" altLang="en-US" dirty="0" smtClean="0"/>
              <a:t>가능하다</a:t>
            </a:r>
            <a:endParaRPr lang="en-US" altLang="ko-KR" dirty="0" smtClean="0"/>
          </a:p>
          <a:p>
            <a:r>
              <a:rPr lang="ko-KR" altLang="en-US" dirty="0" smtClean="0"/>
              <a:t>버튼이 존재하지 않는 차 음성만으로 전화 음악 등 차량 내부의 기능을</a:t>
            </a:r>
            <a:r>
              <a:rPr lang="ko-KR" altLang="en-US" dirty="0"/>
              <a:t> 편리하게 이용할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r>
              <a:rPr lang="ko-KR" altLang="en-US" dirty="0" smtClean="0"/>
              <a:t>차량간 통신을 통한 안전거리 확보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실제로도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</a:t>
            </a:r>
            <a:r>
              <a:rPr lang="ko-KR" altLang="en-US" dirty="0"/>
              <a:t> </a:t>
            </a:r>
            <a:r>
              <a:rPr lang="en-US" altLang="ko-KR" dirty="0"/>
              <a:t>1</a:t>
            </a:r>
            <a:r>
              <a:rPr lang="ko-KR" altLang="en-US" dirty="0"/>
              <a:t>월 인적이 </a:t>
            </a:r>
            <a:r>
              <a:rPr lang="ko-KR" altLang="en-US" dirty="0" smtClean="0"/>
              <a:t>드문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논길에서</a:t>
            </a:r>
            <a:r>
              <a:rPr lang="ko-KR" altLang="en-US" dirty="0"/>
              <a:t> </a:t>
            </a:r>
            <a:r>
              <a:rPr lang="en-US" altLang="ko-KR" dirty="0"/>
              <a:t>K5</a:t>
            </a:r>
            <a:r>
              <a:rPr lang="ko-KR" altLang="en-US" dirty="0"/>
              <a:t>를 몰다 전복사고를 </a:t>
            </a:r>
            <a:r>
              <a:rPr lang="ko-KR" altLang="en-US" dirty="0" smtClean="0"/>
              <a:t>당한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운전자의 </a:t>
            </a:r>
            <a:r>
              <a:rPr lang="ko-KR" altLang="en-US" dirty="0"/>
              <a:t>경우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휴대폰조차 </a:t>
            </a:r>
            <a:r>
              <a:rPr lang="ko-KR" altLang="en-US" dirty="0"/>
              <a:t>찾지 못해 도움을 구하기 </a:t>
            </a:r>
            <a:r>
              <a:rPr lang="ko-KR" altLang="en-US" dirty="0" smtClean="0"/>
              <a:t>힘든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상황이었지만</a:t>
            </a:r>
            <a:r>
              <a:rPr lang="en-US" altLang="ko-KR" dirty="0"/>
              <a:t> </a:t>
            </a:r>
            <a:r>
              <a:rPr lang="ko-KR" altLang="en-US" dirty="0" smtClean="0"/>
              <a:t>이미 </a:t>
            </a:r>
            <a:r>
              <a:rPr lang="ko-KR" altLang="en-US" dirty="0"/>
              <a:t>사고 </a:t>
            </a:r>
            <a:r>
              <a:rPr lang="ko-KR" altLang="en-US" dirty="0" smtClean="0"/>
              <a:t>상황이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UVO</a:t>
            </a:r>
            <a:r>
              <a:rPr lang="en-US" altLang="ko-KR" dirty="0"/>
              <a:t> </a:t>
            </a:r>
            <a:r>
              <a:rPr lang="ko-KR" altLang="en-US" dirty="0" err="1"/>
              <a:t>콜센터에</a:t>
            </a:r>
            <a:r>
              <a:rPr lang="ko-KR" altLang="en-US" dirty="0"/>
              <a:t> </a:t>
            </a:r>
            <a:r>
              <a:rPr lang="ko-KR" altLang="en-US" dirty="0" smtClean="0"/>
              <a:t>전달되어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견인차가 </a:t>
            </a:r>
            <a:r>
              <a:rPr lang="ko-KR" altLang="en-US" dirty="0"/>
              <a:t>출동한 사례가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194" name="Picture 2" descr="C:\Users\USER1\Desktop\캡쳐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991532" cy="38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Connected car market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143890"/>
          </a:xfrm>
        </p:spPr>
        <p:txBody>
          <a:bodyPr/>
          <a:lstStyle/>
          <a:p>
            <a:r>
              <a:rPr lang="ko-KR" altLang="en-US" dirty="0" smtClean="0"/>
              <a:t>자동 주행의 경우 거리 측정 시스템 등을 사용하여 물체를 원격 감지하게 되는데 바닥의 굴곡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기상조건 처리 능력 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갑자기 튀어나오는 보행자나 야생동물에도 취약할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소비자의 디지털 안전과 데이터 프라이버시 침해에 대한 걱정</a:t>
            </a:r>
            <a:endParaRPr lang="en-US" altLang="ko-KR" dirty="0" smtClean="0"/>
          </a:p>
          <a:p>
            <a:r>
              <a:rPr lang="ko-KR" altLang="en-US" dirty="0" err="1" smtClean="0"/>
              <a:t>커넥티드카의</a:t>
            </a:r>
            <a:r>
              <a:rPr lang="ko-KR" altLang="en-US" dirty="0" smtClean="0"/>
              <a:t> 연결성을 확보하기 위한 추가적인 비용   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2</a:t>
            </a:r>
            <a:r>
              <a:rPr lang="ko-KR" altLang="en-US" sz="1500" dirty="0" smtClean="0"/>
              <a:t>번째 항문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실제 평균</a:t>
            </a:r>
            <a:r>
              <a:rPr lang="en-US" altLang="ko-KR" sz="1500" dirty="0" smtClean="0"/>
              <a:t>37%</a:t>
            </a:r>
            <a:r>
              <a:rPr lang="ko-KR" altLang="en-US" sz="1500" dirty="0" smtClean="0"/>
              <a:t>는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해킹에 대한 두려움 때문에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err="1" smtClean="0"/>
              <a:t>커넥티드카를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고려하지 않았습니다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3</a:t>
            </a:r>
            <a:r>
              <a:rPr lang="ko-KR" altLang="en-US" sz="1500" dirty="0" smtClean="0"/>
              <a:t>번째 항문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35%</a:t>
            </a:r>
            <a:r>
              <a:rPr lang="ko-KR" altLang="en-US" sz="1500" dirty="0" smtClean="0"/>
              <a:t>만이 스마트 </a:t>
            </a:r>
            <a:r>
              <a:rPr lang="ko-KR" altLang="en-US" sz="1500" dirty="0" err="1" smtClean="0"/>
              <a:t>폰과의</a:t>
            </a:r>
            <a:r>
              <a:rPr lang="ko-KR" altLang="en-US" sz="1500" dirty="0" smtClean="0"/>
              <a:t> 연결로 인해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추가지출 </a:t>
            </a:r>
            <a:r>
              <a:rPr lang="ko-KR" altLang="en-US" sz="1500" dirty="0" err="1" smtClean="0"/>
              <a:t>할것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21%</a:t>
            </a:r>
            <a:r>
              <a:rPr lang="ko-KR" altLang="en-US" sz="1500" dirty="0" smtClean="0"/>
              <a:t>가 가입기간 서비스로 추가 비용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을 </a:t>
            </a:r>
            <a:r>
              <a:rPr lang="ko-KR" altLang="en-US" sz="1500" dirty="0" err="1" smtClean="0"/>
              <a:t>지불할것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218" name="Picture 2" descr="https://postfiles.pstatic.net/MjAxOTAzMjZfMTg5/MDAxNTUzNTU4NjM2Mzc4.6Neeh8NzVS2T6-gP82VFfmVgLc98iqgRmaIoIfEF1fMg.Q-tH0KmriyezvzwvQuINKaxrTTME9TKrR2UorlXpshYg.JPEG.tech-plus/03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36912"/>
            <a:ext cx="43562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커넥티드카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https://postfiles.pstatic.net/MjAxODA5MTFfMTI1/MDAxNTM2NjU1NzUxNjU0.a2lZbC8WSzy_rbS0qdU2-G76TeNLnfmIr2HGJAzGVaUg.38RaGOc_hDbTswV7yHNAOQNYKmbgkoCyoyc1wuXPSAsg.JPEG.nqfkorea/%EB%B8%8C%EB%9E%9C%EB%93%9C%EB%B3%84_%EC%BB%A4%EB%84%A5%ED%8B%B0%EB%93%9C%EC%B9%B4_%EC%B6%9C%EC%8B%9C_%EA%B8%B0%EB%8A%A5_%282%29.jp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950" y="1269160"/>
            <a:ext cx="91892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55950" y="4869160"/>
            <a:ext cx="9189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포드 자동차의 경우에는 차량 위 외부에 감지기를 설치하여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무인운전기술을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개발하고 </a:t>
            </a:r>
            <a:r>
              <a:rPr lang="ko-KR" altLang="en-US" sz="2000" b="1" dirty="0">
                <a:solidFill>
                  <a:schemeClr val="bg1"/>
                </a:solidFill>
              </a:rPr>
              <a:t>있습니다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ko-KR" altLang="en-US" sz="2000" b="1" dirty="0" err="1">
                <a:solidFill>
                  <a:schemeClr val="bg1"/>
                </a:solidFill>
              </a:rPr>
              <a:t>스마트폰</a:t>
            </a:r>
            <a:r>
              <a:rPr lang="ko-KR" altLang="en-US" sz="2000" b="1" dirty="0">
                <a:solidFill>
                  <a:schemeClr val="bg1"/>
                </a:solidFill>
              </a:rPr>
              <a:t> 또는 차량 내부에 음성인식시스템을 통해서 주변의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지역을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탐색할 </a:t>
            </a:r>
            <a:r>
              <a:rPr lang="ko-KR" altLang="en-US" sz="2000" b="1" dirty="0">
                <a:solidFill>
                  <a:schemeClr val="bg1"/>
                </a:solidFill>
              </a:rPr>
              <a:t>수 있습니다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/>
            </a:r>
            <a:br>
              <a:rPr lang="ko-KR" altLang="en-US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커넥티드카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 descr="https://postfiles.pstatic.net/MjAxODA5MTFfMTA4/MDAxNTM2NjU1ODEwMTQy.ikfLR6l84xcbXz-rXzoHD5FZZK3ln7lFGnFhPbhJDMMg.vqDW5KVs6odEb7FrbH_2vm8ikmLGDvlRa8_HbbwCuQsg.JPEG.nqfkorea/%EB%B8%8C%EB%9E%9C%EB%93%9C%EB%B3%84_%EC%BB%A4%EB%84%A5%ED%8B%B0%EB%93%9C%EC%B9%B4_%EC%B6%9C%EC%8B%9C_%EA%B8%B0%EB%8A%A5_%281%29.jp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00" y="1276018"/>
            <a:ext cx="9190800" cy="38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62784" y="5085184"/>
            <a:ext cx="918701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 err="1">
                <a:solidFill>
                  <a:schemeClr val="bg1"/>
                </a:solidFill>
              </a:rPr>
              <a:t>볼보</a:t>
            </a:r>
            <a:r>
              <a:rPr lang="ko-KR" altLang="en-US" sz="1900" b="1" dirty="0">
                <a:solidFill>
                  <a:schemeClr val="bg1"/>
                </a:solidFill>
              </a:rPr>
              <a:t> 자동차는 </a:t>
            </a:r>
            <a:r>
              <a:rPr lang="ko-KR" altLang="en-US" sz="1900" b="1" dirty="0" err="1">
                <a:solidFill>
                  <a:schemeClr val="bg1"/>
                </a:solidFill>
              </a:rPr>
              <a:t>에릭슨</a:t>
            </a:r>
            <a:r>
              <a:rPr lang="en-US" altLang="ko-KR" sz="1900" b="1" dirty="0">
                <a:solidFill>
                  <a:schemeClr val="bg1"/>
                </a:solidFill>
              </a:rPr>
              <a:t>, </a:t>
            </a:r>
            <a:r>
              <a:rPr lang="ko-KR" altLang="en-US" sz="1900" b="1" dirty="0">
                <a:solidFill>
                  <a:schemeClr val="bg1"/>
                </a:solidFill>
              </a:rPr>
              <a:t>스포티파이와의 협력을 통해 </a:t>
            </a:r>
            <a:r>
              <a:rPr lang="ko-KR" altLang="en-US" sz="1900" b="1" dirty="0" err="1">
                <a:solidFill>
                  <a:schemeClr val="bg1"/>
                </a:solidFill>
              </a:rPr>
              <a:t>인포테인먼트</a:t>
            </a:r>
            <a:r>
              <a:rPr lang="ko-KR" altLang="en-US" sz="1900" b="1" dirty="0">
                <a:solidFill>
                  <a:schemeClr val="bg1"/>
                </a:solidFill>
              </a:rPr>
              <a:t> 플랫폼 및 애플의 </a:t>
            </a:r>
            <a:r>
              <a:rPr lang="en-US" altLang="ko-KR" sz="1900" b="1" dirty="0">
                <a:solidFill>
                  <a:schemeClr val="bg1"/>
                </a:solidFill>
              </a:rPr>
              <a:t>'CAR PLAY' </a:t>
            </a:r>
            <a:r>
              <a:rPr lang="ko-KR" altLang="en-US" sz="1900" b="1" dirty="0">
                <a:solidFill>
                  <a:schemeClr val="bg1"/>
                </a:solidFill>
              </a:rPr>
              <a:t>기반의 </a:t>
            </a:r>
            <a:r>
              <a:rPr lang="en-US" altLang="ko-KR" sz="1900" b="1" dirty="0">
                <a:solidFill>
                  <a:schemeClr val="bg1"/>
                </a:solidFill>
              </a:rPr>
              <a:t>UI </a:t>
            </a:r>
            <a:r>
              <a:rPr lang="ko-KR" altLang="en-US" sz="1900" b="1" dirty="0">
                <a:solidFill>
                  <a:schemeClr val="bg1"/>
                </a:solidFill>
              </a:rPr>
              <a:t>개발 계획을 발표했습니다</a:t>
            </a:r>
            <a:r>
              <a:rPr lang="en-US" altLang="ko-KR" sz="1900" b="1" dirty="0">
                <a:solidFill>
                  <a:schemeClr val="bg1"/>
                </a:solidFill>
              </a:rPr>
              <a:t>. </a:t>
            </a:r>
            <a:r>
              <a:rPr lang="ko-KR" altLang="en-US" sz="1900" b="1" dirty="0">
                <a:solidFill>
                  <a:schemeClr val="bg1"/>
                </a:solidFill>
              </a:rPr>
              <a:t>또한 무선인터넷을 활용하고 무인주차장에서 주차비용의 자동의 결제 시스템을 탑재할 계획이라고 </a:t>
            </a:r>
            <a:r>
              <a:rPr lang="ko-KR" altLang="en-US" sz="1900" b="1" dirty="0" smtClean="0">
                <a:solidFill>
                  <a:schemeClr val="bg1"/>
                </a:solidFill>
              </a:rPr>
              <a:t>합니다</a:t>
            </a:r>
            <a:r>
              <a:rPr lang="en-US" altLang="ko-KR" sz="1900" b="1" dirty="0" smtClean="0">
                <a:solidFill>
                  <a:schemeClr val="bg1"/>
                </a:solidFill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98143" y="18486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</a:rPr>
              <a:t>Car play =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자동차 </a:t>
            </a:r>
            <a:r>
              <a:rPr lang="ko-KR" altLang="en-US" sz="1200" b="1" dirty="0">
                <a:solidFill>
                  <a:schemeClr val="bg1"/>
                </a:solidFill>
              </a:rPr>
              <a:t>라디오나 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헤드유닛이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디스플레이</a:t>
            </a:r>
            <a:r>
              <a:rPr lang="en-US" altLang="ko-KR" sz="1200" b="1" dirty="0">
                <a:solidFill>
                  <a:schemeClr val="bg1"/>
                </a:solidFill>
              </a:rPr>
              <a:t>, 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아이폰용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컨트롤러 역할을 할 수 있도록 하는 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애플의 표준이다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 algn="r"/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lvl="1" algn="r"/>
            <a:r>
              <a:rPr lang="ko-KR" altLang="en-US" sz="1200" b="1" dirty="0" smtClean="0">
                <a:solidFill>
                  <a:schemeClr val="bg1"/>
                </a:solidFill>
              </a:rPr>
              <a:t>헤드 </a:t>
            </a:r>
            <a:r>
              <a:rPr lang="ko-KR" altLang="en-US" sz="1200" b="1" dirty="0" err="1">
                <a:solidFill>
                  <a:schemeClr val="bg1"/>
                </a:solidFill>
              </a:rPr>
              <a:t>유닛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=</a:t>
            </a:r>
            <a:r>
              <a:rPr lang="ko-KR" altLang="en-US" sz="1200" b="1" dirty="0">
                <a:solidFill>
                  <a:schemeClr val="bg1"/>
                </a:solidFill>
              </a:rPr>
              <a:t>사용자와 </a:t>
            </a:r>
            <a:r>
              <a:rPr lang="ko-KR" altLang="en-US" sz="1200" b="1" dirty="0" err="1">
                <a:solidFill>
                  <a:schemeClr val="bg1"/>
                </a:solidFill>
              </a:rPr>
              <a:t>스마트카를</a:t>
            </a:r>
            <a:r>
              <a:rPr lang="ko-KR" altLang="en-US" sz="1200" b="1" dirty="0">
                <a:solidFill>
                  <a:schemeClr val="bg1"/>
                </a:solidFill>
              </a:rPr>
              <a:t> 이어주는 두뇌 역할을 한다는 의미에서 헤드 </a:t>
            </a:r>
            <a:r>
              <a:rPr lang="ko-KR" altLang="en-US" sz="1200" b="1" dirty="0" err="1">
                <a:solidFill>
                  <a:schemeClr val="bg1"/>
                </a:solidFill>
              </a:rPr>
              <a:t>유닛으로</a:t>
            </a:r>
            <a:r>
              <a:rPr lang="ko-KR" altLang="en-US" sz="1200" b="1" dirty="0">
                <a:solidFill>
                  <a:schemeClr val="bg1"/>
                </a:solidFill>
              </a:rPr>
              <a:t> 불림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r"/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21594</TotalTime>
  <Words>372</Words>
  <Application>Microsoft Office PowerPoint</Application>
  <PresentationFormat>화면 슬라이드 쇼(4:3)</PresentationFormat>
  <Paragraphs>107</Paragraphs>
  <Slides>13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7</vt:i4>
      </vt:variant>
    </vt:vector>
  </HeadingPairs>
  <TitlesOfParts>
    <vt:vector size="21" baseType="lpstr">
      <vt:lpstr>Office 테마</vt:lpstr>
      <vt:lpstr>PowerPoint 프레젠테이션</vt:lpstr>
      <vt:lpstr>목차</vt:lpstr>
      <vt:lpstr>커넥티드카(Connected Car)의 정의</vt:lpstr>
      <vt:lpstr>커넥티드카의 기능</vt:lpstr>
      <vt:lpstr>Connected car market</vt:lpstr>
      <vt:lpstr>Connected car market</vt:lpstr>
      <vt:lpstr>Connected car market</vt:lpstr>
      <vt:lpstr>브랜드별 커넥티드카</vt:lpstr>
      <vt:lpstr>브랜드별 커넥티드카</vt:lpstr>
      <vt:lpstr>브랜드별 커넥티드카</vt:lpstr>
      <vt:lpstr>브랜드별 커넥티드카</vt:lpstr>
      <vt:lpstr>브랜드별 커넥티드카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USER4</cp:lastModifiedBy>
  <cp:revision>725</cp:revision>
  <cp:lastPrinted>2012-09-28T01:49:35Z</cp:lastPrinted>
  <dcterms:created xsi:type="dcterms:W3CDTF">2011-02-25T04:33:20Z</dcterms:created>
  <dcterms:modified xsi:type="dcterms:W3CDTF">2019-04-26T01:12:19Z</dcterms:modified>
</cp:coreProperties>
</file>