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6" r:id="rId4"/>
    <p:sldId id="289" r:id="rId5"/>
    <p:sldId id="258" r:id="rId6"/>
    <p:sldId id="259" r:id="rId7"/>
    <p:sldId id="277" r:id="rId8"/>
    <p:sldId id="278" r:id="rId9"/>
    <p:sldId id="260" r:id="rId10"/>
    <p:sldId id="279" r:id="rId11"/>
    <p:sldId id="280" r:id="rId12"/>
    <p:sldId id="282" r:id="rId13"/>
    <p:sldId id="283" r:id="rId14"/>
    <p:sldId id="290" r:id="rId15"/>
    <p:sldId id="287" r:id="rId16"/>
    <p:sldId id="28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26C4A1-A472-4C4B-A7F1-EFC263D7363D}">
          <p14:sldIdLst>
            <p14:sldId id="256"/>
            <p14:sldId id="257"/>
            <p14:sldId id="276"/>
            <p14:sldId id="289"/>
          </p14:sldIdLst>
        </p14:section>
        <p14:section name="제목 없는 구역" id="{72B5AB6B-2B80-4920-BC33-36F86FC29D23}">
          <p14:sldIdLst>
            <p14:sldId id="258"/>
            <p14:sldId id="259"/>
            <p14:sldId id="277"/>
            <p14:sldId id="278"/>
            <p14:sldId id="260"/>
            <p14:sldId id="279"/>
            <p14:sldId id="280"/>
            <p14:sldId id="282"/>
            <p14:sldId id="283"/>
            <p14:sldId id="290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528" autoAdjust="0"/>
  </p:normalViewPr>
  <p:slideViewPr>
    <p:cSldViewPr snapToGrid="0">
      <p:cViewPr>
        <p:scale>
          <a:sx n="66" d="100"/>
          <a:sy n="66" d="100"/>
        </p:scale>
        <p:origin x="-492" y="-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829C3-C763-46E4-9C8A-51789944FDC6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8126-D3F9-40DE-BB20-64DC43CC2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3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D8126-D3F9-40DE-BB20-64DC43CC24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3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D8126-D3F9-40DE-BB20-64DC43CC24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0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caroute/172" TargetMode="External"/><Relationship Id="rId2" Type="http://schemas.openxmlformats.org/officeDocument/2006/relationships/hyperlink" Target="https://www.tesla.com/ko_KR/autopilo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itworld.co.kr/print/98313" TargetMode="External"/><Relationship Id="rId5" Type="http://schemas.openxmlformats.org/officeDocument/2006/relationships/hyperlink" Target="http://economy.chosun.com/client/news/view.php?boardName=C05&amp;page=1&amp;t_num=13606770" TargetMode="External"/><Relationship Id="rId4" Type="http://schemas.openxmlformats.org/officeDocument/2006/relationships/hyperlink" Target="https://www.mk.co.kr/news/home/view/1999/11/95022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3445566" y="339809"/>
            <a:ext cx="83115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차산업대비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</a:t>
            </a:r>
            <a:r>
              <a:rPr lang="en-US" altLang="ko-KR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빅데이터기반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사물인터넷</a:t>
            </a:r>
            <a:r>
              <a:rPr lang="en-US" altLang="ko-KR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5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iot</a:t>
            </a:r>
            <a:r>
              <a:rPr lang="en-US" altLang="ko-KR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융합실무 </a:t>
            </a:r>
            <a:endParaRPr lang="en-US" altLang="ko-KR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endParaRPr lang="en-US" altLang="ko-KR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자율주행자동차</a:t>
            </a:r>
            <a:endParaRPr lang="en-US" altLang="ko-KR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김혜경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510F41A4-DE89-4186-9488-B4DCB0FC34C8}"/>
              </a:ext>
            </a:extLst>
          </p:cNvPr>
          <p:cNvGrpSpPr/>
          <p:nvPr/>
        </p:nvGrpSpPr>
        <p:grpSpPr>
          <a:xfrm>
            <a:off x="6969211" y="3355043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xmlns="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C4940F-34E5-4D45-B9AF-D6BB0698D6BC}"/>
              </a:ext>
            </a:extLst>
          </p:cNvPr>
          <p:cNvSpPr txBox="1"/>
          <p:nvPr/>
        </p:nvSpPr>
        <p:spPr>
          <a:xfrm>
            <a:off x="10338857" y="2531165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93CD965-373F-44BC-827D-F51667418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25" y="3023983"/>
            <a:ext cx="2622460" cy="25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ACF6ACC8-2AC5-4530-9480-DF9F27457F31}"/>
              </a:ext>
            </a:extLst>
          </p:cNvPr>
          <p:cNvGrpSpPr/>
          <p:nvPr/>
        </p:nvGrpSpPr>
        <p:grpSpPr>
          <a:xfrm>
            <a:off x="-1" y="157292"/>
            <a:ext cx="7835705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37F191EA-F36B-4AAE-A4E7-9B174DB81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866" y="1053911"/>
            <a:ext cx="5183188" cy="830996"/>
          </a:xfrm>
        </p:spPr>
        <p:txBody>
          <a:bodyPr/>
          <a:lstStyle/>
          <a:p>
            <a:r>
              <a:rPr lang="en-US" altLang="ko-KR" dirty="0"/>
              <a:t>Tesla </a:t>
            </a:r>
            <a:r>
              <a:rPr lang="en-US" altLang="ko-KR" dirty="0" err="1"/>
              <a:t>Moters</a:t>
            </a:r>
            <a:r>
              <a:rPr lang="en-US" altLang="ko-KR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테슬라</a:t>
            </a:r>
            <a:r>
              <a:rPr lang="ko-KR" altLang="en-US" sz="1800" dirty="0"/>
              <a:t> 모터스</a:t>
            </a:r>
            <a:r>
              <a:rPr lang="en-US" altLang="ko-KR" sz="1800" dirty="0"/>
              <a:t>, </a:t>
            </a:r>
            <a:r>
              <a:rPr lang="ko-KR" altLang="en-US" sz="1800" dirty="0"/>
              <a:t>이하 </a:t>
            </a:r>
            <a:r>
              <a:rPr lang="ko-KR" altLang="en-US" sz="1800" dirty="0" err="1"/>
              <a:t>테슬라</a:t>
            </a:r>
            <a:r>
              <a:rPr lang="en-US" altLang="ko-KR" sz="1800" dirty="0"/>
              <a:t>)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xmlns="" id="{C7298276-EDB3-4E7E-904E-A165D1A27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66" y="2096086"/>
            <a:ext cx="5183188" cy="3784117"/>
          </a:xfrm>
        </p:spPr>
        <p:txBody>
          <a:bodyPr>
            <a:normAutofit fontScale="62500" lnSpcReduction="20000"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미국 </a:t>
            </a:r>
            <a:r>
              <a:rPr lang="ko-KR" altLang="en-US" sz="2000" dirty="0" err="1"/>
              <a:t>테슬라의</a:t>
            </a:r>
            <a:r>
              <a:rPr lang="ko-KR" altLang="en-US" sz="2000" dirty="0"/>
              <a:t> 전기차 자율주행 상용화 정도는 레벨</a:t>
            </a:r>
            <a:r>
              <a:rPr lang="en-US" altLang="ko-KR" sz="2000" dirty="0"/>
              <a:t>2</a:t>
            </a:r>
            <a:r>
              <a:rPr lang="ko-KR" altLang="en-US" sz="2000" dirty="0"/>
              <a:t>에 해당됨</a:t>
            </a:r>
            <a:endParaRPr lang="en-US" altLang="ko-KR" sz="2000" dirty="0"/>
          </a:p>
          <a:p>
            <a:r>
              <a:rPr lang="ko-KR" altLang="en-US" sz="2000" dirty="0" err="1"/>
              <a:t>반자율</a:t>
            </a:r>
            <a:r>
              <a:rPr lang="ko-KR" altLang="en-US" sz="2000" dirty="0"/>
              <a:t> 주행 기능으로 옵션으로 탑재가 가능</a:t>
            </a:r>
            <a:endParaRPr lang="en-US" altLang="ko-KR" sz="2000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2000" dirty="0"/>
              <a:t>최근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오토파일럿기능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카메라 시스템을 완전히 사용하기 위해</a:t>
            </a:r>
            <a:r>
              <a:rPr lang="en-US" altLang="ko-KR" sz="2000" dirty="0"/>
              <a:t>, </a:t>
            </a:r>
            <a:r>
              <a:rPr lang="ko-KR" altLang="en-US" sz="2000" dirty="0"/>
              <a:t>새로운 하드웨어에는 </a:t>
            </a:r>
            <a:r>
              <a:rPr lang="en-US" altLang="ko-KR" sz="2000" dirty="0"/>
              <a:t>tesla</a:t>
            </a:r>
            <a:r>
              <a:rPr lang="ko-KR" altLang="en-US" sz="2000" dirty="0"/>
              <a:t>가 개발한 완전히 새롭고 강력한 시야 처리 도구가 도입함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전방</a:t>
            </a:r>
            <a:r>
              <a:rPr lang="en-US" altLang="ko-KR" sz="2000" dirty="0"/>
              <a:t>(</a:t>
            </a:r>
            <a:r>
              <a:rPr lang="ko-KR" altLang="en-US" sz="2000" dirty="0"/>
              <a:t>저속 또는 정지한 자동차와 곧 발생할</a:t>
            </a:r>
            <a:r>
              <a:rPr lang="en-US" altLang="ko-KR" sz="2000" dirty="0"/>
              <a:t>)</a:t>
            </a:r>
            <a:r>
              <a:rPr lang="ko-KR" altLang="en-US" sz="2000" dirty="0"/>
              <a:t> 충돌 경고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자동 긴급 제동 시스템 </a:t>
            </a:r>
            <a:r>
              <a:rPr lang="en-US" altLang="ko-KR" sz="2000" dirty="0"/>
              <a:t>(</a:t>
            </a:r>
            <a:r>
              <a:rPr lang="ko-KR" altLang="en-US" sz="2000" dirty="0"/>
              <a:t>자동차에 충격을 줄 수 있는 물체를 감지하고 이에 따라 제동장치가 작동하도록 고안</a:t>
            </a:r>
            <a:r>
              <a:rPr lang="en-US" altLang="ko-KR" sz="2000" dirty="0"/>
              <a:t>) </a:t>
            </a:r>
            <a:r>
              <a:rPr lang="ko-KR" altLang="en-US" sz="2000" dirty="0"/>
              <a:t>등 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xmlns="" id="{37BAF300-582A-4336-AAAD-D24A415E45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27" y="1202842"/>
            <a:ext cx="5157788" cy="3359850"/>
          </a:xfr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3A812099-BC4D-4847-9449-7F34008D8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27" y="3958565"/>
            <a:ext cx="5157788" cy="26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5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ACF6ACC8-2AC5-4530-9480-DF9F27457F31}"/>
              </a:ext>
            </a:extLst>
          </p:cNvPr>
          <p:cNvGrpSpPr/>
          <p:nvPr/>
        </p:nvGrpSpPr>
        <p:grpSpPr>
          <a:xfrm>
            <a:off x="-1" y="157292"/>
            <a:ext cx="7835705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1170606" y="157293"/>
            <a:ext cx="6552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국내기업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B899622-3F10-45DA-AAD4-0E84687B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020" y="906453"/>
            <a:ext cx="5157787" cy="823912"/>
          </a:xfrm>
        </p:spPr>
        <p:txBody>
          <a:bodyPr/>
          <a:lstStyle/>
          <a:p>
            <a:r>
              <a:rPr lang="ko-KR" altLang="en-US" dirty="0"/>
              <a:t>현대자동차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948A927-7C09-4960-8050-93AEAB895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9836"/>
            <a:ext cx="5157787" cy="3277212"/>
          </a:xfrm>
        </p:spPr>
        <p:txBody>
          <a:bodyPr>
            <a:normAutofit lnSpcReduction="10000"/>
          </a:bodyPr>
          <a:lstStyle/>
          <a:p>
            <a:r>
              <a:rPr lang="en-US" altLang="ko-KR" sz="2300" dirty="0"/>
              <a:t>CES 2017</a:t>
            </a:r>
            <a:r>
              <a:rPr lang="ko-KR" altLang="ko-KR" sz="2300" dirty="0"/>
              <a:t>에서</a:t>
            </a:r>
            <a:r>
              <a:rPr lang="en-US" altLang="ko-KR" sz="2300" dirty="0"/>
              <a:t> Level 4 </a:t>
            </a:r>
            <a:r>
              <a:rPr lang="ko-KR" altLang="ko-KR" sz="2300" dirty="0"/>
              <a:t>수준의 </a:t>
            </a:r>
            <a:r>
              <a:rPr lang="ko-KR" altLang="ko-KR" sz="2300" dirty="0" err="1"/>
              <a:t>아이오닉</a:t>
            </a:r>
            <a:r>
              <a:rPr lang="ko-KR" altLang="ko-KR" sz="2300" dirty="0"/>
              <a:t> 자율주행자동차를 출품하고 </a:t>
            </a:r>
            <a:r>
              <a:rPr lang="ko-KR" altLang="ko-KR" sz="2300" dirty="0" err="1"/>
              <a:t>도로시승에</a:t>
            </a:r>
            <a:r>
              <a:rPr lang="ko-KR" altLang="ko-KR" sz="2300" dirty="0"/>
              <a:t> 성공함</a:t>
            </a:r>
            <a:endParaRPr lang="en-US" altLang="ko-KR" sz="2300" dirty="0"/>
          </a:p>
          <a:p>
            <a:r>
              <a:rPr lang="en-US" altLang="ko-KR" sz="2300" dirty="0"/>
              <a:t>2018</a:t>
            </a:r>
            <a:r>
              <a:rPr lang="ko-KR" altLang="ko-KR" sz="2300" dirty="0"/>
              <a:t>년</a:t>
            </a:r>
            <a:r>
              <a:rPr lang="en-US" altLang="ko-KR" sz="2300" dirty="0"/>
              <a:t> 1</a:t>
            </a:r>
            <a:r>
              <a:rPr lang="ko-KR" altLang="ko-KR" sz="2300" dirty="0"/>
              <a:t>월 미국 자율주행 전문업체인 오로라와 자율주행 기술 공동 개발을 발표하고</a:t>
            </a:r>
            <a:r>
              <a:rPr lang="en-US" altLang="ko-KR" sz="2300" dirty="0"/>
              <a:t>, 2021</a:t>
            </a:r>
            <a:r>
              <a:rPr lang="ko-KR" altLang="ko-KR" sz="2300" dirty="0"/>
              <a:t>년까지</a:t>
            </a:r>
            <a:r>
              <a:rPr lang="en-US" altLang="ko-KR" sz="2300" dirty="0"/>
              <a:t> Level 4 </a:t>
            </a:r>
            <a:r>
              <a:rPr lang="ko-KR" altLang="ko-KR" sz="2300" dirty="0"/>
              <a:t>수 준의 도심형 자율주행시스템 상용화를 추진중</a:t>
            </a:r>
            <a:r>
              <a:rPr lang="ko-KR" altLang="en-US" sz="2300" dirty="0"/>
              <a:t>임</a:t>
            </a:r>
            <a:endParaRPr lang="en-US" altLang="ko-KR" sz="2300" dirty="0"/>
          </a:p>
          <a:p>
            <a:r>
              <a:rPr lang="en-US" altLang="ko-KR" sz="2300" dirty="0"/>
              <a:t>2018</a:t>
            </a:r>
            <a:r>
              <a:rPr lang="ko-KR" altLang="en-US" sz="2300" dirty="0"/>
              <a:t>년 </a:t>
            </a:r>
            <a:r>
              <a:rPr lang="ko-KR" altLang="en-US" sz="2300" dirty="0" err="1"/>
              <a:t>미국판</a:t>
            </a:r>
            <a:r>
              <a:rPr lang="ko-KR" altLang="en-US" sz="2300" dirty="0"/>
              <a:t> 모빌아이</a:t>
            </a:r>
            <a:r>
              <a:rPr lang="en-US" altLang="ko-KR" sz="2300" dirty="0"/>
              <a:t> ‘</a:t>
            </a:r>
            <a:r>
              <a:rPr lang="ko-KR" altLang="en-US" sz="2300" dirty="0"/>
              <a:t>메타웨이브</a:t>
            </a:r>
            <a:r>
              <a:rPr lang="en-US" altLang="ko-KR" sz="2300" dirty="0"/>
              <a:t>’ </a:t>
            </a:r>
            <a:r>
              <a:rPr lang="ko-KR" altLang="en-US" sz="2300" dirty="0"/>
              <a:t>투자결정</a:t>
            </a:r>
            <a:endParaRPr lang="en-US" altLang="ko-KR" sz="2300" dirty="0"/>
          </a:p>
          <a:p>
            <a:endParaRPr lang="ko-KR" altLang="en-US" sz="2000" dirty="0"/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xmlns="" id="{64A2655F-F28D-4D4A-AA67-E7198378DC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1" y="1529319"/>
            <a:ext cx="4772050" cy="3886738"/>
          </a:xfrm>
        </p:spPr>
      </p:pic>
    </p:spTree>
    <p:extLst>
      <p:ext uri="{BB962C8B-B14F-4D97-AF65-F5344CB8AC3E}">
        <p14:creationId xmlns:p14="http://schemas.microsoft.com/office/powerpoint/2010/main" val="196388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677087E-09DD-4478-84D1-73E0A3F02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996" y="1547777"/>
            <a:ext cx="544385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5100" dirty="0" smtClean="0"/>
              <a:t>[</a:t>
            </a:r>
            <a:r>
              <a:rPr lang="ko-KR" altLang="en-US" sz="5100" dirty="0" smtClean="0"/>
              <a:t>장점</a:t>
            </a:r>
            <a:r>
              <a:rPr lang="en-US" altLang="ko-KR" sz="5100" dirty="0" smtClean="0"/>
              <a:t>]</a:t>
            </a:r>
          </a:p>
          <a:p>
            <a:pPr marL="0" indent="0">
              <a:buNone/>
            </a:pPr>
            <a:endParaRPr lang="en-US" altLang="ko-KR" sz="38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ko-KR" altLang="en-US" sz="3600" dirty="0"/>
              <a:t>자율 주행차량을 생산가능한 자체 공장 보유</a:t>
            </a:r>
            <a:r>
              <a:rPr lang="en-US" altLang="ko-KR" sz="3300" dirty="0"/>
              <a:t> </a:t>
            </a:r>
            <a:r>
              <a:rPr lang="en-US" altLang="ko-KR" sz="3300" dirty="0" smtClean="0"/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3300" dirty="0"/>
              <a:t> </a:t>
            </a:r>
            <a:r>
              <a:rPr lang="en-US" altLang="ko-KR" sz="3300" dirty="0" smtClean="0"/>
              <a:t>   </a:t>
            </a:r>
            <a:r>
              <a:rPr lang="en-US" altLang="ko-KR" sz="3300" dirty="0" smtClean="0"/>
              <a:t>-&gt; </a:t>
            </a:r>
            <a:r>
              <a:rPr lang="ko-KR" altLang="en-US" sz="3300" dirty="0" smtClean="0"/>
              <a:t>파트너에 </a:t>
            </a:r>
            <a:r>
              <a:rPr lang="ko-KR" altLang="en-US" sz="3300" dirty="0"/>
              <a:t>의존</a:t>
            </a:r>
            <a:r>
              <a:rPr lang="en-US" altLang="ko-KR" sz="3300" dirty="0"/>
              <a:t>X </a:t>
            </a:r>
            <a:r>
              <a:rPr lang="en-US" altLang="ko-KR" sz="3300" dirty="0" smtClean="0"/>
              <a:t> =&gt; </a:t>
            </a:r>
            <a:r>
              <a:rPr lang="ko-KR" altLang="en-US" sz="3300" dirty="0"/>
              <a:t>비용절감</a:t>
            </a:r>
            <a:endParaRPr lang="en-US" altLang="ko-KR" sz="33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/>
              <a:t> </a:t>
            </a:r>
            <a:r>
              <a:rPr lang="ko-KR" altLang="en-US" sz="3400" dirty="0" err="1"/>
              <a:t>카쉐어링</a:t>
            </a:r>
            <a:r>
              <a:rPr lang="ko-KR" altLang="en-US" sz="3400" dirty="0"/>
              <a:t> 업체 리프트와 협력</a:t>
            </a:r>
            <a:r>
              <a:rPr lang="en-US" altLang="ko-KR" sz="3400" dirty="0"/>
              <a:t>, </a:t>
            </a:r>
            <a:r>
              <a:rPr lang="ko-KR" altLang="en-US" sz="3400" dirty="0"/>
              <a:t>전기차 볼트 </a:t>
            </a:r>
            <a:r>
              <a:rPr lang="en-US" altLang="ko-KR" sz="3400" dirty="0" smtClean="0"/>
              <a:t>EV</a:t>
            </a:r>
          </a:p>
          <a:p>
            <a:pPr marL="0" indent="0">
              <a:buNone/>
            </a:pPr>
            <a:r>
              <a:rPr lang="en-US" altLang="ko-KR" sz="3300" dirty="0"/>
              <a:t> </a:t>
            </a:r>
            <a:r>
              <a:rPr lang="en-US" altLang="ko-KR" sz="3300" dirty="0" smtClean="0"/>
              <a:t> </a:t>
            </a:r>
            <a:r>
              <a:rPr lang="en-US" altLang="ko-KR" sz="3300" dirty="0" smtClean="0"/>
              <a:t> </a:t>
            </a:r>
            <a:r>
              <a:rPr lang="en-US" altLang="ko-KR" sz="3300" dirty="0"/>
              <a:t>-&gt;</a:t>
            </a:r>
            <a:r>
              <a:rPr lang="ko-KR" altLang="en-US" sz="3300" dirty="0"/>
              <a:t>  </a:t>
            </a:r>
            <a:r>
              <a:rPr lang="ko-KR" altLang="en-US" sz="4400" dirty="0" err="1"/>
              <a:t>무인택시</a:t>
            </a:r>
            <a:r>
              <a:rPr lang="ko-KR" altLang="en-US" sz="4400" dirty="0"/>
              <a:t> 서비스 시장 진출 </a:t>
            </a:r>
            <a:endParaRPr lang="en-US" altLang="ko-KR" sz="29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3300" dirty="0"/>
              <a:t>소프트뱅크</a:t>
            </a:r>
            <a:r>
              <a:rPr lang="en-US" altLang="ko-KR" sz="3300" dirty="0"/>
              <a:t>(</a:t>
            </a:r>
            <a:r>
              <a:rPr lang="ko-KR" altLang="en-US" sz="3300" dirty="0" err="1"/>
              <a:t>우버와</a:t>
            </a:r>
            <a:r>
              <a:rPr lang="ko-KR" altLang="en-US" sz="3300" dirty="0"/>
              <a:t> 중국의 </a:t>
            </a:r>
            <a:r>
              <a:rPr lang="ko-KR" altLang="en-US" sz="3300" dirty="0" err="1"/>
              <a:t>카풀서비스</a:t>
            </a:r>
            <a:r>
              <a:rPr lang="en-US" altLang="ko-KR" sz="3300" dirty="0"/>
              <a:t>)</a:t>
            </a:r>
            <a:r>
              <a:rPr lang="ko-KR" altLang="en-US" sz="3300" dirty="0"/>
              <a:t>의 투자로 인한 </a:t>
            </a:r>
            <a:r>
              <a:rPr lang="en-US" altLang="ko-KR" sz="3300" dirty="0"/>
              <a:t>GM</a:t>
            </a:r>
            <a:r>
              <a:rPr lang="ko-KR" altLang="en-US" sz="3300" dirty="0"/>
              <a:t>과의 자율 주행 협업에 대한 관심이 높아짐</a:t>
            </a:r>
            <a:endParaRPr lang="en-US" altLang="ko-KR" sz="33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A7B5CBF-41F2-45D2-972A-01C708B9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0314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3600" dirty="0"/>
              <a:t>[</a:t>
            </a:r>
            <a:r>
              <a:rPr lang="ko-KR" altLang="en-US" sz="3600" dirty="0"/>
              <a:t>단점</a:t>
            </a:r>
            <a:r>
              <a:rPr lang="en-US" altLang="ko-KR" sz="3600" dirty="0" smtClean="0"/>
              <a:t>]</a:t>
            </a:r>
            <a:endParaRPr lang="en-US" altLang="ko-KR" sz="36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4400" dirty="0" err="1" smtClean="0"/>
              <a:t>자율주행차</a:t>
            </a:r>
            <a:r>
              <a:rPr lang="ko-KR" altLang="en-US" sz="4400" dirty="0" smtClean="0"/>
              <a:t> 안전기준 마련</a:t>
            </a:r>
            <a:endParaRPr lang="en-US" altLang="ko-KR" sz="4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4400" dirty="0" smtClean="0"/>
              <a:t>   -&gt; </a:t>
            </a:r>
            <a:r>
              <a:rPr lang="ko-KR" altLang="en-US" sz="4400" dirty="0" smtClean="0"/>
              <a:t>여러 기업간의 협력을 통해 나아가고자 함</a:t>
            </a:r>
            <a:r>
              <a:rPr lang="en-US" altLang="ko-KR" sz="44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3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300" dirty="0"/>
              <a:t> </a:t>
            </a:r>
            <a:r>
              <a:rPr lang="en-US" altLang="ko-KR" sz="4400" dirty="0" smtClean="0"/>
              <a:t>- </a:t>
            </a:r>
            <a:r>
              <a:rPr lang="ko-KR" altLang="en-US" sz="3600" dirty="0" smtClean="0"/>
              <a:t>안전기준을 마련한 시험의 진행에서 </a:t>
            </a:r>
            <a:r>
              <a:rPr lang="en-US" altLang="ko-KR" sz="3600" dirty="0"/>
              <a:t> </a:t>
            </a:r>
            <a:r>
              <a:rPr lang="ko-KR" altLang="en-US" sz="4400" dirty="0" smtClean="0"/>
              <a:t>측정 시험의 표준화 및 데이터 수집을 함께 하여  </a:t>
            </a:r>
            <a:r>
              <a:rPr lang="ko-KR" altLang="en-US" sz="4400" dirty="0" smtClean="0">
                <a:solidFill>
                  <a:schemeClr val="accent1"/>
                </a:solidFill>
              </a:rPr>
              <a:t>최종적으로 </a:t>
            </a:r>
            <a:r>
              <a:rPr lang="ko-KR" altLang="en-US" sz="4400" dirty="0" err="1" smtClean="0">
                <a:solidFill>
                  <a:schemeClr val="accent1"/>
                </a:solidFill>
              </a:rPr>
              <a:t>자율주행차의</a:t>
            </a:r>
            <a:r>
              <a:rPr lang="ko-KR" altLang="en-US" sz="4400" dirty="0" smtClean="0">
                <a:solidFill>
                  <a:schemeClr val="accent1"/>
                </a:solidFill>
              </a:rPr>
              <a:t> 안전기준 확립을 목표</a:t>
            </a:r>
            <a:r>
              <a:rPr lang="ko-KR" altLang="en-US" sz="4400" dirty="0" smtClean="0"/>
              <a:t>로</a:t>
            </a:r>
            <a:r>
              <a:rPr lang="ko-KR" altLang="en-US" sz="5800" dirty="0" smtClean="0"/>
              <a:t> </a:t>
            </a:r>
            <a:r>
              <a:rPr lang="ko-KR" altLang="en-US" sz="3600" dirty="0" smtClean="0"/>
              <a:t>함 </a:t>
            </a:r>
            <a:endParaRPr lang="en-US" altLang="ko-KR" sz="33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300" dirty="0"/>
              <a:t> </a:t>
            </a:r>
            <a:r>
              <a:rPr lang="en-US" altLang="ko-KR" sz="3300" dirty="0" smtClean="0"/>
              <a:t>      </a:t>
            </a:r>
            <a:endParaRPr lang="en-US" altLang="ko-KR" sz="33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FCE095B9-1A41-4EC2-AF49-872084E93D56}"/>
              </a:ext>
            </a:extLst>
          </p:cNvPr>
          <p:cNvGrpSpPr/>
          <p:nvPr/>
        </p:nvGrpSpPr>
        <p:grpSpPr>
          <a:xfrm>
            <a:off x="0" y="172520"/>
            <a:ext cx="7155543" cy="974997"/>
            <a:chOff x="0" y="157292"/>
            <a:chExt cx="7254178" cy="974997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8C37CDF8-A088-4B7C-8A77-EDDBCD0A87A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315FC5C0-C918-4F30-A73B-BDE58F012D50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21FEE67-C6AF-4ECF-A499-889C83E03BFB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FD71AEAF-2EB7-4B07-B502-64076782EE0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301E8F35-95DC-4D87-8029-C2CB702E29FD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EAFBA2-311E-4464-A41C-12B1A2FCFBD9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605845-F254-466E-95BF-71FC66D74605}"/>
              </a:ext>
            </a:extLst>
          </p:cNvPr>
          <p:cNvSpPr txBox="1"/>
          <p:nvPr/>
        </p:nvSpPr>
        <p:spPr>
          <a:xfrm>
            <a:off x="1170605" y="157293"/>
            <a:ext cx="8306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해외기업 </a:t>
            </a:r>
            <a:r>
              <a:rPr lang="ko-KR" altLang="en-US" sz="4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기술의 장단점 </a:t>
            </a:r>
            <a:r>
              <a:rPr lang="en-US" altLang="ko-KR" sz="28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 </a:t>
            </a:r>
            <a:r>
              <a:rPr lang="en-US" altLang="ko-KR" sz="3200" dirty="0" smtClean="0"/>
              <a:t>GM</a:t>
            </a:r>
            <a:r>
              <a:rPr lang="ko-KR" altLang="en-US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endParaRPr lang="ko-KR" altLang="en-US" sz="5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35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677087E-09DD-4478-84D1-73E0A3F02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648" y="1374068"/>
            <a:ext cx="5181600" cy="45617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11200" dirty="0"/>
              <a:t>[</a:t>
            </a:r>
            <a:r>
              <a:rPr lang="ko-KR" altLang="en-US" sz="11200" dirty="0"/>
              <a:t>장점</a:t>
            </a:r>
            <a:r>
              <a:rPr lang="en-US" altLang="ko-KR" sz="11200" dirty="0"/>
              <a:t>]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7200" dirty="0" err="1"/>
              <a:t>오토파일럿</a:t>
            </a:r>
            <a:r>
              <a:rPr lang="en-US" altLang="ko-KR" sz="7200" dirty="0"/>
              <a:t>(</a:t>
            </a:r>
            <a:r>
              <a:rPr lang="en-US" altLang="ko-KR" sz="11200" dirty="0"/>
              <a:t>=</a:t>
            </a:r>
            <a:r>
              <a:rPr lang="ko-KR" altLang="en-US" sz="7200" dirty="0" err="1"/>
              <a:t>테슬라의</a:t>
            </a:r>
            <a:r>
              <a:rPr lang="ko-KR" altLang="en-US" sz="7200" dirty="0"/>
              <a:t> 전기차 ‘모델</a:t>
            </a:r>
            <a:r>
              <a:rPr lang="en-US" altLang="ko-KR" sz="7200" dirty="0"/>
              <a:t>S’</a:t>
            </a:r>
            <a:r>
              <a:rPr lang="ko-KR" altLang="en-US" sz="7200" dirty="0"/>
              <a:t>에 장착된 자율주행 소프트웨어</a:t>
            </a:r>
            <a:r>
              <a:rPr lang="en-US" altLang="ko-KR" sz="7200" dirty="0"/>
              <a:t>) , (</a:t>
            </a:r>
            <a:r>
              <a:rPr lang="ko-KR" altLang="en-US" sz="7200" dirty="0"/>
              <a:t>원래 뜻은 항공기의 ‘</a:t>
            </a:r>
            <a:r>
              <a:rPr lang="ko-KR" altLang="en-US" sz="7200" dirty="0" err="1"/>
              <a:t>자동항법장치’를</a:t>
            </a:r>
            <a:r>
              <a:rPr lang="ko-KR" altLang="en-US" sz="7200" dirty="0"/>
              <a:t> 의미</a:t>
            </a:r>
            <a:r>
              <a:rPr lang="en-US" altLang="ko-KR" sz="7200" dirty="0"/>
              <a:t> (</a:t>
            </a:r>
            <a:r>
              <a:rPr lang="ko-KR" altLang="en-US" sz="7200" dirty="0" err="1"/>
              <a:t>테슬라는</a:t>
            </a:r>
            <a:r>
              <a:rPr lang="ko-KR" altLang="en-US" sz="7200" dirty="0"/>
              <a:t> 자사의 소프트웨어 이름으로 붙임</a:t>
            </a:r>
            <a:r>
              <a:rPr lang="en-US" altLang="ko-KR" sz="72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7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7200" dirty="0" err="1"/>
              <a:t>스타어링</a:t>
            </a:r>
            <a:r>
              <a:rPr lang="ko-KR" altLang="en-US" sz="7200" dirty="0"/>
              <a:t> </a:t>
            </a:r>
            <a:r>
              <a:rPr lang="ko-KR" altLang="en-US" sz="7200" dirty="0" err="1"/>
              <a:t>휠에</a:t>
            </a:r>
            <a:r>
              <a:rPr lang="ko-KR" altLang="en-US" sz="7200" dirty="0"/>
              <a:t> 손을 대지 않고도 다른 차들 추월가능</a:t>
            </a:r>
            <a:r>
              <a:rPr lang="en-US" altLang="ko-KR" sz="7200" dirty="0"/>
              <a:t>, </a:t>
            </a:r>
            <a:r>
              <a:rPr lang="ko-KR" altLang="en-US" sz="7200" dirty="0"/>
              <a:t>차선변경 가능</a:t>
            </a:r>
            <a:endParaRPr lang="en-US" altLang="ko-KR" sz="66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7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8000" dirty="0"/>
              <a:t> </a:t>
            </a:r>
            <a:r>
              <a:rPr lang="en-US" altLang="ko-KR" sz="7200" dirty="0"/>
              <a:t> </a:t>
            </a:r>
            <a:r>
              <a:rPr lang="ko-KR" altLang="en-US" sz="7200" dirty="0"/>
              <a:t>완전한 자율주행시스템은 아니지만</a:t>
            </a:r>
            <a:r>
              <a:rPr lang="en-US" altLang="ko-KR" sz="7200" dirty="0"/>
              <a:t>, </a:t>
            </a:r>
            <a:r>
              <a:rPr lang="ko-KR" altLang="en-US" sz="7200" dirty="0"/>
              <a:t>운전자 보조 소프트웨어는 자동차 제어에 필요한 </a:t>
            </a:r>
            <a:r>
              <a:rPr lang="ko-KR" altLang="en-US" sz="7200" dirty="0" err="1"/>
              <a:t>많은양의</a:t>
            </a:r>
            <a:r>
              <a:rPr lang="ko-KR" altLang="en-US" sz="7200" dirty="0"/>
              <a:t> 데이터 제공</a:t>
            </a:r>
            <a:r>
              <a:rPr lang="ko-KR" altLang="en-US" sz="6400" dirty="0"/>
              <a:t/>
            </a:r>
            <a:br>
              <a:rPr lang="ko-KR" altLang="en-US" sz="6400" dirty="0"/>
            </a:br>
            <a:endParaRPr lang="ko-KR" altLang="en-US" sz="6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A7B5CBF-41F2-45D2-972A-01C708B9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5297" y="3428999"/>
            <a:ext cx="5181600" cy="240574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1200" dirty="0"/>
              <a:t>[</a:t>
            </a:r>
            <a:r>
              <a:rPr lang="ko-KR" altLang="en-US" sz="11200" dirty="0"/>
              <a:t>단점</a:t>
            </a:r>
            <a:r>
              <a:rPr lang="en-US" altLang="ko-KR" sz="11200" dirty="0"/>
              <a:t>]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8000" dirty="0" smtClean="0"/>
              <a:t>부족한 자율 주행 </a:t>
            </a:r>
            <a:endParaRPr lang="en-US" altLang="ko-KR" sz="80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8000" dirty="0"/>
              <a:t> </a:t>
            </a:r>
            <a:r>
              <a:rPr lang="en-US" altLang="ko-KR" sz="8000" dirty="0" smtClean="0"/>
              <a:t> </a:t>
            </a:r>
            <a:r>
              <a:rPr lang="en-US" altLang="ko-KR" sz="8000" dirty="0" smtClean="0"/>
              <a:t>- </a:t>
            </a:r>
            <a:r>
              <a:rPr lang="ko-KR" altLang="en-US" sz="6400" dirty="0"/>
              <a:t>오토파일럿은 완전한 자동운전이 가능한 항공기와 </a:t>
            </a:r>
            <a:r>
              <a:rPr lang="ko-KR" altLang="en-US" sz="6400" dirty="0" smtClean="0"/>
              <a:t>  달리</a:t>
            </a:r>
            <a:r>
              <a:rPr lang="en-US" altLang="ko-KR" sz="6400" dirty="0"/>
              <a:t>, </a:t>
            </a:r>
            <a:r>
              <a:rPr lang="ko-KR" altLang="en-US" sz="6400" dirty="0"/>
              <a:t>자동차는 아직 ‘부분적 </a:t>
            </a:r>
            <a:r>
              <a:rPr lang="ko-KR" altLang="en-US" sz="6400" dirty="0" err="1"/>
              <a:t>자율주행’만이</a:t>
            </a:r>
            <a:r>
              <a:rPr lang="ko-KR" altLang="en-US" sz="6400" dirty="0"/>
              <a:t> 가능</a:t>
            </a:r>
            <a:endParaRPr lang="en-US" altLang="ko-KR" sz="6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6400" dirty="0" smtClean="0"/>
              <a:t>자율주행자동차의 안전성</a:t>
            </a:r>
            <a:endParaRPr lang="en-US" altLang="ko-KR" sz="6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6400" dirty="0"/>
              <a:t> </a:t>
            </a:r>
            <a:r>
              <a:rPr lang="en-US" altLang="ko-KR" sz="6400" dirty="0" smtClean="0"/>
              <a:t>- &gt; </a:t>
            </a:r>
            <a:r>
              <a:rPr lang="ko-KR" altLang="en-US" sz="6400" dirty="0" smtClean="0"/>
              <a:t>최근 </a:t>
            </a:r>
            <a:r>
              <a:rPr lang="ko-KR" altLang="en-US" sz="6400" dirty="0"/>
              <a:t>오토파일럿 차량이용자의 사망사고 발생함</a:t>
            </a:r>
            <a:endParaRPr lang="en-US" altLang="ko-KR" sz="64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6400" dirty="0"/>
          </a:p>
          <a:p>
            <a:pPr marL="0" indent="0">
              <a:buNone/>
            </a:pPr>
            <a:endParaRPr lang="en-US" altLang="ko-KR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FCE095B9-1A41-4EC2-AF49-872084E93D56}"/>
              </a:ext>
            </a:extLst>
          </p:cNvPr>
          <p:cNvGrpSpPr/>
          <p:nvPr/>
        </p:nvGrpSpPr>
        <p:grpSpPr>
          <a:xfrm>
            <a:off x="0" y="172520"/>
            <a:ext cx="8426545" cy="974997"/>
            <a:chOff x="0" y="157292"/>
            <a:chExt cx="7254178" cy="974997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8C37CDF8-A088-4B7C-8A77-EDDBCD0A87A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315FC5C0-C918-4F30-A73B-BDE58F012D50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21FEE67-C6AF-4ECF-A499-889C83E03BFB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FD71AEAF-2EB7-4B07-B502-64076782EE0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301E8F35-95DC-4D87-8029-C2CB702E29FD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EAFBA2-311E-4464-A41C-12B1A2FCFBD9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605845-F254-466E-95BF-71FC66D74605}"/>
              </a:ext>
            </a:extLst>
          </p:cNvPr>
          <p:cNvSpPr txBox="1"/>
          <p:nvPr/>
        </p:nvSpPr>
        <p:spPr>
          <a:xfrm>
            <a:off x="1170605" y="157293"/>
            <a:ext cx="7675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해</a:t>
            </a:r>
            <a:r>
              <a:rPr lang="ko-KR" altLang="en-US" sz="4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외</a:t>
            </a:r>
            <a:r>
              <a:rPr lang="ko-KR" altLang="en-US" sz="4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기업 </a:t>
            </a:r>
            <a:r>
              <a:rPr lang="ko-KR" altLang="en-US" sz="4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기술의 장단점 </a:t>
            </a:r>
            <a:r>
              <a:rPr lang="en-US" altLang="ko-KR" sz="4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</a:t>
            </a:r>
            <a:r>
              <a:rPr lang="en-US" altLang="ko-KR" sz="3200" dirty="0" err="1"/>
              <a:t>TeslaMoters</a:t>
            </a:r>
            <a:r>
              <a:rPr lang="en-US" altLang="ko-KR" sz="3200" dirty="0"/>
              <a:t> 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xmlns="" id="{827400F5-5DF0-4B64-8AFB-EB0EC037A7D6}"/>
              </a:ext>
            </a:extLst>
          </p:cNvPr>
          <p:cNvSpPr txBox="1">
            <a:spLocks/>
          </p:cNvSpPr>
          <p:nvPr/>
        </p:nvSpPr>
        <p:spPr>
          <a:xfrm>
            <a:off x="6125673" y="2094743"/>
            <a:ext cx="5181600" cy="1533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3100" dirty="0"/>
              <a:t>(</a:t>
            </a:r>
            <a:r>
              <a:rPr lang="ko-KR" altLang="en-US" sz="2600" dirty="0"/>
              <a:t>차량 호출과 차량 공유 개념을 혼합한</a:t>
            </a:r>
            <a:r>
              <a:rPr lang="en-US" altLang="ko-KR" sz="2600" dirty="0"/>
              <a:t>)</a:t>
            </a:r>
            <a:r>
              <a:rPr lang="ko-KR" altLang="en-US" sz="2600" dirty="0"/>
              <a:t> </a:t>
            </a:r>
            <a:r>
              <a:rPr lang="en-US" altLang="ko-KR" sz="2600" dirty="0"/>
              <a:t>'</a:t>
            </a:r>
            <a:r>
              <a:rPr lang="ko-KR" altLang="en-US" sz="2600" dirty="0" err="1"/>
              <a:t>테슬라</a:t>
            </a:r>
            <a:r>
              <a:rPr lang="ko-KR" altLang="en-US" sz="2600" dirty="0"/>
              <a:t> 네트워크</a:t>
            </a:r>
            <a:r>
              <a:rPr lang="en-US" altLang="ko-KR" sz="2600" dirty="0"/>
              <a:t>’</a:t>
            </a:r>
            <a:r>
              <a:rPr lang="ko-KR" altLang="en-US" sz="2600" dirty="0"/>
              <a:t>는 </a:t>
            </a:r>
            <a:r>
              <a:rPr lang="ko-KR" altLang="en-US" sz="2600" dirty="0" err="1"/>
              <a:t>테슬라</a:t>
            </a:r>
            <a:r>
              <a:rPr lang="ko-KR" altLang="en-US" sz="2600" dirty="0"/>
              <a:t> 전기자동차를 자율주행차로 발전시켜 자율이동서비스를 시작 </a:t>
            </a:r>
            <a:r>
              <a:rPr lang="ko-KR" altLang="en-US" sz="4000" dirty="0"/>
              <a:t/>
            </a:r>
            <a:br>
              <a:rPr lang="ko-KR" altLang="en-US" sz="4000" dirty="0"/>
            </a:b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7289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7029" y="365125"/>
            <a:ext cx="10816771" cy="1325563"/>
          </a:xfrm>
        </p:spPr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1799" y="1364343"/>
            <a:ext cx="9858829" cy="481262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자율주행자동차 상용화를 위해서는 </a:t>
            </a:r>
            <a:r>
              <a:rPr lang="ko-KR" altLang="en-US" sz="2400" dirty="0" err="1"/>
              <a:t>완성차</a:t>
            </a:r>
            <a:r>
              <a:rPr lang="en-US" altLang="ko-KR" sz="2400" dirty="0"/>
              <a:t>, SW, </a:t>
            </a:r>
            <a:r>
              <a:rPr lang="ko-KR" altLang="en-US" sz="2400" dirty="0"/>
              <a:t>통신 및 </a:t>
            </a:r>
            <a:r>
              <a:rPr lang="ko-KR" altLang="en-US" sz="2400" dirty="0" err="1"/>
              <a:t>콘텐츠</a:t>
            </a:r>
            <a:r>
              <a:rPr lang="ko-KR" altLang="en-US" sz="2400" dirty="0"/>
              <a:t> 등 업체간의 협력을 통한 개방된 기술개발이 </a:t>
            </a:r>
            <a:r>
              <a:rPr lang="ko-KR" altLang="en-US" sz="2400" dirty="0" smtClean="0"/>
              <a:t>필요함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/>
              <a:t>자율주행자동차는 자동차 산업뿐만 아니라</a:t>
            </a:r>
            <a:r>
              <a:rPr lang="en-US" altLang="ko-KR" sz="2400" dirty="0"/>
              <a:t>, </a:t>
            </a:r>
            <a:r>
              <a:rPr lang="ko-KR" altLang="en-US" sz="2400" dirty="0"/>
              <a:t>대중교통</a:t>
            </a:r>
            <a:r>
              <a:rPr lang="en-US" altLang="ko-KR" sz="2400" dirty="0"/>
              <a:t>, </a:t>
            </a:r>
            <a:r>
              <a:rPr lang="ko-KR" altLang="en-US" sz="2400" dirty="0"/>
              <a:t>주차</a:t>
            </a:r>
            <a:r>
              <a:rPr lang="en-US" altLang="ko-KR" sz="2400" dirty="0"/>
              <a:t>, </a:t>
            </a:r>
            <a:r>
              <a:rPr lang="ko-KR" altLang="en-US" sz="2400" dirty="0"/>
              <a:t>보험</a:t>
            </a:r>
            <a:r>
              <a:rPr lang="en-US" altLang="ko-KR" sz="2400" dirty="0"/>
              <a:t>, </a:t>
            </a:r>
            <a:r>
              <a:rPr lang="ko-KR" altLang="en-US" sz="2400" dirty="0"/>
              <a:t>물류 등 다양한 산업에도 영향을 미치기 </a:t>
            </a:r>
            <a:r>
              <a:rPr lang="ko-KR" altLang="en-US" sz="2400" dirty="0" smtClean="0"/>
              <a:t>때문에 </a:t>
            </a:r>
            <a:r>
              <a:rPr lang="ko-KR" altLang="en-US" sz="2400" dirty="0"/>
              <a:t>국가의 경쟁력을 확보하기 위해서는 자율주행자동차 이외의 인프라 및 서비스 등 응용기술 확보가 </a:t>
            </a:r>
            <a:r>
              <a:rPr lang="ko-KR" altLang="en-US" sz="2400" dirty="0" smtClean="0"/>
              <a:t>필요함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/>
              <a:t>자율주행자동차가 빨리 상용화되기 위해서는 자율주행을 위한 기술적 융합과 함께 국내의 관련 법</a:t>
            </a:r>
            <a:r>
              <a:rPr lang="en-US" altLang="ko-KR" sz="2400" dirty="0"/>
              <a:t>, </a:t>
            </a:r>
            <a:r>
              <a:rPr lang="ko-KR" altLang="en-US" sz="2400" dirty="0"/>
              <a:t>제도 및 </a:t>
            </a:r>
            <a:r>
              <a:rPr lang="ko-KR" altLang="en-US" sz="2400" dirty="0" smtClean="0"/>
              <a:t>안전관리 </a:t>
            </a:r>
            <a:r>
              <a:rPr lang="ko-KR" altLang="en-US" sz="2400" dirty="0"/>
              <a:t>체계에 대한 정비 등이 필요함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812801" y="5657671"/>
            <a:ext cx="5326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* </a:t>
            </a:r>
            <a:r>
              <a:rPr lang="en-US" altLang="ko-KR" dirty="0"/>
              <a:t>Ride-Hailing : </a:t>
            </a:r>
            <a:r>
              <a:rPr lang="ko-KR" altLang="en-US" dirty="0"/>
              <a:t>전화나 </a:t>
            </a:r>
            <a:r>
              <a:rPr lang="ko-KR" altLang="en-US" dirty="0" err="1"/>
              <a:t>스마트폰</a:t>
            </a:r>
            <a:r>
              <a:rPr lang="ko-KR" altLang="en-US" dirty="0"/>
              <a:t> </a:t>
            </a:r>
            <a:r>
              <a:rPr lang="ko-KR" altLang="en-US" dirty="0" err="1"/>
              <a:t>어플</a:t>
            </a:r>
            <a:r>
              <a:rPr lang="ko-KR" altLang="en-US" dirty="0"/>
              <a:t> 등을 이용해서 택시를 직접 불러서 이용할 수 있는 새로운 형태의 교통</a:t>
            </a:r>
          </a:p>
          <a:p>
            <a:r>
              <a:rPr lang="ko-KR" altLang="en-US" dirty="0"/>
              <a:t>수단</a:t>
            </a:r>
            <a:r>
              <a:rPr lang="en-US" altLang="ko-KR" dirty="0"/>
              <a:t>(NAVER </a:t>
            </a:r>
            <a:r>
              <a:rPr lang="ko-KR" altLang="en-US" dirty="0"/>
              <a:t>어학사전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31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8A4652-BA03-48B9-9073-E8011C49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4BE45A-7D25-4D14-AE9F-60A33F07F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hlinkClick r:id="rId2"/>
              </a:rPr>
              <a:t>https://www.tesla.com/ko_KR/autopilot</a:t>
            </a:r>
            <a:endParaRPr lang="en-US" altLang="ko-KR" dirty="0"/>
          </a:p>
          <a:p>
            <a:r>
              <a:rPr lang="en-US" altLang="ko-KR" dirty="0"/>
              <a:t>http://www.itfind.or.kr/admin/getFile.htm?identifier=02-001-181228-000008</a:t>
            </a:r>
          </a:p>
          <a:p>
            <a:r>
              <a:rPr lang="en-US" altLang="ko-KR" dirty="0">
                <a:hlinkClick r:id="rId3"/>
              </a:rPr>
              <a:t>https://brunch.co.kr/@</a:t>
            </a:r>
            <a:r>
              <a:rPr lang="en-US" altLang="ko-KR" dirty="0" smtClean="0">
                <a:hlinkClick r:id="rId3"/>
              </a:rPr>
              <a:t>caroute/172</a:t>
            </a:r>
            <a:endParaRPr lang="en-US" altLang="ko-KR" dirty="0" smtClean="0"/>
          </a:p>
          <a:p>
            <a:pPr fontAlgn="base"/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://www.mk.co.kr/news/home/view/1999/11/95022/</a:t>
            </a:r>
            <a:endParaRPr lang="en-US" altLang="ko-KR" dirty="0"/>
          </a:p>
          <a:p>
            <a:pPr fontAlgn="base"/>
            <a:r>
              <a:rPr lang="en-US" altLang="ko-KR" dirty="0">
                <a:hlinkClick r:id="rId5"/>
              </a:rPr>
              <a:t>http://economy.chosun.com/client/news/view.php?boardName=C05&amp;page=1&amp;t_num=13606770</a:t>
            </a:r>
            <a:endParaRPr lang="en-US" altLang="ko-KR" dirty="0"/>
          </a:p>
          <a:p>
            <a:pPr fontAlgn="base"/>
            <a:r>
              <a:rPr lang="en-US" altLang="ko-KR" dirty="0" smtClean="0">
                <a:hlinkClick r:id="rId6"/>
              </a:rPr>
              <a:t>http</a:t>
            </a:r>
            <a:r>
              <a:rPr lang="en-US" altLang="ko-KR" dirty="0">
                <a:hlinkClick r:id="rId6"/>
              </a:rPr>
              <a:t>://</a:t>
            </a:r>
            <a:r>
              <a:rPr lang="en-US" altLang="ko-KR" dirty="0" smtClean="0">
                <a:hlinkClick r:id="rId6"/>
              </a:rPr>
              <a:t>www.itworld.co.kr/print/98313</a:t>
            </a:r>
            <a:endParaRPr lang="en-US" altLang="ko-KR" dirty="0" smtClean="0"/>
          </a:p>
          <a:p>
            <a:pPr fontAlgn="base"/>
            <a:r>
              <a:rPr lang="en-US" altLang="ko-KR" dirty="0"/>
              <a:t>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자율주행자동차 기술개발의 특징 및 정책동향</a:t>
            </a:r>
            <a:r>
              <a:rPr lang="en-US" altLang="ko-KR" dirty="0"/>
              <a:t>, </a:t>
            </a:r>
            <a:r>
              <a:rPr lang="ko-KR" altLang="en-US" dirty="0"/>
              <a:t>융합연구정책센터</a:t>
            </a:r>
            <a:r>
              <a:rPr lang="en-US" altLang="ko-KR" dirty="0"/>
              <a:t>, 2017</a:t>
            </a:r>
            <a:r>
              <a:rPr lang="en-US" altLang="ko-KR" dirty="0" smtClean="0"/>
              <a:t>)</a:t>
            </a:r>
          </a:p>
          <a:p>
            <a:pPr fontAlgn="base"/>
            <a:r>
              <a:rPr lang="en-US" altLang="ko-KR" dirty="0"/>
              <a:t>(</a:t>
            </a:r>
            <a:r>
              <a:rPr lang="ko-KR" altLang="en-US" dirty="0"/>
              <a:t>출처 </a:t>
            </a:r>
            <a:r>
              <a:rPr lang="en-US" altLang="ko-KR" dirty="0"/>
              <a:t>: [IITP] </a:t>
            </a:r>
            <a:r>
              <a:rPr lang="ko-KR" altLang="en-US" dirty="0"/>
              <a:t>자율주행 기술의 성장 단계와 </a:t>
            </a:r>
            <a:r>
              <a:rPr lang="en-US" altLang="ko-KR" dirty="0"/>
              <a:t>3</a:t>
            </a:r>
            <a:r>
              <a:rPr lang="ko-KR" altLang="en-US" dirty="0"/>
              <a:t>가지 적용 사례 자율주행 기술의 현재 그리고 미래</a:t>
            </a:r>
            <a:r>
              <a:rPr lang="en-US" altLang="ko-KR" dirty="0"/>
              <a:t>, </a:t>
            </a:r>
            <a:r>
              <a:rPr lang="ko-KR" altLang="en-US" dirty="0"/>
              <a:t>이형민</a:t>
            </a:r>
            <a:r>
              <a:rPr lang="en-US" altLang="ko-KR" dirty="0"/>
              <a:t>, 2018)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2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3343" y="212135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28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목차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5" name="세로 텍스트 개체 틀 4">
            <a:extLst>
              <a:ext uri="{FF2B5EF4-FFF2-40B4-BE49-F238E27FC236}">
                <a16:creationId xmlns:a16="http://schemas.microsoft.com/office/drawing/2014/main" xmlns="" id="{08F43208-D8A5-4B7A-A7AB-5811401C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1108553" y="1098552"/>
            <a:ext cx="5822188" cy="6462770"/>
          </a:xfrm>
        </p:spPr>
        <p:txBody>
          <a:bodyPr/>
          <a:lstStyle/>
          <a:p>
            <a:r>
              <a:rPr lang="ko-KR" altLang="en-US" dirty="0" smtClean="0"/>
              <a:t>자율주행자동차란 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시장상황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자율주행자동차의 트랜드</a:t>
            </a:r>
            <a:endParaRPr lang="en-US" altLang="ko-KR" dirty="0"/>
          </a:p>
          <a:p>
            <a:r>
              <a:rPr lang="ko-KR" altLang="en-US" dirty="0"/>
              <a:t>자율주행자동차의 선두기업 </a:t>
            </a:r>
            <a:endParaRPr lang="en-US" altLang="ko-KR" dirty="0"/>
          </a:p>
          <a:p>
            <a:r>
              <a:rPr lang="ko-KR" altLang="en-US" dirty="0"/>
              <a:t>기업들의 장단점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995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36922A-8E8C-49D0-ACD8-80BF04F6E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67" y="859681"/>
            <a:ext cx="7099495" cy="1132694"/>
          </a:xfrm>
        </p:spPr>
        <p:txBody>
          <a:bodyPr/>
          <a:lstStyle/>
          <a:p>
            <a:r>
              <a:rPr lang="ko-KR" altLang="en-US" dirty="0"/>
              <a:t>자율주행 자동차란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7416A9F-4083-4452-B150-959007632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14" y="2524461"/>
            <a:ext cx="8650515" cy="1967989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altLang="ko-KR" dirty="0"/>
          </a:p>
          <a:p>
            <a:pPr algn="l">
              <a:lnSpc>
                <a:spcPct val="170000"/>
              </a:lnSpc>
            </a:pPr>
            <a:r>
              <a:rPr lang="en-US" altLang="ko-KR" sz="8000" dirty="0"/>
              <a:t>‘</a:t>
            </a:r>
            <a:r>
              <a:rPr lang="ko-KR" altLang="en-US" sz="8000" dirty="0"/>
              <a:t>운전자가 </a:t>
            </a:r>
            <a:r>
              <a:rPr lang="ko-KR" altLang="en-US" sz="8000" dirty="0" smtClean="0"/>
              <a:t>직접 브레이크</a:t>
            </a:r>
            <a:r>
              <a:rPr lang="en-US" altLang="ko-KR" sz="8000" dirty="0" smtClean="0"/>
              <a:t>, </a:t>
            </a:r>
            <a:r>
              <a:rPr lang="ko-KR" altLang="en-US" sz="8000" dirty="0" smtClean="0"/>
              <a:t>핸들</a:t>
            </a:r>
            <a:r>
              <a:rPr lang="en-US" altLang="ko-KR" sz="8000" dirty="0" smtClean="0"/>
              <a:t>,  </a:t>
            </a:r>
            <a:r>
              <a:rPr lang="ko-KR" altLang="en-US" sz="8000" dirty="0" smtClean="0"/>
              <a:t>가속페달 등을  제어하지 않아도</a:t>
            </a:r>
            <a:endParaRPr lang="en-US" altLang="ko-KR" sz="8000" dirty="0" smtClean="0"/>
          </a:p>
          <a:p>
            <a:pPr algn="l">
              <a:lnSpc>
                <a:spcPct val="170000"/>
              </a:lnSpc>
            </a:pPr>
            <a:r>
              <a:rPr lang="ko-KR" altLang="en-US" sz="8000" dirty="0" smtClean="0"/>
              <a:t> </a:t>
            </a:r>
            <a:r>
              <a:rPr lang="ko-KR" altLang="en-US" sz="8000" dirty="0"/>
              <a:t>자동차가 주행환경을 인식해 </a:t>
            </a:r>
            <a:r>
              <a:rPr lang="en-US" altLang="ko-KR" sz="8000" dirty="0"/>
              <a:t> </a:t>
            </a:r>
            <a:r>
              <a:rPr lang="ko-KR" altLang="en-US" sz="8000" dirty="0" smtClean="0"/>
              <a:t>위험을 </a:t>
            </a:r>
            <a:r>
              <a:rPr lang="ko-KR" altLang="en-US" sz="8000" dirty="0"/>
              <a:t>판단하고 주행경로를 계획해 </a:t>
            </a:r>
            <a:endParaRPr lang="en-US" altLang="ko-KR" sz="8000" dirty="0" smtClean="0"/>
          </a:p>
          <a:p>
            <a:pPr algn="l">
              <a:lnSpc>
                <a:spcPct val="170000"/>
              </a:lnSpc>
            </a:pPr>
            <a:r>
              <a:rPr lang="ko-KR" altLang="en-US" sz="8000" dirty="0" smtClean="0"/>
              <a:t>스스로 </a:t>
            </a:r>
            <a:r>
              <a:rPr lang="ko-KR" altLang="en-US" sz="8000" dirty="0"/>
              <a:t>운전하는 자동차</a:t>
            </a:r>
            <a:r>
              <a:rPr lang="en-US" altLang="ko-KR" sz="8000" dirty="0"/>
              <a:t>’</a:t>
            </a:r>
            <a:br>
              <a:rPr lang="en-US" altLang="ko-KR" sz="8000" dirty="0"/>
            </a:br>
            <a:endParaRPr lang="en-US" altLang="ko-KR" sz="8000" dirty="0"/>
          </a:p>
          <a:p>
            <a:pPr algn="l"/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8E15F78-A515-4602-9445-B3F4D71B9E26}"/>
              </a:ext>
            </a:extLst>
          </p:cNvPr>
          <p:cNvSpPr/>
          <p:nvPr/>
        </p:nvSpPr>
        <p:spPr>
          <a:xfrm>
            <a:off x="203200" y="4941552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감지시스템</a:t>
            </a:r>
            <a:r>
              <a:rPr lang="en-US" altLang="ko-KR" dirty="0"/>
              <a:t>, </a:t>
            </a:r>
            <a:r>
              <a:rPr lang="ko-KR" altLang="en-US" dirty="0"/>
              <a:t>중앙제어장치</a:t>
            </a:r>
            <a:r>
              <a:rPr lang="en-US" altLang="ko-KR" dirty="0"/>
              <a:t>, </a:t>
            </a:r>
            <a:r>
              <a:rPr lang="ko-KR" altLang="en-US" dirty="0" err="1" smtClean="0"/>
              <a:t>액추에이터</a:t>
            </a:r>
            <a:r>
              <a:rPr lang="en-US" altLang="ko-KR" dirty="0" smtClean="0"/>
              <a:t>(</a:t>
            </a:r>
            <a:r>
              <a:rPr lang="ko-KR" altLang="en-US" dirty="0"/>
              <a:t>시스템을 움직이거나 제어하는 데 쓰이는 기계 장치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등으로 구성되며</a:t>
            </a:r>
            <a:r>
              <a:rPr lang="en-US" altLang="ko-KR" dirty="0"/>
              <a:t>, </a:t>
            </a:r>
            <a:r>
              <a:rPr lang="ko-KR" altLang="en-US" dirty="0"/>
              <a:t>로봇 및 컴퓨터공학</a:t>
            </a:r>
            <a:r>
              <a:rPr lang="en-US" altLang="ko-KR" dirty="0"/>
              <a:t>, GPS, </a:t>
            </a:r>
            <a:r>
              <a:rPr lang="ko-KR" altLang="en-US" dirty="0"/>
              <a:t>정밀센서</a:t>
            </a:r>
            <a:r>
              <a:rPr lang="en-US" altLang="ko-KR" dirty="0"/>
              <a:t>, </a:t>
            </a:r>
            <a:r>
              <a:rPr lang="ko-KR" altLang="en-US" dirty="0"/>
              <a:t>전자제어 등 첨단기술을 필요로 한다</a:t>
            </a:r>
            <a:r>
              <a:rPr lang="en-US" altLang="ko-KR" dirty="0"/>
              <a:t>. </a:t>
            </a:r>
            <a:r>
              <a:rPr lang="ko-KR" altLang="en-US" dirty="0" smtClean="0"/>
              <a:t>자율 </a:t>
            </a:r>
            <a:r>
              <a:rPr lang="ko-KR" altLang="en-US" dirty="0"/>
              <a:t>주행이 가능하도록 하는 데에는 ‘자율주행 기술</a:t>
            </a:r>
            <a:r>
              <a:rPr lang="ko-KR" altLang="en-US" dirty="0" smtClean="0"/>
              <a:t>’ 이 </a:t>
            </a:r>
            <a:r>
              <a:rPr lang="ko-KR" altLang="en-US" dirty="0"/>
              <a:t>적용된다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007" y="263541"/>
            <a:ext cx="4493020" cy="30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04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2591" y="181877"/>
            <a:ext cx="5285241" cy="1342345"/>
          </a:xfrm>
        </p:spPr>
        <p:txBody>
          <a:bodyPr/>
          <a:lstStyle/>
          <a:p>
            <a:r>
              <a:rPr lang="ko-KR" altLang="en-US" dirty="0" smtClean="0"/>
              <a:t>자율주행 자동차란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275772" y="1724706"/>
            <a:ext cx="4922383" cy="525008"/>
          </a:xfrm>
        </p:spPr>
        <p:txBody>
          <a:bodyPr/>
          <a:lstStyle/>
          <a:p>
            <a:r>
              <a:rPr lang="ko-KR" altLang="en-US" b="0" dirty="0"/>
              <a:t>자율주행자동차의 주요 구성기술</a:t>
            </a: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1" y="2351313"/>
            <a:ext cx="5685368" cy="3001817"/>
          </a:xfrm>
        </p:spPr>
      </p:pic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352143" cy="59758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0" dirty="0"/>
              <a:t>SAE </a:t>
            </a:r>
            <a:r>
              <a:rPr lang="ko-KR" altLang="en-US" b="0" dirty="0"/>
              <a:t>기준에 따른 자율주행자동차의 기술 </a:t>
            </a:r>
            <a:r>
              <a:rPr lang="en-US" altLang="ko-KR" b="0" dirty="0"/>
              <a:t>5</a:t>
            </a:r>
            <a:r>
              <a:rPr lang="ko-KR" altLang="en-US" b="0" dirty="0"/>
              <a:t>단계</a:t>
            </a:r>
            <a:endParaRPr lang="ko-KR" altLang="en-US" dirty="0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57" y="2311984"/>
            <a:ext cx="5798670" cy="3117379"/>
          </a:xfr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275772" y="1276556"/>
            <a:ext cx="5646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28230" y="5515428"/>
            <a:ext cx="5646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미국 </a:t>
            </a:r>
            <a:r>
              <a:rPr lang="ko-KR" altLang="en-US" dirty="0" err="1"/>
              <a:t>도로교통안전국</a:t>
            </a:r>
            <a:r>
              <a:rPr lang="en-US" altLang="ko-KR" dirty="0"/>
              <a:t>(NHTSA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구분한 </a:t>
            </a:r>
            <a:r>
              <a:rPr lang="en-US" altLang="ko-KR" dirty="0" smtClean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(0~4</a:t>
            </a:r>
            <a:r>
              <a:rPr lang="ko-KR" altLang="en-US" dirty="0"/>
              <a:t>단계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미국 </a:t>
            </a:r>
            <a:r>
              <a:rPr lang="ko-KR" altLang="en-US" dirty="0"/>
              <a:t>자동차기술학회</a:t>
            </a:r>
            <a:r>
              <a:rPr lang="en-US" altLang="ko-KR" dirty="0"/>
              <a:t>(SAE)</a:t>
            </a:r>
            <a:r>
              <a:rPr lang="ko-KR" altLang="en-US" dirty="0"/>
              <a:t>에서 구분한 </a:t>
            </a:r>
            <a:r>
              <a:rPr lang="en-US" altLang="ko-KR" dirty="0"/>
              <a:t>6</a:t>
            </a:r>
            <a:r>
              <a:rPr lang="ko-KR" altLang="en-US" dirty="0"/>
              <a:t>단계</a:t>
            </a:r>
            <a:r>
              <a:rPr lang="en-US" altLang="ko-KR" dirty="0"/>
              <a:t>(0~5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  <a:r>
              <a:rPr lang="ko-KR" altLang="en-US" dirty="0"/>
              <a:t>를 사용하고 </a:t>
            </a:r>
            <a:r>
              <a:rPr lang="ko-KR" altLang="en-US" dirty="0" smtClean="0"/>
              <a:t>있음 </a:t>
            </a:r>
            <a:r>
              <a:rPr lang="en-US" altLang="ko-KR" dirty="0" smtClean="0"/>
              <a:t>&lt;- </a:t>
            </a:r>
            <a:r>
              <a:rPr lang="ko-KR" altLang="en-US" dirty="0" smtClean="0">
                <a:solidFill>
                  <a:schemeClr val="accent1"/>
                </a:solidFill>
              </a:rPr>
              <a:t>국제표준 정해짐 </a:t>
            </a:r>
            <a:r>
              <a:rPr lang="en-US" altLang="ko-KR" dirty="0" smtClean="0">
                <a:solidFill>
                  <a:schemeClr val="accent1"/>
                </a:solidFill>
              </a:rPr>
              <a:t>X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0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686626" y="72886"/>
            <a:ext cx="3595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시장상황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4800" dirty="0">
                <a:ea typeface="나눔바른고딕 UltraLight" panose="00000300000000000000" pitchFamily="2" charset="-127"/>
              </a:rPr>
              <a:t>분석</a:t>
            </a:r>
            <a:endParaRPr lang="en-US" altLang="ko-KR" sz="4800" dirty="0"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xmlns="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xmlns="" id="{2859F4FA-36CB-4B9C-9663-AF2586FF1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9142" y="1120385"/>
            <a:ext cx="5181600" cy="48833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5000" b="1" dirty="0"/>
              <a:t>4</a:t>
            </a:r>
            <a:r>
              <a:rPr lang="ko-KR" altLang="en-US" sz="5000" b="1" dirty="0"/>
              <a:t>차산업혁명의 아이콘</a:t>
            </a:r>
            <a:endParaRPr lang="en-US" altLang="ko-KR" sz="5000" b="1" dirty="0"/>
          </a:p>
          <a:p>
            <a:pPr marL="0" indent="0">
              <a:buNone/>
            </a:pPr>
            <a:r>
              <a:rPr lang="en-US" altLang="ko-KR" sz="4000" dirty="0"/>
              <a:t>  </a:t>
            </a:r>
            <a:r>
              <a:rPr lang="en-US" altLang="ko-KR" sz="3500" dirty="0"/>
              <a:t>-</a:t>
            </a:r>
            <a:r>
              <a:rPr lang="ko-KR" altLang="en-US" sz="3500" dirty="0"/>
              <a:t>기술혁신</a:t>
            </a:r>
            <a:r>
              <a:rPr lang="en-US" altLang="ko-KR" sz="3500" dirty="0"/>
              <a:t>(</a:t>
            </a:r>
            <a:r>
              <a:rPr lang="ko-KR" altLang="en-US" sz="3500" dirty="0"/>
              <a:t>미래자동차와 플랫폼</a:t>
            </a:r>
            <a:r>
              <a:rPr lang="en-US" altLang="ko-KR" sz="3500" dirty="0"/>
              <a:t>)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  </a:t>
            </a:r>
            <a:r>
              <a:rPr lang="en-US" altLang="ko-KR" sz="3500" dirty="0"/>
              <a:t>  (</a:t>
            </a:r>
            <a:r>
              <a:rPr lang="ko-KR" altLang="en-US" sz="3500" dirty="0"/>
              <a:t>현재 사회의 요구충족</a:t>
            </a:r>
            <a:r>
              <a:rPr lang="en-US" altLang="ko-KR" sz="35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</a:t>
            </a:r>
            <a:r>
              <a:rPr lang="en-US" altLang="ko-KR" sz="2400" dirty="0"/>
              <a:t>-</a:t>
            </a:r>
            <a:r>
              <a:rPr lang="ko-KR" altLang="en-US" sz="2400" dirty="0"/>
              <a:t>과거</a:t>
            </a:r>
            <a:r>
              <a:rPr lang="en-US" altLang="ko-KR" sz="2400" dirty="0"/>
              <a:t>, SF</a:t>
            </a:r>
            <a:r>
              <a:rPr lang="ko-KR" altLang="en-US" sz="2400" dirty="0"/>
              <a:t>영화 속 꿈의 세계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-&gt;</a:t>
            </a:r>
            <a:r>
              <a:rPr lang="ko-KR" altLang="en-US" sz="2400" dirty="0"/>
              <a:t> 꿈이 현실이 되다 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CDEBAC45-BDF8-485A-A0D0-BB18F5315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6568" y="1275344"/>
            <a:ext cx="5417232" cy="490161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ko-KR" sz="5000" b="1" dirty="0"/>
              <a:t>자율주행자동차</a:t>
            </a:r>
            <a:r>
              <a:rPr lang="en-US" altLang="ko-KR" sz="5000" b="1" dirty="0"/>
              <a:t> </a:t>
            </a:r>
            <a:r>
              <a:rPr lang="ko-KR" altLang="ko-KR" sz="5000" b="1" dirty="0"/>
              <a:t>전체 시장규모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ko-KR" dirty="0"/>
              <a:t> </a:t>
            </a:r>
            <a:r>
              <a:rPr lang="en-US" altLang="ko-KR" sz="3200" dirty="0"/>
              <a:t>-</a:t>
            </a:r>
            <a:r>
              <a:rPr lang="ko-KR" altLang="ko-KR" sz="3200" dirty="0"/>
              <a:t>자율주행자동차의 전세계 시장 규모는</a:t>
            </a:r>
            <a:r>
              <a:rPr lang="en-US" altLang="ko-KR" sz="3200" dirty="0"/>
              <a:t> 2030</a:t>
            </a:r>
            <a:r>
              <a:rPr lang="ko-KR" altLang="ko-KR" sz="3200" dirty="0"/>
              <a:t>년까지 약</a:t>
            </a:r>
            <a:r>
              <a:rPr lang="en-US" altLang="ko-KR" sz="3200" dirty="0"/>
              <a:t> 600</a:t>
            </a:r>
            <a:r>
              <a:rPr lang="ko-KR" altLang="ko-KR" sz="3200" dirty="0"/>
              <a:t>억 달러가 될 것으로 예상됨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ko-KR" sz="3300" dirty="0"/>
              <a:t> </a:t>
            </a:r>
            <a:r>
              <a:rPr lang="en-US" altLang="ko-KR" sz="3200" dirty="0"/>
              <a:t>- 2030</a:t>
            </a:r>
            <a:r>
              <a:rPr lang="ko-KR" altLang="ko-KR" sz="3200" dirty="0"/>
              <a:t>년까지 자율주행</a:t>
            </a:r>
            <a:r>
              <a:rPr lang="en-US" altLang="ko-KR" sz="3200" dirty="0"/>
              <a:t> Level 3</a:t>
            </a:r>
            <a:r>
              <a:rPr lang="ko-KR" altLang="ko-KR" sz="3200" dirty="0"/>
              <a:t>와</a:t>
            </a:r>
            <a:r>
              <a:rPr lang="en-US" altLang="ko-KR" sz="3200" dirty="0"/>
              <a:t> Level 4 </a:t>
            </a:r>
            <a:r>
              <a:rPr lang="ko-KR" altLang="ko-KR" sz="3200" dirty="0"/>
              <a:t>기능들은 전 세계적으로 판매되는 차량의 약</a:t>
            </a:r>
            <a:r>
              <a:rPr lang="en-US" altLang="ko-KR" sz="3200" dirty="0"/>
              <a:t> 0.8 %</a:t>
            </a:r>
            <a:r>
              <a:rPr lang="ko-KR" altLang="ko-KR" sz="3200" dirty="0"/>
              <a:t>와 약</a:t>
            </a:r>
            <a:r>
              <a:rPr lang="en-US" altLang="ko-KR" sz="3200" dirty="0"/>
              <a:t> 2.3 %</a:t>
            </a:r>
            <a:r>
              <a:rPr lang="ko-KR" altLang="ko-KR" sz="3200" dirty="0"/>
              <a:t>를 각 </a:t>
            </a:r>
            <a:r>
              <a:rPr lang="ko-KR" altLang="ko-KR" sz="3200" dirty="0" err="1"/>
              <a:t>각</a:t>
            </a:r>
            <a:r>
              <a:rPr lang="ko-KR" altLang="ko-KR" sz="3200" dirty="0"/>
              <a:t> 차지할 것으로 예상됨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ko-KR" sz="3300" dirty="0"/>
              <a:t> - 2018</a:t>
            </a:r>
            <a:r>
              <a:rPr lang="ko-KR" altLang="ko-KR" sz="3300" dirty="0"/>
              <a:t>년에는</a:t>
            </a:r>
            <a:r>
              <a:rPr lang="en-US" altLang="ko-KR" sz="3300" dirty="0"/>
              <a:t> Level 3 </a:t>
            </a:r>
            <a:r>
              <a:rPr lang="ko-KR" altLang="ko-KR" sz="3300" dirty="0"/>
              <a:t>차량이 등장할 것이나</a:t>
            </a:r>
            <a:r>
              <a:rPr lang="en-US" altLang="ko-KR" sz="3300" dirty="0"/>
              <a:t>, </a:t>
            </a:r>
            <a:r>
              <a:rPr lang="ko-KR" altLang="ko-KR" sz="3300" dirty="0"/>
              <a:t>그 기능 전체는 </a:t>
            </a:r>
            <a:r>
              <a:rPr lang="ko-KR" altLang="ko-KR" sz="3300" dirty="0" err="1"/>
              <a:t>프리미엄급차에</a:t>
            </a:r>
            <a:r>
              <a:rPr lang="ko-KR" altLang="ko-KR" sz="3300" dirty="0"/>
              <a:t> 적용되어 시장은 작을 것으로 예상됨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ko-KR" sz="3300" dirty="0"/>
              <a:t> -Level 4 </a:t>
            </a:r>
            <a:r>
              <a:rPr lang="ko-KR" altLang="ko-KR" sz="3300" dirty="0"/>
              <a:t>수준의 자율주행자동차는</a:t>
            </a:r>
            <a:r>
              <a:rPr lang="en-US" altLang="ko-KR" sz="3300" dirty="0"/>
              <a:t> 2020</a:t>
            </a:r>
            <a:r>
              <a:rPr lang="ko-KR" altLang="ko-KR" sz="3300" dirty="0"/>
              <a:t>년부터</a:t>
            </a:r>
            <a:r>
              <a:rPr lang="en-US" altLang="ko-KR" sz="3300" dirty="0"/>
              <a:t> Level 3</a:t>
            </a:r>
            <a:r>
              <a:rPr lang="ko-KR" altLang="ko-KR" sz="3300" dirty="0"/>
              <a:t>과</a:t>
            </a:r>
            <a:r>
              <a:rPr lang="en-US" altLang="ko-KR" sz="3300" dirty="0"/>
              <a:t> Level 5</a:t>
            </a:r>
            <a:r>
              <a:rPr lang="ko-KR" altLang="ko-KR" sz="3300" dirty="0"/>
              <a:t>보다 많은 시장을 차지할 것으로 보임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5000" b="1" dirty="0"/>
              <a:t>그 외 카카오 </a:t>
            </a:r>
            <a:r>
              <a:rPr lang="ko-KR" altLang="en-US" sz="5000" b="1" dirty="0" err="1"/>
              <a:t>모빌리티</a:t>
            </a:r>
            <a:endParaRPr lang="en-US" altLang="ko-KR" sz="5000" b="1" dirty="0"/>
          </a:p>
          <a:p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D12F6E3-FF4A-45BC-9F7C-91E8CD4D7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0" y="2245951"/>
            <a:ext cx="4305832" cy="1428617"/>
          </a:xfrm>
          <a:prstGeom prst="rect">
            <a:avLst/>
          </a:prstGeom>
        </p:spPr>
      </p:pic>
      <p:sp>
        <p:nvSpPr>
          <p:cNvPr id="20" name="내용 개체 틀 10">
            <a:extLst>
              <a:ext uri="{FF2B5EF4-FFF2-40B4-BE49-F238E27FC236}">
                <a16:creationId xmlns:a16="http://schemas.microsoft.com/office/drawing/2014/main" xmlns="" id="{43CE14DB-281B-441D-A717-1C78AA3FC1BD}"/>
              </a:ext>
            </a:extLst>
          </p:cNvPr>
          <p:cNvSpPr txBox="1">
            <a:spLocks/>
          </p:cNvSpPr>
          <p:nvPr/>
        </p:nvSpPr>
        <p:spPr>
          <a:xfrm>
            <a:off x="1013253" y="3642648"/>
            <a:ext cx="3941042" cy="626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작년 </a:t>
            </a:r>
            <a:r>
              <a:rPr lang="en-US" altLang="ko-KR" sz="1600" dirty="0"/>
              <a:t>8</a:t>
            </a:r>
            <a:r>
              <a:rPr lang="ko-KR" altLang="en-US" sz="1600" dirty="0"/>
              <a:t>월 </a:t>
            </a:r>
            <a:r>
              <a:rPr lang="en-US" altLang="ko-KR" sz="1600" dirty="0"/>
              <a:t>13</a:t>
            </a:r>
            <a:r>
              <a:rPr lang="ko-KR" altLang="en-US" sz="1600" dirty="0"/>
              <a:t>일</a:t>
            </a:r>
            <a:r>
              <a:rPr lang="en-US" altLang="ko-KR" sz="1600" dirty="0"/>
              <a:t>, </a:t>
            </a:r>
            <a:r>
              <a:rPr lang="ko-KR" altLang="en-US" sz="1600" dirty="0"/>
              <a:t>정부 혁신성장 관계장관회의에서 발표된 「혁신성장 전략투자 </a:t>
            </a:r>
            <a:r>
              <a:rPr lang="ko-KR" altLang="en-US" sz="1800" dirty="0"/>
              <a:t>방향」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C8449F4B-DBC7-4750-8101-51B98773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40" y="4302746"/>
            <a:ext cx="4305832" cy="16671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6C3EC75-5F7F-4BA0-ACD7-DDABA5A66AA7}"/>
              </a:ext>
            </a:extLst>
          </p:cNvPr>
          <p:cNvSpPr txBox="1"/>
          <p:nvPr/>
        </p:nvSpPr>
        <p:spPr>
          <a:xfrm>
            <a:off x="36972" y="150365"/>
            <a:ext cx="328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90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25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트랜드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48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 </a:t>
            </a:r>
            <a:r>
              <a:rPr lang="ko-KR" altLang="en-US" sz="48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기술</a:t>
            </a:r>
            <a:r>
              <a:rPr lang="en-US" altLang="ko-KR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FB458C4-29E0-4D0A-89E3-2E15A33F8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224" y="1494976"/>
            <a:ext cx="5199576" cy="4681986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ko-KR" sz="2900" b="1" dirty="0"/>
              <a:t>차량과 차량과의 통신</a:t>
            </a:r>
            <a:r>
              <a:rPr lang="en-US" altLang="ko-KR" sz="2900" b="1" dirty="0"/>
              <a:t>(V2V, Vehicle-to-Vehicle)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- </a:t>
            </a:r>
            <a:r>
              <a:rPr lang="ko-KR" altLang="en-US" sz="2900" dirty="0"/>
              <a:t>차량과 차량이 스스로 네트워크와 통신</a:t>
            </a:r>
            <a:r>
              <a:rPr lang="en-US" altLang="ko-KR" sz="2900" dirty="0"/>
              <a:t>, </a:t>
            </a:r>
            <a:r>
              <a:rPr lang="ko-KR" altLang="en-US" sz="2900" dirty="0"/>
              <a:t>인터넷 기술을 이용해 서로 정보를 주고받는 기술</a:t>
            </a:r>
            <a:r>
              <a:rPr lang="en-US" altLang="ko-KR" sz="2900" dirty="0"/>
              <a:t>. </a:t>
            </a:r>
            <a:r>
              <a:rPr lang="ko-KR" altLang="en-US" sz="2900" dirty="0"/>
              <a:t>차량끼리 위치와 속도 정보를 공유하면서 교통사고를 예방하고 운전자를 보조하는 역할</a:t>
            </a:r>
            <a:endParaRPr lang="en-US" altLang="ko-KR" sz="29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xmlns="" id="{2B5B5431-AA4E-44AF-9F8B-C96E62AED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11722"/>
            <a:ext cx="5181600" cy="446524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ko-KR" sz="2900" b="1" dirty="0"/>
              <a:t>차량과 인프라와의 통신</a:t>
            </a:r>
            <a:r>
              <a:rPr lang="en-US" altLang="ko-KR" sz="2900" b="1" dirty="0"/>
              <a:t>(V2I, Vehicle to Infra)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sz="3300" dirty="0"/>
              <a:t>-</a:t>
            </a:r>
            <a:r>
              <a:rPr lang="ko-KR" altLang="en-US" sz="3300" dirty="0"/>
              <a:t> 신호등과 같은 교통 인프라와 소통하는</a:t>
            </a:r>
            <a:endParaRPr lang="en-US" altLang="ko-KR" sz="35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sz="2900" b="1" dirty="0"/>
              <a:t> </a:t>
            </a:r>
            <a:r>
              <a:rPr lang="ko-KR" altLang="ko-KR" sz="2900" b="1" dirty="0"/>
              <a:t>차량과 보행 자간 통신</a:t>
            </a:r>
            <a:r>
              <a:rPr lang="en-US" altLang="ko-KR" sz="2900" b="1" dirty="0"/>
              <a:t>(V2P, Vehicle to Pedestrian) </a:t>
            </a:r>
            <a:endParaRPr lang="en-US" altLang="ko-KR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보행자 정보를 지원함</a:t>
            </a:r>
            <a:endParaRPr lang="en-US" altLang="ko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sz="2900" b="1" dirty="0"/>
              <a:t>V2X(Vehicle to Everything)</a:t>
            </a:r>
            <a:r>
              <a:rPr lang="en-US" altLang="ko-KR" dirty="0"/>
              <a:t> :</a:t>
            </a:r>
            <a:r>
              <a:rPr lang="ko-KR" altLang="ko-KR" dirty="0"/>
              <a:t> 완전 자율주행의 핵심 기술임</a:t>
            </a:r>
            <a:r>
              <a:rPr lang="en-US" altLang="ko-KR" dirty="0"/>
              <a:t> -&gt; </a:t>
            </a:r>
            <a:r>
              <a:rPr lang="ko-KR" altLang="ko-KR" dirty="0"/>
              <a:t>현재</a:t>
            </a:r>
            <a:r>
              <a:rPr lang="en-US" altLang="ko-KR" dirty="0"/>
              <a:t>, </a:t>
            </a:r>
            <a:r>
              <a:rPr lang="ko-KR" altLang="ko-KR" dirty="0"/>
              <a:t>고속 전송과 전송 지원 특성을 가진</a:t>
            </a:r>
            <a:r>
              <a:rPr lang="en-US" altLang="ko-KR" dirty="0"/>
              <a:t> 5G</a:t>
            </a:r>
            <a:r>
              <a:rPr lang="ko-KR" altLang="ko-KR" dirty="0"/>
              <a:t>를 이용한</a:t>
            </a:r>
            <a:r>
              <a:rPr lang="en-US" altLang="ko-KR" dirty="0"/>
              <a:t> V2X </a:t>
            </a:r>
            <a:r>
              <a:rPr lang="ko-KR" altLang="ko-KR" dirty="0"/>
              <a:t>기술이 개발중임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-</a:t>
            </a:r>
            <a:r>
              <a:rPr lang="ko-KR" altLang="en-US" dirty="0"/>
              <a:t> 운전 중 도로 인프라 및 다른 차량과 통신하면서 교통상황 등의 정보를 교환하거나 공유하는 기술</a:t>
            </a:r>
            <a:endParaRPr lang="en-US" altLang="ko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3300" b="1" dirty="0"/>
              <a:t>그 외 </a:t>
            </a:r>
            <a:endParaRPr lang="en-US" altLang="ko-KR" sz="33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-</a:t>
            </a:r>
            <a:r>
              <a:rPr lang="ko-KR" altLang="ko-KR" dirty="0" err="1"/>
              <a:t>차량용</a:t>
            </a:r>
            <a:r>
              <a:rPr lang="ko-KR" altLang="ko-KR" dirty="0"/>
              <a:t> 소프트웨어</a:t>
            </a:r>
            <a:r>
              <a:rPr lang="en-US" altLang="ko-KR" dirty="0"/>
              <a:t>(SW), </a:t>
            </a:r>
            <a:r>
              <a:rPr lang="ko-KR" altLang="ko-KR" dirty="0"/>
              <a:t>보안</a:t>
            </a:r>
            <a:r>
              <a:rPr lang="en-US" altLang="ko-KR" dirty="0"/>
              <a:t>, </a:t>
            </a:r>
            <a:r>
              <a:rPr lang="ko-KR" altLang="ko-KR" dirty="0"/>
              <a:t>클라우드 등</a:t>
            </a:r>
            <a:r>
              <a:rPr lang="en-US" altLang="ko-KR" dirty="0"/>
              <a:t> SW </a:t>
            </a:r>
            <a:r>
              <a:rPr lang="ko-KR" altLang="ko-KR" dirty="0"/>
              <a:t>관련 기술의 중요성</a:t>
            </a:r>
            <a:r>
              <a:rPr lang="en-US" altLang="ko-KR" dirty="0"/>
              <a:t> </a:t>
            </a:r>
            <a:endParaRPr lang="en-US" altLang="ko-KR" sz="3000" dirty="0"/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5102338-B7C1-47C9-A5B1-2852A1189F42}"/>
              </a:ext>
            </a:extLst>
          </p:cNvPr>
          <p:cNvSpPr txBox="1"/>
          <p:nvPr/>
        </p:nvSpPr>
        <p:spPr>
          <a:xfrm>
            <a:off x="177745" y="115089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37448498-A0C0-4062-9937-21A28CE21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24" y="3386919"/>
            <a:ext cx="3377427" cy="20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2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871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트랜드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4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</a:t>
            </a:r>
            <a:r>
              <a:rPr lang="ko-KR" altLang="en-US" sz="4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고객의 </a:t>
            </a:r>
            <a:r>
              <a:rPr lang="ko-KR" altLang="en-US" sz="4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기호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FB458C4-29E0-4D0A-89E3-2E15A33F8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753" y="1711722"/>
            <a:ext cx="5199576" cy="45243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xmlns="" id="{2B5B5431-AA4E-44AF-9F8B-C96E62AED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11722"/>
            <a:ext cx="5181600" cy="4465241"/>
          </a:xfrm>
        </p:spPr>
        <p:txBody>
          <a:bodyPr>
            <a:normAutofit fontScale="85000"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안정성에 대한 의문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200" dirty="0"/>
              <a:t> </a:t>
            </a:r>
            <a:r>
              <a:rPr lang="en-US" altLang="ko-KR" sz="1900" dirty="0"/>
              <a:t>- </a:t>
            </a:r>
            <a:r>
              <a:rPr lang="ko-KR" altLang="en-US" sz="1900" dirty="0"/>
              <a:t>선진국보다는 개발도상국에서의 이용의향이 높다</a:t>
            </a:r>
            <a:endParaRPr lang="en-US" altLang="ko-KR" sz="19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900" dirty="0"/>
              <a:t> - </a:t>
            </a:r>
            <a:r>
              <a:rPr lang="ko-KR" altLang="en-US" sz="1900" dirty="0"/>
              <a:t>교통수단이 체계화 되어 있고 질서가 유지되는 선진국일수록 혁신적인 자율주행 자동차보다는 전통적인 교통수단을 더 신뢰하고 좋아함</a:t>
            </a:r>
            <a:r>
              <a:rPr lang="en-US" altLang="ko-KR" sz="1900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900" dirty="0"/>
              <a:t>=&gt; </a:t>
            </a:r>
            <a:r>
              <a:rPr lang="ko-KR" altLang="ko-KR" sz="2100" dirty="0"/>
              <a:t>안전성과 편의성을 높이기 위해서는 자동차 외의 주행도로</a:t>
            </a:r>
            <a:r>
              <a:rPr lang="en-US" altLang="ko-KR" sz="2100" dirty="0"/>
              <a:t>, </a:t>
            </a:r>
            <a:r>
              <a:rPr lang="ko-KR" altLang="ko-KR" sz="2100" dirty="0"/>
              <a:t>교통 인프라</a:t>
            </a:r>
            <a:r>
              <a:rPr lang="en-US" altLang="ko-KR" sz="2100" dirty="0"/>
              <a:t>, </a:t>
            </a:r>
            <a:r>
              <a:rPr lang="ko-KR" altLang="ko-KR" sz="2100" dirty="0"/>
              <a:t>도 시 등에 대한 기술발전도 필요할 것으로 보임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5102338-B7C1-47C9-A5B1-2852A1189F42}"/>
              </a:ext>
            </a:extLst>
          </p:cNvPr>
          <p:cNvSpPr txBox="1"/>
          <p:nvPr/>
        </p:nvSpPr>
        <p:spPr>
          <a:xfrm>
            <a:off x="177745" y="115089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5461076-D853-4482-9EBC-EE59FB132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5" y="2024480"/>
            <a:ext cx="5504494" cy="38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3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871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트랜드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4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</a:t>
            </a:r>
            <a:r>
              <a:rPr lang="ko-KR" altLang="en-US" sz="4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고객의 </a:t>
            </a:r>
            <a:r>
              <a:rPr lang="ko-KR" altLang="en-US" sz="4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기호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FB458C4-29E0-4D0A-89E3-2E15A33F8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224" y="1652572"/>
            <a:ext cx="5199576" cy="4524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xmlns="" id="{2B5B5431-AA4E-44AF-9F8B-C96E62AED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838" y="1680288"/>
            <a:ext cx="5181600" cy="3113496"/>
          </a:xfrm>
        </p:spPr>
        <p:txBody>
          <a:bodyPr>
            <a:normAutofit/>
          </a:bodyPr>
          <a:lstStyle/>
          <a:p>
            <a:r>
              <a:rPr lang="en-US" altLang="ko-KR" dirty="0"/>
              <a:t>IT</a:t>
            </a:r>
            <a:r>
              <a:rPr lang="ko-KR" altLang="en-US" dirty="0"/>
              <a:t>기업 이용 </a:t>
            </a:r>
            <a:r>
              <a:rPr lang="ko-KR" altLang="en-US" dirty="0" err="1"/>
              <a:t>의향성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(</a:t>
            </a:r>
            <a:r>
              <a:rPr lang="ko-KR" altLang="en-US" sz="2000" dirty="0"/>
              <a:t>자율주행자동차의</a:t>
            </a:r>
            <a:r>
              <a:rPr lang="ko-KR" altLang="en-US" sz="1600" dirty="0"/>
              <a:t> </a:t>
            </a:r>
            <a:r>
              <a:rPr lang="ko-KR" altLang="en-US" sz="1800" dirty="0"/>
              <a:t>구매의향이 높다</a:t>
            </a:r>
            <a:r>
              <a:rPr lang="en-US" altLang="ko-KR" sz="1800" dirty="0"/>
              <a:t>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=&gt;</a:t>
            </a:r>
            <a:r>
              <a:rPr lang="ko-KR" altLang="en-US" sz="1800" dirty="0"/>
              <a:t>교통수단이 체계화 되어 있고 질서가 유지되는 선진국일수록 혁신적인 자율주행 자동차보다는 전통적인 교통수단을 더 신뢰하고 좋아함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3200" dirty="0"/>
          </a:p>
          <a:p>
            <a:endParaRPr lang="en-US" altLang="ko-KR" sz="3200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5102338-B7C1-47C9-A5B1-2852A1189F42}"/>
              </a:ext>
            </a:extLst>
          </p:cNvPr>
          <p:cNvSpPr txBox="1"/>
          <p:nvPr/>
        </p:nvSpPr>
        <p:spPr>
          <a:xfrm>
            <a:off x="177745" y="115089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88ACB21-8DE6-4391-B542-515898FC8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24" y="1468734"/>
            <a:ext cx="5877745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4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ACF6ACC8-2AC5-4530-9480-DF9F27457F31}"/>
              </a:ext>
            </a:extLst>
          </p:cNvPr>
          <p:cNvGrpSpPr/>
          <p:nvPr/>
        </p:nvGrpSpPr>
        <p:grpSpPr>
          <a:xfrm>
            <a:off x="-1" y="157292"/>
            <a:ext cx="7835705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290CA-D309-4E4F-802C-BA6FAD9B5F5E}"/>
              </a:ext>
            </a:extLst>
          </p:cNvPr>
          <p:cNvSpPr txBox="1"/>
          <p:nvPr/>
        </p:nvSpPr>
        <p:spPr>
          <a:xfrm>
            <a:off x="1170606" y="157293"/>
            <a:ext cx="6552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해외기업의 선두기업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B899622-3F10-45DA-AAD4-0E84687B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1111"/>
            <a:ext cx="5157787" cy="823912"/>
          </a:xfrm>
        </p:spPr>
        <p:txBody>
          <a:bodyPr/>
          <a:lstStyle/>
          <a:p>
            <a:r>
              <a:rPr lang="en-US" altLang="ko-KR" dirty="0"/>
              <a:t>GM(</a:t>
            </a:r>
            <a:r>
              <a:rPr lang="ko-KR" altLang="en-US" dirty="0"/>
              <a:t>제너럴 모터스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948A927-7C09-4960-8050-93AEAB895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30806"/>
            <a:ext cx="5157787" cy="2756242"/>
          </a:xfrm>
        </p:spPr>
        <p:txBody>
          <a:bodyPr>
            <a:normAutofit/>
          </a:bodyPr>
          <a:lstStyle/>
          <a:p>
            <a:r>
              <a:rPr lang="ko-KR" altLang="ko-KR" sz="1800" dirty="0"/>
              <a:t>자율주행 </a:t>
            </a:r>
            <a:r>
              <a:rPr lang="ko-KR" altLang="ko-KR" sz="1800" dirty="0" err="1"/>
              <a:t>스타트업</a:t>
            </a:r>
            <a:r>
              <a:rPr lang="en-US" altLang="ko-KR" sz="1800" dirty="0"/>
              <a:t> Cruise Automation</a:t>
            </a:r>
            <a:r>
              <a:rPr lang="ko-KR" altLang="ko-KR" sz="1800" dirty="0"/>
              <a:t>을 인</a:t>
            </a:r>
            <a:r>
              <a:rPr lang="ko-KR" altLang="en-US" sz="1800" dirty="0"/>
              <a:t>수</a:t>
            </a:r>
            <a:endParaRPr lang="en-US" altLang="ko-KR" sz="1800" dirty="0"/>
          </a:p>
          <a:p>
            <a:r>
              <a:rPr lang="ko-KR" altLang="en-US" sz="1800" dirty="0"/>
              <a:t>작년 </a:t>
            </a:r>
            <a:r>
              <a:rPr lang="en-US" altLang="ko-KR" sz="1800" dirty="0"/>
              <a:t>1</a:t>
            </a:r>
            <a:r>
              <a:rPr lang="ko-KR" altLang="en-US" sz="1800" dirty="0"/>
              <a:t>월 스티어링 </a:t>
            </a:r>
            <a:r>
              <a:rPr lang="ko-KR" altLang="en-US" sz="1800" dirty="0" err="1"/>
              <a:t>휠과</a:t>
            </a:r>
            <a:r>
              <a:rPr lang="ko-KR" altLang="en-US" sz="1800" dirty="0"/>
              <a:t> 페달이 아예 없는 자율주행 </a:t>
            </a:r>
            <a:r>
              <a:rPr lang="ko-KR" altLang="en-US" sz="1800" dirty="0" err="1"/>
              <a:t>콘셉트카</a:t>
            </a:r>
            <a:r>
              <a:rPr lang="ko-KR" altLang="en-US" sz="1800" dirty="0"/>
              <a:t> ＇크루즈</a:t>
            </a:r>
            <a:r>
              <a:rPr lang="en-US" altLang="ko-KR" sz="1800" dirty="0"/>
              <a:t>AV( autonomous </a:t>
            </a:r>
            <a:r>
              <a:rPr lang="en-US" altLang="ko-KR" sz="1800" dirty="0" err="1"/>
              <a:t>vechicle</a:t>
            </a:r>
            <a:r>
              <a:rPr lang="en-US" altLang="ko-KR" sz="1800" dirty="0"/>
              <a:t>)</a:t>
            </a:r>
            <a:r>
              <a:rPr lang="ko-KR" altLang="en-US" sz="1800" dirty="0"/>
              <a:t>를 공개함</a:t>
            </a:r>
            <a:br>
              <a:rPr lang="ko-KR" altLang="en-US" sz="1800" dirty="0"/>
            </a:br>
            <a:r>
              <a:rPr lang="en-US" altLang="ko-KR" sz="1800" dirty="0"/>
              <a:t>-&gt; </a:t>
            </a:r>
            <a:r>
              <a:rPr lang="ko-KR" altLang="en-US" sz="1800" dirty="0"/>
              <a:t>볼트 </a:t>
            </a:r>
            <a:r>
              <a:rPr lang="en-US" altLang="ko-KR" sz="1800" dirty="0"/>
              <a:t>EV(</a:t>
            </a:r>
            <a:r>
              <a:rPr lang="ko-KR" altLang="en-US" sz="1800" dirty="0"/>
              <a:t>전기차</a:t>
            </a:r>
            <a:r>
              <a:rPr lang="en-US" altLang="ko-KR" sz="1800" dirty="0"/>
              <a:t>)</a:t>
            </a:r>
            <a:r>
              <a:rPr lang="ko-KR" altLang="en-US" sz="1800" dirty="0"/>
              <a:t>를 기반으로 만든 자율주행 레벨</a:t>
            </a:r>
            <a:r>
              <a:rPr lang="en-US" altLang="ko-KR" sz="1800" dirty="0"/>
              <a:t>4 </a:t>
            </a:r>
            <a:r>
              <a:rPr lang="ko-KR" altLang="en-US" sz="1800" dirty="0"/>
              <a:t>수준의 자율주행차</a:t>
            </a:r>
            <a:endParaRPr lang="en-US" altLang="ko-KR" sz="2000" dirty="0"/>
          </a:p>
          <a:p>
            <a:r>
              <a:rPr lang="en-US" altLang="ko-KR" sz="2000" dirty="0"/>
              <a:t>GM</a:t>
            </a:r>
            <a:r>
              <a:rPr lang="ko-KR" altLang="en-US" sz="2000" dirty="0"/>
              <a:t>은 이미 시험용 크루즈 </a:t>
            </a:r>
            <a:r>
              <a:rPr lang="en-US" altLang="ko-KR" sz="2000" dirty="0"/>
              <a:t>AV</a:t>
            </a:r>
            <a:r>
              <a:rPr lang="ko-KR" altLang="en-US" sz="2000" dirty="0"/>
              <a:t>를 </a:t>
            </a:r>
            <a:r>
              <a:rPr lang="en-US" altLang="ko-KR" sz="2000" dirty="0"/>
              <a:t>200</a:t>
            </a:r>
            <a:r>
              <a:rPr lang="ko-KR" altLang="en-US" sz="2000" dirty="0"/>
              <a:t>대 생산한 것으로 알려짐  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xmlns="" id="{8648E5FA-3C0A-42BC-90BA-DC0666E88B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9" y="4726745"/>
            <a:ext cx="5974593" cy="1865785"/>
          </a:xfr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D36B3A3E-1F5C-4480-B2EA-467FDC32B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61" y="2327292"/>
            <a:ext cx="486795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2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1010</Words>
  <Application>Microsoft Office PowerPoint</Application>
  <PresentationFormat>사용자 지정</PresentationFormat>
  <Paragraphs>162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자율주행 자동차란 ?</vt:lpstr>
      <vt:lpstr>자율주행 자동차란?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정리</vt:lpstr>
      <vt:lpstr>출처</vt:lpstr>
      <vt:lpstr>감사합니다!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USER4</cp:lastModifiedBy>
  <cp:revision>56</cp:revision>
  <dcterms:created xsi:type="dcterms:W3CDTF">2019-04-01T11:39:14Z</dcterms:created>
  <dcterms:modified xsi:type="dcterms:W3CDTF">2019-04-26T01:18:58Z</dcterms:modified>
</cp:coreProperties>
</file>