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652" r:id="rId2"/>
    <p:sldId id="679" r:id="rId3"/>
    <p:sldId id="680" r:id="rId4"/>
    <p:sldId id="707" r:id="rId5"/>
    <p:sldId id="705" r:id="rId6"/>
    <p:sldId id="681" r:id="rId7"/>
    <p:sldId id="702" r:id="rId8"/>
    <p:sldId id="682" r:id="rId9"/>
    <p:sldId id="683" r:id="rId10"/>
    <p:sldId id="685" r:id="rId11"/>
    <p:sldId id="684" r:id="rId12"/>
    <p:sldId id="708" r:id="rId13"/>
    <p:sldId id="709" r:id="rId14"/>
    <p:sldId id="699" r:id="rId15"/>
  </p:sldIdLst>
  <p:sldSz cx="9144000" cy="6858000" type="screen4x3"/>
  <p:notesSz cx="6858000" cy="9144000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8" autoAdjust="0"/>
    <p:restoredTop sz="90262" autoAdjust="0"/>
  </p:normalViewPr>
  <p:slideViewPr>
    <p:cSldViewPr>
      <p:cViewPr>
        <p:scale>
          <a:sx n="89" d="100"/>
          <a:sy n="89" d="100"/>
        </p:scale>
        <p:origin x="-582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2A8E-8A84-4CE2-AB2D-FDBFE932108E}" type="datetimeFigureOut">
              <a:rPr lang="ko-KR" altLang="en-US" smtClean="0"/>
              <a:pPr/>
              <a:t>2019-04-26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CB896-0DD3-41B7-A489-CF805F238942}" type="datetimeFigureOut">
              <a:rPr lang="ko-KR" altLang="en-US" smtClean="0"/>
              <a:pPr/>
              <a:t>2019-04-26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52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66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iuud6osK7XAhWFNpQKHUaOCd0QjRwIBw&amp;url=http://greedom.egloos.com/4193078&amp;psig=AOvVaw1_d7rGncp66UEErRJwX7-6&amp;ust=151020986796902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>
              <a:buFontTx/>
              <a:buChar char="-"/>
            </a:pPr>
            <a:r>
              <a:rPr lang="ko-KR" altLang="en-US" sz="5800" b="1" dirty="0" smtClean="0">
                <a:solidFill>
                  <a:srgbClr val="FFFF00"/>
                </a:solidFill>
              </a:rPr>
              <a:t> 스마트 </a:t>
            </a:r>
            <a:r>
              <a:rPr lang="ko-KR" altLang="en-US" sz="5800" b="1" dirty="0" err="1" smtClean="0">
                <a:solidFill>
                  <a:srgbClr val="FFFF00"/>
                </a:solidFill>
              </a:rPr>
              <a:t>헬스케어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–</a:t>
            </a:r>
          </a:p>
          <a:p>
            <a:pPr algn="ctr"/>
            <a:endParaRPr lang="en-US" altLang="ko-KR" sz="5800" b="1" dirty="0" smtClean="0">
              <a:solidFill>
                <a:srgbClr val="FFFF00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                              </a:t>
            </a:r>
            <a:r>
              <a:rPr lang="ko-KR" altLang="en-US" sz="3000" b="1" dirty="0" err="1" smtClean="0">
                <a:solidFill>
                  <a:schemeClr val="bg1"/>
                </a:solidFill>
              </a:rPr>
              <a:t>류채모</a:t>
            </a:r>
            <a:endParaRPr lang="en-US" altLang="ko-KR" sz="3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국내 성공 사례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입원 환자의 편의서비스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2200" dirty="0" smtClean="0"/>
              <a:t>환자 맞춤형 서비스</a:t>
            </a:r>
            <a:r>
              <a:rPr lang="en-US" altLang="ko-KR" sz="2200" dirty="0" smtClean="0"/>
              <a:t>-&gt;</a:t>
            </a:r>
            <a:r>
              <a:rPr lang="ko-KR" altLang="en-US" sz="2200" dirty="0"/>
              <a:t> </a:t>
            </a:r>
            <a:r>
              <a:rPr lang="ko-KR" altLang="en-US" sz="2200" dirty="0" smtClean="0"/>
              <a:t>입원 환자의 일정 및 투약정보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편의 서비스</a:t>
            </a:r>
            <a:endParaRPr lang="en-US" altLang="ko-KR" sz="2200" dirty="0" smtClean="0"/>
          </a:p>
          <a:p>
            <a:pPr>
              <a:buNone/>
            </a:pPr>
            <a:endParaRPr lang="en-US" altLang="ko-KR" sz="2200" dirty="0" smtClean="0"/>
          </a:p>
          <a:p>
            <a:pPr>
              <a:buNone/>
            </a:pPr>
            <a:r>
              <a:rPr lang="ko-KR" altLang="en-US" sz="2200" dirty="0" smtClean="0"/>
              <a:t>의료진 </a:t>
            </a:r>
            <a:r>
              <a:rPr lang="ko-KR" altLang="en-US" sz="2200" dirty="0" smtClean="0"/>
              <a:t>업무지원 </a:t>
            </a:r>
            <a:r>
              <a:rPr lang="en-US" altLang="ko-KR" sz="2200" dirty="0" smtClean="0"/>
              <a:t>-&gt; </a:t>
            </a:r>
            <a:r>
              <a:rPr lang="ko-KR" altLang="en-US" sz="2200" dirty="0" smtClean="0"/>
              <a:t>의료진 및 환자간 의사소통 도구로 활용</a:t>
            </a:r>
            <a:endParaRPr lang="en-US" altLang="ko-KR" sz="2200" dirty="0" smtClean="0"/>
          </a:p>
          <a:p>
            <a:pPr>
              <a:buNone/>
            </a:pPr>
            <a:endParaRPr lang="en-US" altLang="ko-KR" sz="2200" dirty="0" smtClean="0"/>
          </a:p>
          <a:p>
            <a:pPr>
              <a:buNone/>
            </a:pPr>
            <a:r>
              <a:rPr lang="ko-KR" altLang="en-US" sz="2200" dirty="0" smtClean="0"/>
              <a:t>경영 </a:t>
            </a:r>
            <a:r>
              <a:rPr lang="ko-KR" altLang="en-US" sz="2200" dirty="0" smtClean="0"/>
              <a:t>서비스</a:t>
            </a:r>
            <a:r>
              <a:rPr lang="en-US" altLang="ko-KR" sz="2200" dirty="0" smtClean="0"/>
              <a:t>-&gt;</a:t>
            </a:r>
            <a:r>
              <a:rPr lang="ko-KR" altLang="en-US" sz="2200" dirty="0" smtClean="0"/>
              <a:t> 환자 의견에 대한 병원의 대응 및 조치 가능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충남대병원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40968"/>
            <a:ext cx="4392488" cy="3387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638" y="3501008"/>
            <a:ext cx="3862892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95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해외 성공 사례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Noom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2400" b="1" dirty="0" smtClean="0"/>
              <a:t>건강관리 </a:t>
            </a:r>
            <a:r>
              <a:rPr lang="ko-KR" altLang="en-US" sz="2400" b="1" dirty="0" err="1" smtClean="0"/>
              <a:t>앱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2300" dirty="0" smtClean="0"/>
              <a:t>- </a:t>
            </a:r>
            <a:r>
              <a:rPr lang="en-US" altLang="ko-KR" sz="2300" dirty="0" err="1" smtClean="0"/>
              <a:t>Noom</a:t>
            </a:r>
            <a:r>
              <a:rPr lang="en-US" altLang="ko-KR" sz="2300" dirty="0" smtClean="0"/>
              <a:t> </a:t>
            </a:r>
            <a:r>
              <a:rPr lang="en-US" altLang="ko-KR" sz="2300" dirty="0" err="1" smtClean="0"/>
              <a:t>Inc</a:t>
            </a:r>
            <a:r>
              <a:rPr lang="en-US" altLang="ko-KR" sz="2300" dirty="0" smtClean="0"/>
              <a:t> </a:t>
            </a:r>
            <a:r>
              <a:rPr lang="ko-KR" altLang="en-US" sz="2300" dirty="0" smtClean="0"/>
              <a:t>제작</a:t>
            </a:r>
            <a:endParaRPr lang="en-US" altLang="ko-KR" sz="2300" dirty="0" smtClean="0"/>
          </a:p>
          <a:p>
            <a:pPr marL="0" indent="0">
              <a:buNone/>
            </a:pPr>
            <a:r>
              <a:rPr lang="en-US" altLang="ko-KR" sz="2300" dirty="0" smtClean="0"/>
              <a:t> - </a:t>
            </a:r>
            <a:r>
              <a:rPr lang="ko-KR" altLang="en-US" sz="2300" dirty="0" smtClean="0"/>
              <a:t>체중감량의 </a:t>
            </a:r>
            <a:r>
              <a:rPr lang="ko-KR" altLang="en-US" sz="2300" dirty="0"/>
              <a:t>동기를 파악하도록 인간 코치가 </a:t>
            </a:r>
            <a:r>
              <a:rPr lang="ko-KR" altLang="en-US" sz="2300" dirty="0" smtClean="0"/>
              <a:t>도와주는 </a:t>
            </a:r>
            <a:r>
              <a:rPr lang="en-US" altLang="ko-KR" sz="2300" dirty="0"/>
              <a:t>‘</a:t>
            </a:r>
            <a:r>
              <a:rPr lang="ko-KR" altLang="en-US" sz="2300" dirty="0"/>
              <a:t>휴먼 </a:t>
            </a:r>
            <a:r>
              <a:rPr lang="ko-KR" altLang="en-US" sz="2300" dirty="0" err="1"/>
              <a:t>코칭</a:t>
            </a:r>
            <a:r>
              <a:rPr lang="en-US" altLang="ko-KR" sz="2300" dirty="0" smtClean="0"/>
              <a:t>’     </a:t>
            </a:r>
            <a:r>
              <a:rPr lang="ko-KR" altLang="en-US" sz="2300" dirty="0" smtClean="0"/>
              <a:t>도입</a:t>
            </a:r>
            <a:r>
              <a:rPr lang="en-US" altLang="ko-KR" sz="2300" dirty="0" smtClean="0"/>
              <a:t> </a:t>
            </a:r>
          </a:p>
          <a:p>
            <a:pPr marL="0" indent="0">
              <a:buNone/>
            </a:pPr>
            <a:r>
              <a:rPr lang="en-US" altLang="ko-KR" sz="2300" dirty="0" smtClean="0"/>
              <a:t>- </a:t>
            </a:r>
            <a:r>
              <a:rPr lang="en-US" altLang="ko-KR" sz="2300" dirty="0" smtClean="0"/>
              <a:t>2016</a:t>
            </a:r>
            <a:r>
              <a:rPr lang="ko-KR" altLang="en-US" sz="2300" dirty="0" smtClean="0"/>
              <a:t>년 전 </a:t>
            </a:r>
            <a:r>
              <a:rPr lang="ko-KR" altLang="en-US" sz="2300" dirty="0"/>
              <a:t>세계 첫 </a:t>
            </a:r>
            <a:r>
              <a:rPr lang="ko-KR" altLang="en-US" sz="2300" dirty="0" err="1"/>
              <a:t>모바일</a:t>
            </a:r>
            <a:r>
              <a:rPr lang="ko-KR" altLang="en-US" sz="2300" dirty="0"/>
              <a:t> 기반 당뇨병 예방 연구 </a:t>
            </a:r>
            <a:r>
              <a:rPr lang="ko-KR" altLang="en-US" sz="2300" dirty="0" smtClean="0"/>
              <a:t>논문을 발표</a:t>
            </a:r>
            <a:endParaRPr lang="en-US" altLang="ko-KR" sz="2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68960"/>
            <a:ext cx="8584257" cy="3229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86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</a:t>
            </a:r>
            <a:r>
              <a:rPr lang="ko-KR" altLang="en-US" dirty="0" err="1" smtClean="0"/>
              <a:t>헬스케어의</a:t>
            </a:r>
            <a:r>
              <a:rPr lang="ko-KR" altLang="en-US" dirty="0" smtClean="0"/>
              <a:t> 장단점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200" b="1" dirty="0" smtClean="0"/>
              <a:t>장점</a:t>
            </a:r>
            <a:endParaRPr lang="en-US" altLang="ko-KR" sz="2200" b="1" dirty="0" smtClean="0"/>
          </a:p>
          <a:p>
            <a:pPr marL="0" indent="0">
              <a:buNone/>
            </a:pPr>
            <a:r>
              <a:rPr lang="en-US" altLang="ko-KR" sz="2200" dirty="0" smtClean="0"/>
              <a:t>1. </a:t>
            </a:r>
            <a:r>
              <a:rPr lang="ko-KR" altLang="en-US" sz="2200" dirty="0" smtClean="0"/>
              <a:t>어디서나 자신의 건강을 체크 가능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 smtClean="0"/>
              <a:t>2. 1</a:t>
            </a:r>
            <a:r>
              <a:rPr lang="ko-KR" altLang="en-US" sz="2200" dirty="0" smtClean="0"/>
              <a:t>인당 의료비 지출 증가 현상을 해결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 smtClean="0"/>
              <a:t>3. </a:t>
            </a:r>
            <a:r>
              <a:rPr lang="ko-KR" altLang="en-US" sz="2200" dirty="0" smtClean="0"/>
              <a:t>환자뿐만 아니라 아직 건강한 사람들의 건강을 향상 시킬 수 있는 새로운 </a:t>
            </a:r>
            <a:r>
              <a:rPr lang="ko-KR" altLang="en-US" sz="2200" dirty="0" smtClean="0"/>
              <a:t>패러다임을 </a:t>
            </a:r>
            <a:r>
              <a:rPr lang="ko-KR" altLang="en-US" sz="2200" dirty="0" smtClean="0"/>
              <a:t>제시</a:t>
            </a:r>
            <a:endParaRPr lang="en-US" altLang="ko-KR" sz="22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스마트 </a:t>
            </a:r>
            <a:r>
              <a:rPr lang="ko-KR" altLang="en-US" dirty="0" err="1"/>
              <a:t>헬스케어</a:t>
            </a:r>
            <a:r>
              <a:rPr lang="ko-KR" altLang="en-US" dirty="0"/>
              <a:t> 서비스 분야 도입사례 </a:t>
            </a:r>
            <a:r>
              <a:rPr lang="ko-KR" altLang="en-US" dirty="0" err="1"/>
              <a:t>분석집</a:t>
            </a:r>
            <a:r>
              <a:rPr lang="ko-KR" altLang="en-US" dirty="0"/>
              <a:t> </a:t>
            </a:r>
            <a:r>
              <a:rPr lang="en-US" altLang="ko-KR" dirty="0"/>
              <a:t>2017.11)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sz="2500" b="1" dirty="0" smtClean="0"/>
              <a:t>단점</a:t>
            </a:r>
            <a:endParaRPr lang="en-US" altLang="ko-KR" sz="2500" b="1" dirty="0" smtClean="0"/>
          </a:p>
          <a:p>
            <a:pPr marL="0" indent="0">
              <a:buNone/>
            </a:pPr>
            <a:r>
              <a:rPr lang="en-US" altLang="ko-KR" sz="2400" dirty="0" smtClean="0"/>
              <a:t>1. </a:t>
            </a:r>
            <a:r>
              <a:rPr lang="ko-KR" altLang="en-US" sz="2400" dirty="0" smtClean="0"/>
              <a:t>불명확한 의료기기 범위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2. </a:t>
            </a:r>
            <a:r>
              <a:rPr lang="ko-KR" altLang="en-US" sz="2400" dirty="0" smtClean="0"/>
              <a:t>해외진출과 관련된 </a:t>
            </a:r>
            <a:r>
              <a:rPr lang="ko-KR" altLang="en-US" sz="2400" dirty="0"/>
              <a:t>체계적인 인프라 구축이 </a:t>
            </a:r>
            <a:r>
              <a:rPr lang="ko-KR" altLang="en-US" sz="2400" dirty="0" smtClean="0"/>
              <a:t>필요하다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3. </a:t>
            </a:r>
            <a:r>
              <a:rPr lang="ko-KR" altLang="en-US" sz="2400" dirty="0" smtClean="0"/>
              <a:t>정보 유출 혹은 의료사고 발생 시 관련 기업과 의료진 간 책임소재에 대한 구체적인 규정 마련이 필요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/>
              <a:t>스마트 </a:t>
            </a:r>
            <a:r>
              <a:rPr lang="ko-KR" altLang="en-US" dirty="0" err="1"/>
              <a:t>헬스케어</a:t>
            </a:r>
            <a:r>
              <a:rPr lang="ko-KR" altLang="en-US" dirty="0"/>
              <a:t> 서비스 분야 도입사례 </a:t>
            </a:r>
            <a:r>
              <a:rPr lang="ko-KR" altLang="en-US" dirty="0" err="1" smtClean="0"/>
              <a:t>분석집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2017.11)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816" y="2276872"/>
            <a:ext cx="3456384" cy="147148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0" dirty="0" err="1" smtClean="0"/>
              <a:t>QnA</a:t>
            </a:r>
            <a:endParaRPr lang="ko-KR" altLang="en-US" sz="1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9600" dirty="0" smtClean="0"/>
          </a:p>
          <a:p>
            <a:pPr marL="0" indent="0" algn="ctr">
              <a:buNone/>
            </a:pPr>
            <a:r>
              <a:rPr lang="ko-KR" altLang="en-US" sz="9600" dirty="0" smtClean="0"/>
              <a:t>감사합니다</a:t>
            </a:r>
            <a:endParaRPr lang="en-US" altLang="ko-KR" sz="9600" dirty="0" smtClean="0"/>
          </a:p>
          <a:p>
            <a:pPr marL="0" indent="0" algn="ctr">
              <a:buNone/>
            </a:pPr>
            <a:r>
              <a:rPr lang="en-US" altLang="ko-KR" sz="9600" dirty="0"/>
              <a:t> </a:t>
            </a:r>
            <a:r>
              <a:rPr lang="en-US" altLang="ko-KR" sz="9600" dirty="0" smtClean="0"/>
              <a:t>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1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sz="2200" dirty="0" smtClean="0"/>
              <a:t>스마트 </a:t>
            </a:r>
            <a:r>
              <a:rPr lang="ko-KR" altLang="en-US" sz="2200" dirty="0" err="1" smtClean="0"/>
              <a:t>헬스케어</a:t>
            </a:r>
            <a:r>
              <a:rPr lang="en-US" altLang="ko-KR" sz="2200" dirty="0" smtClean="0"/>
              <a:t>			</a:t>
            </a:r>
          </a:p>
          <a:p>
            <a:pPr lvl="2"/>
            <a:endParaRPr lang="en-US" altLang="ko-KR" sz="2200" dirty="0"/>
          </a:p>
          <a:p>
            <a:pPr lvl="2"/>
            <a:r>
              <a:rPr lang="ko-KR" altLang="en-US" sz="2200" dirty="0" smtClean="0"/>
              <a:t>스마트 </a:t>
            </a:r>
            <a:r>
              <a:rPr lang="ko-KR" altLang="en-US" sz="2200" dirty="0" err="1" smtClean="0"/>
              <a:t>헬스케어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트랜드</a:t>
            </a:r>
            <a:endParaRPr lang="en-US" altLang="ko-KR" sz="2200" dirty="0" smtClean="0"/>
          </a:p>
          <a:p>
            <a:pPr lvl="2"/>
            <a:endParaRPr lang="en-US" altLang="ko-KR" sz="2200" dirty="0" smtClean="0"/>
          </a:p>
          <a:p>
            <a:pPr lvl="2"/>
            <a:r>
              <a:rPr lang="ko-KR" altLang="en-US" sz="2200" dirty="0" err="1" smtClean="0"/>
              <a:t>헬스케어</a:t>
            </a:r>
            <a:r>
              <a:rPr lang="ko-KR" altLang="en-US" sz="2200" dirty="0" smtClean="0"/>
              <a:t> 활용 기업 </a:t>
            </a:r>
            <a:r>
              <a:rPr lang="en-US" altLang="ko-KR" sz="2200" dirty="0" smtClean="0"/>
              <a:t>					</a:t>
            </a:r>
          </a:p>
          <a:p>
            <a:pPr lvl="2"/>
            <a:endParaRPr lang="en-US" altLang="ko-KR" sz="2200" dirty="0" smtClean="0"/>
          </a:p>
          <a:p>
            <a:pPr lvl="2"/>
            <a:r>
              <a:rPr lang="ko-KR" altLang="en-US" sz="2200" dirty="0" smtClean="0"/>
              <a:t>국내외 성공 사례</a:t>
            </a:r>
            <a:r>
              <a:rPr lang="en-US" altLang="ko-KR" sz="2200" dirty="0" smtClean="0"/>
              <a:t>	</a:t>
            </a:r>
          </a:p>
          <a:p>
            <a:pPr lvl="2"/>
            <a:endParaRPr lang="en-US" altLang="ko-KR" sz="2200" dirty="0" smtClean="0"/>
          </a:p>
          <a:p>
            <a:pPr lvl="2"/>
            <a:r>
              <a:rPr lang="ko-KR" altLang="en-US" sz="2200" dirty="0" err="1" smtClean="0"/>
              <a:t>헬스케어의</a:t>
            </a:r>
            <a:r>
              <a:rPr lang="ko-KR" altLang="en-US" sz="2200" dirty="0" smtClean="0"/>
              <a:t> 장단점</a:t>
            </a:r>
            <a:r>
              <a:rPr lang="en-US" altLang="ko-KR" sz="2200" dirty="0" smtClean="0"/>
              <a:t>	</a:t>
            </a:r>
          </a:p>
          <a:p>
            <a:pPr lvl="2"/>
            <a:endParaRPr lang="en-US" altLang="ko-KR" sz="2200" dirty="0" smtClean="0"/>
          </a:p>
          <a:p>
            <a:pPr lvl="2"/>
            <a:r>
              <a:rPr lang="en-US" altLang="ko-KR" sz="2200" dirty="0" err="1" smtClean="0"/>
              <a:t>QnA</a:t>
            </a:r>
            <a:r>
              <a:rPr lang="en-US" altLang="ko-KR" sz="2200" dirty="0" smtClean="0"/>
              <a:t>		</a:t>
            </a:r>
            <a:r>
              <a:rPr lang="en-US" altLang="ko-KR" sz="1400" dirty="0" smtClean="0"/>
              <a:t>	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</a:t>
            </a:r>
            <a:r>
              <a:rPr lang="ko-KR" altLang="en-US" dirty="0" err="1" smtClean="0"/>
              <a:t>헬스케어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tabLst>
                <a:tab pos="1073150" algn="l"/>
                <a:tab pos="1258888" algn="l"/>
              </a:tabLst>
            </a:pPr>
            <a:r>
              <a:rPr lang="en-US" altLang="ko-KR" sz="2500" b="1" dirty="0" smtClean="0"/>
              <a:t>1. </a:t>
            </a:r>
            <a:r>
              <a:rPr lang="ko-KR" altLang="en-US" sz="2500" b="1" dirty="0" smtClean="0"/>
              <a:t>스마트 </a:t>
            </a:r>
            <a:r>
              <a:rPr lang="ko-KR" altLang="en-US" sz="2500" b="1" dirty="0" err="1" smtClean="0"/>
              <a:t>헬스케어란</a:t>
            </a:r>
            <a:r>
              <a:rPr lang="en-US" altLang="ko-KR" sz="2500" b="1" dirty="0" smtClean="0"/>
              <a:t>?</a:t>
            </a:r>
          </a:p>
          <a:p>
            <a:pPr>
              <a:buNone/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 </a:t>
            </a:r>
            <a:r>
              <a:rPr lang="en-US" altLang="ko-KR" sz="2200" dirty="0" smtClean="0"/>
              <a:t>-  </a:t>
            </a:r>
            <a:r>
              <a:rPr lang="ko-KR" altLang="en-US" sz="2200" dirty="0" smtClean="0"/>
              <a:t>개인의 건강과 의료에 관한 정보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기기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시스템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플랫폼을 다루는 산업분야에서 건강관련서비스와 의료</a:t>
            </a:r>
            <a:r>
              <a:rPr lang="en-US" altLang="ko-KR" sz="2200" dirty="0" smtClean="0"/>
              <a:t>IT</a:t>
            </a:r>
            <a:r>
              <a:rPr lang="ko-KR" altLang="en-US" sz="2200" dirty="0" smtClean="0"/>
              <a:t>가 융합된 </a:t>
            </a:r>
            <a:r>
              <a:rPr lang="ko-KR" altLang="en-US" sz="2200" dirty="0" smtClean="0"/>
              <a:t>종합의료서비스</a:t>
            </a:r>
            <a:endParaRPr lang="en-US" altLang="ko-KR" sz="2200" dirty="0" smtClean="0"/>
          </a:p>
          <a:p>
            <a:pPr>
              <a:buNone/>
              <a:tabLst>
                <a:tab pos="1073150" algn="l"/>
                <a:tab pos="1258888" algn="l"/>
              </a:tabLst>
            </a:pPr>
            <a:endParaRPr lang="en-US" altLang="ko-KR" sz="2200" dirty="0" smtClean="0"/>
          </a:p>
          <a:p>
            <a:pPr>
              <a:buNone/>
              <a:tabLst>
                <a:tab pos="1073150" algn="l"/>
                <a:tab pos="1258888" algn="l"/>
              </a:tabLst>
            </a:pPr>
            <a:r>
              <a:rPr lang="en-US" altLang="ko-KR" b="1" dirty="0" smtClean="0"/>
              <a:t>2. </a:t>
            </a:r>
            <a:r>
              <a:rPr lang="ko-KR" altLang="en-US" b="1" dirty="0" smtClean="0"/>
              <a:t>스마트 </a:t>
            </a:r>
            <a:r>
              <a:rPr lang="ko-KR" altLang="en-US" b="1" dirty="0" err="1" smtClean="0"/>
              <a:t>헬스케어의</a:t>
            </a:r>
            <a:r>
              <a:rPr lang="ko-KR" altLang="en-US" b="1" dirty="0" smtClean="0"/>
              <a:t> 수요 및 규모</a:t>
            </a:r>
            <a:endParaRPr lang="en-US" altLang="ko-KR" b="1" dirty="0" smtClean="0"/>
          </a:p>
          <a:p>
            <a:pPr>
              <a:buNone/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buNone/>
              <a:tabLst>
                <a:tab pos="1073150" algn="l"/>
                <a:tab pos="1258888" algn="l"/>
              </a:tabLst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개인 건강 관리에 관심 ↑</a:t>
            </a:r>
            <a:endParaRPr lang="en-US" altLang="ko-KR" sz="2400" dirty="0" smtClean="0"/>
          </a:p>
          <a:p>
            <a:pPr>
              <a:buNone/>
              <a:tabLst>
                <a:tab pos="1073150" algn="l"/>
                <a:tab pos="1258888" algn="l"/>
              </a:tabLst>
            </a:pPr>
            <a:endParaRPr lang="en-US" altLang="ko-KR" sz="2400" dirty="0" smtClean="0"/>
          </a:p>
          <a:p>
            <a:pPr>
              <a:buNone/>
              <a:tabLst>
                <a:tab pos="1073150" algn="l"/>
                <a:tab pos="1258888" algn="l"/>
              </a:tabLst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고령화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의료비 </a:t>
            </a:r>
            <a:r>
              <a:rPr lang="ko-KR" altLang="en-US" sz="2400" dirty="0" smtClean="0"/>
              <a:t>급증</a:t>
            </a:r>
            <a:endParaRPr lang="en-US" altLang="ko-KR" sz="2400" dirty="0" smtClean="0"/>
          </a:p>
          <a:p>
            <a:pPr>
              <a:buNone/>
              <a:tabLst>
                <a:tab pos="1073150" algn="l"/>
                <a:tab pos="1258888" algn="l"/>
              </a:tabLst>
            </a:pPr>
            <a:endParaRPr lang="en-US" altLang="ko-KR" sz="2400" dirty="0" smtClean="0"/>
          </a:p>
          <a:p>
            <a:pPr>
              <a:buNone/>
              <a:tabLst>
                <a:tab pos="1073150" algn="l"/>
                <a:tab pos="1258888" algn="l"/>
              </a:tabLst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새로운 부가가치로 부상 중</a:t>
            </a:r>
            <a:endParaRPr lang="en-US" altLang="ko-KR" sz="2400" dirty="0" smtClean="0"/>
          </a:p>
          <a:p>
            <a:pPr>
              <a:buNone/>
              <a:tabLst>
                <a:tab pos="1073150" algn="l"/>
                <a:tab pos="1258888" algn="l"/>
              </a:tabLst>
            </a:pPr>
            <a:endParaRPr lang="en-US" altLang="ko-KR" sz="2200" dirty="0" smtClean="0"/>
          </a:p>
          <a:p>
            <a:pPr algn="r">
              <a:buNone/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 algn="r"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 algn="r">
              <a:buNone/>
              <a:tabLst>
                <a:tab pos="1073150" algn="l"/>
                <a:tab pos="1258888" algn="l"/>
              </a:tabLs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AutoShape 6" descr="Image result for 헬스케어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71438" y="-868363"/>
            <a:ext cx="25146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Image result for 헬스케어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223838" y="-715963"/>
            <a:ext cx="25146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0" descr="Image result for 헬스케어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376238" y="-563563"/>
            <a:ext cx="25146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1" y="2708920"/>
            <a:ext cx="4511799" cy="309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3284984"/>
            <a:ext cx="1512168" cy="373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64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</a:t>
            </a:r>
            <a:r>
              <a:rPr lang="ko-KR" altLang="en-US" dirty="0" err="1" smtClean="0"/>
              <a:t>헬스케어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2800" b="1" dirty="0" smtClean="0"/>
              <a:t>고객 기호</a:t>
            </a:r>
            <a:endParaRPr lang="en-US" altLang="ko-KR" sz="2800" b="1" dirty="0" smtClean="0"/>
          </a:p>
          <a:p>
            <a:pPr marL="457200" indent="-457200">
              <a:buNone/>
            </a:pPr>
            <a:endParaRPr lang="en-US" altLang="ko-KR" dirty="0" smtClean="0"/>
          </a:p>
          <a:p>
            <a:pPr marL="457200" indent="-457200">
              <a:buNone/>
            </a:pPr>
            <a:r>
              <a:rPr lang="en-US" altLang="ko-KR" sz="2500" b="1" dirty="0" smtClean="0"/>
              <a:t>1. </a:t>
            </a:r>
            <a:r>
              <a:rPr lang="ko-KR" altLang="en-US" sz="2500" b="1" dirty="0" smtClean="0"/>
              <a:t>개인 건강에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관심</a:t>
            </a:r>
            <a:r>
              <a:rPr lang="en-US" altLang="ko-KR" sz="2500" b="1" dirty="0" smtClean="0"/>
              <a:t>UP!</a:t>
            </a:r>
            <a:endParaRPr lang="en-US" altLang="ko-KR" sz="2500" b="1" dirty="0" smtClean="0"/>
          </a:p>
          <a:p>
            <a:pPr marL="457200" indent="-457200">
              <a:buNone/>
            </a:pPr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웨어러블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등 </a:t>
            </a:r>
            <a:r>
              <a:rPr lang="ko-KR" altLang="en-US" sz="2400" dirty="0" smtClean="0"/>
              <a:t>기</a:t>
            </a:r>
            <a:r>
              <a:rPr lang="ko-KR" altLang="en-US" sz="2400" dirty="0" smtClean="0"/>
              <a:t>기를 통한</a:t>
            </a:r>
            <a:r>
              <a:rPr lang="ko-KR" altLang="en-US" sz="2400" dirty="0" smtClean="0"/>
              <a:t> 건강체크</a:t>
            </a:r>
            <a:endParaRPr lang="en-US" altLang="ko-KR" sz="2400" dirty="0" smtClean="0"/>
          </a:p>
          <a:p>
            <a:pPr marL="457200" indent="-457200">
              <a:buNone/>
            </a:pPr>
            <a:endParaRPr lang="en-US" altLang="ko-KR" dirty="0" smtClean="0"/>
          </a:p>
          <a:p>
            <a:pPr marL="457200" indent="-457200">
              <a:buNone/>
            </a:pPr>
            <a:endParaRPr lang="en-US" altLang="ko-KR" dirty="0" smtClean="0"/>
          </a:p>
          <a:p>
            <a:pPr marL="457200" indent="-457200">
              <a:buNone/>
            </a:pPr>
            <a:r>
              <a:rPr lang="en-US" altLang="ko-KR" sz="2500" b="1" dirty="0" smtClean="0"/>
              <a:t>2. </a:t>
            </a:r>
            <a:r>
              <a:rPr lang="ko-KR" altLang="en-US" sz="2500" b="1" dirty="0" smtClean="0"/>
              <a:t>고령화</a:t>
            </a:r>
            <a:endParaRPr lang="en-US" altLang="ko-KR" sz="2500" b="1" dirty="0" smtClean="0"/>
          </a:p>
          <a:p>
            <a:pPr marL="457200" indent="-457200">
              <a:buNone/>
            </a:pPr>
            <a:r>
              <a:rPr lang="en-US" altLang="ko-KR" sz="2400" dirty="0" smtClean="0"/>
              <a:t> - </a:t>
            </a:r>
            <a:r>
              <a:rPr lang="ko-KR" altLang="en-US" sz="2400" dirty="0" smtClean="0"/>
              <a:t>응급상황 예측 및 </a:t>
            </a:r>
            <a:r>
              <a:rPr lang="ko-KR" altLang="en-US" sz="2400" dirty="0" err="1" smtClean="0"/>
              <a:t>알람</a:t>
            </a:r>
            <a:endParaRPr lang="en-US" altLang="ko-KR" sz="2400" dirty="0" smtClean="0"/>
          </a:p>
          <a:p>
            <a:pPr marL="457200" indent="-457200">
              <a:buNone/>
            </a:pPr>
            <a:endParaRPr lang="en-US" altLang="ko-KR" dirty="0" smtClean="0"/>
          </a:p>
          <a:p>
            <a:pPr marL="457200" indent="-457200">
              <a:buNone/>
            </a:pPr>
            <a:endParaRPr lang="en-US" altLang="ko-KR" dirty="0" smtClean="0"/>
          </a:p>
          <a:p>
            <a:pPr marL="457200" indent="-457200">
              <a:buNone/>
            </a:pPr>
            <a:endParaRPr lang="en-US" altLang="ko-KR" dirty="0" smtClean="0"/>
          </a:p>
          <a:p>
            <a:pPr marL="457200" indent="-457200">
              <a:buNone/>
            </a:pPr>
            <a:endParaRPr lang="en-US" altLang="ko-KR" dirty="0" smtClean="0"/>
          </a:p>
          <a:p>
            <a:pPr marL="457200" indent="-457200">
              <a:buNone/>
            </a:pPr>
            <a:endParaRPr lang="en-US" altLang="ko-KR" dirty="0" smtClean="0"/>
          </a:p>
          <a:p>
            <a:pPr marL="457200" indent="-457200">
              <a:buNone/>
            </a:pPr>
            <a:endParaRPr lang="en-US" altLang="ko-KR" dirty="0" smtClean="0"/>
          </a:p>
          <a:p>
            <a:pPr marL="457200" indent="-457200">
              <a:buNone/>
            </a:pPr>
            <a:endParaRPr lang="en-US" altLang="ko-KR" dirty="0" smtClean="0"/>
          </a:p>
          <a:p>
            <a:pPr marL="457200" indent="-457200">
              <a:buNone/>
            </a:pPr>
            <a:endParaRPr lang="en-US" altLang="ko-KR" dirty="0" smtClean="0"/>
          </a:p>
          <a:p>
            <a:pPr marL="457200" indent="-457200">
              <a:buNone/>
            </a:pPr>
            <a:endParaRPr lang="en-US" altLang="ko-KR" dirty="0" smtClean="0"/>
          </a:p>
          <a:p>
            <a:pPr marL="457200" indent="-457200">
              <a:buNone/>
            </a:pPr>
            <a:endParaRPr lang="en-US" altLang="ko-KR" dirty="0" smtClean="0"/>
          </a:p>
          <a:p>
            <a:pPr marL="457200" indent="-457200">
              <a:buNone/>
            </a:pPr>
            <a:endParaRPr lang="en-US" altLang="ko-KR" dirty="0" smtClean="0"/>
          </a:p>
          <a:p>
            <a:pPr marL="457200" indent="-457200">
              <a:buNone/>
            </a:pPr>
            <a:endParaRPr lang="en-US" altLang="ko-KR" dirty="0" smtClean="0"/>
          </a:p>
          <a:p>
            <a:pPr marL="457200" indent="-457200">
              <a:buNone/>
            </a:pPr>
            <a:endParaRPr lang="en-US" altLang="ko-KR" dirty="0" smtClean="0"/>
          </a:p>
          <a:p>
            <a:pPr marL="457200" indent="-457200">
              <a:buNone/>
            </a:pPr>
            <a:endParaRPr lang="en-US" altLang="ko-KR" dirty="0" smtClean="0"/>
          </a:p>
          <a:p>
            <a:pPr marL="457200" indent="-457200">
              <a:buNone/>
            </a:pPr>
            <a:endParaRPr lang="en-US" altLang="ko-KR" dirty="0" smtClean="0"/>
          </a:p>
          <a:p>
            <a:pPr marL="457200" indent="-457200">
              <a:buNone/>
            </a:pPr>
            <a:endParaRPr lang="en-US" altLang="ko-KR" dirty="0" smtClean="0"/>
          </a:p>
          <a:p>
            <a:pPr marL="457200" indent="-457200">
              <a:buNone/>
            </a:pPr>
            <a:endParaRPr lang="en-US" altLang="ko-KR" dirty="0" smtClean="0"/>
          </a:p>
          <a:p>
            <a:pPr marL="457200" indent="-457200">
              <a:buNone/>
            </a:pPr>
            <a:endParaRPr lang="en-US" altLang="ko-KR" dirty="0" smtClean="0"/>
          </a:p>
          <a:p>
            <a:pPr marL="457200" indent="-457200">
              <a:buNone/>
            </a:pPr>
            <a:endParaRPr lang="en-US" altLang="ko-KR" dirty="0" smtClean="0"/>
          </a:p>
          <a:p>
            <a:pPr marL="457200" indent="-457200">
              <a:buNone/>
            </a:pPr>
            <a:endParaRPr lang="en-US" altLang="ko-KR" dirty="0" smtClean="0"/>
          </a:p>
          <a:p>
            <a:pPr marL="457200" indent="-457200">
              <a:buNone/>
            </a:pPr>
            <a:r>
              <a:rPr lang="en-US" altLang="ko-KR" dirty="0" smtClean="0"/>
              <a:t>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8631" y="1243042"/>
            <a:ext cx="365686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3003" y="3284984"/>
            <a:ext cx="4392488" cy="271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</a:t>
            </a:r>
            <a:r>
              <a:rPr lang="ko-KR" altLang="en-US" dirty="0" err="1" smtClean="0"/>
              <a:t>헬스케어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200" dirty="0" err="1" smtClean="0"/>
              <a:t>IoT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기술을 이용한 애플리케이션 연계 스마트 기기와 플랫폼</a:t>
            </a:r>
            <a:r>
              <a:rPr lang="en-US" altLang="ko-KR" sz="2200" dirty="0" smtClean="0"/>
              <a:t>, </a:t>
            </a:r>
            <a:r>
              <a:rPr lang="ko-KR" altLang="en-US" sz="2200" dirty="0" err="1" smtClean="0"/>
              <a:t>빅데이터와</a:t>
            </a:r>
            <a:r>
              <a:rPr lang="ko-KR" altLang="en-US" sz="2200" dirty="0" smtClean="0"/>
              <a:t> 인공지능을 </a:t>
            </a:r>
            <a:r>
              <a:rPr lang="ko-KR" altLang="en-US" sz="2200" dirty="0" smtClean="0"/>
              <a:t>활용한 데이터 분석 및 정보 제공 관련 서비스가 </a:t>
            </a:r>
            <a:r>
              <a:rPr lang="ko-KR" altLang="en-US" sz="2200" dirty="0" smtClean="0"/>
              <a:t>스마트</a:t>
            </a:r>
            <a:r>
              <a:rPr lang="en-US" altLang="ko-KR" sz="2200" dirty="0"/>
              <a:t> </a:t>
            </a:r>
            <a:r>
              <a:rPr lang="ko-KR" altLang="en-US" sz="2200" dirty="0" err="1" smtClean="0"/>
              <a:t>헬스케어</a:t>
            </a:r>
            <a:r>
              <a:rPr lang="ko-KR" altLang="en-US" sz="2200" dirty="0" smtClean="0"/>
              <a:t> </a:t>
            </a:r>
            <a:r>
              <a:rPr lang="ko-KR" altLang="en-US" sz="2200" dirty="0" smtClean="0"/>
              <a:t>분야의 대표적인 </a:t>
            </a:r>
            <a:r>
              <a:rPr lang="ko-KR" altLang="en-US" sz="2200" dirty="0" err="1" smtClean="0"/>
              <a:t>트랜드로</a:t>
            </a:r>
            <a:r>
              <a:rPr lang="ko-KR" altLang="en-US" sz="2200" dirty="0" smtClean="0"/>
              <a:t> 분석</a:t>
            </a:r>
            <a:endParaRPr lang="en-US" altLang="ko-KR" sz="22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sz="2500" b="1" dirty="0" smtClean="0"/>
              <a:t>전자 의무기록 </a:t>
            </a:r>
            <a:r>
              <a:rPr lang="en-US" altLang="ko-KR" sz="2500" b="1" dirty="0" smtClean="0"/>
              <a:t>-&gt; </a:t>
            </a:r>
            <a:r>
              <a:rPr lang="ko-KR" altLang="en-US" sz="2500" b="1" dirty="0" smtClean="0"/>
              <a:t>인공지능</a:t>
            </a:r>
            <a:r>
              <a:rPr lang="en-US" altLang="ko-KR" sz="2500" b="1" dirty="0" smtClean="0"/>
              <a:t>, </a:t>
            </a:r>
            <a:r>
              <a:rPr lang="ko-KR" altLang="en-US" sz="2500" b="1" dirty="0" smtClean="0"/>
              <a:t>사물인터넷 등</a:t>
            </a:r>
            <a:r>
              <a:rPr lang="en-US" altLang="ko-KR" sz="2500" b="1" dirty="0" smtClean="0"/>
              <a:t>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9" y="3645024"/>
            <a:ext cx="3034853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191961"/>
            <a:ext cx="4824536" cy="282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헬스케어</a:t>
            </a:r>
            <a:r>
              <a:rPr lang="ko-KR" altLang="en-US" dirty="0" smtClean="0"/>
              <a:t> 기업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텔레필드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500" b="1" dirty="0" smtClean="0"/>
              <a:t>1. </a:t>
            </a:r>
            <a:r>
              <a:rPr lang="ko-KR" altLang="en-US" sz="2200" dirty="0" smtClean="0"/>
              <a:t>광통신장비 핵심기술 개발을 바탕으로 유무선 통신장비 네트워크</a:t>
            </a:r>
          </a:p>
          <a:p>
            <a:pPr>
              <a:buNone/>
            </a:pPr>
            <a:r>
              <a:rPr lang="ko-KR" altLang="en-US" sz="2200" dirty="0" smtClean="0"/>
              <a:t>    컨설팅 및 솔루션을 제공하는 종합 통신솔루션 전문기업이다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ko-KR" altLang="en-US" dirty="0" smtClean="0"/>
              <a:t>  </a:t>
            </a:r>
            <a:endParaRPr lang="en-US" altLang="ko-KR" dirty="0" smtClean="0"/>
          </a:p>
          <a:p>
            <a:pPr>
              <a:buNone/>
            </a:pPr>
            <a:r>
              <a:rPr lang="en-US" altLang="ko-KR" sz="2500" b="1" dirty="0" smtClean="0"/>
              <a:t>2. </a:t>
            </a:r>
            <a:r>
              <a:rPr lang="ko-KR" altLang="en-US" sz="2200" dirty="0" err="1" smtClean="0"/>
              <a:t>헬스케어</a:t>
            </a:r>
            <a:r>
              <a:rPr lang="ko-KR" altLang="en-US" sz="2200" dirty="0" smtClean="0"/>
              <a:t> 관련 기술</a:t>
            </a:r>
            <a:r>
              <a:rPr lang="en-US" altLang="ko-KR" sz="2200" dirty="0" smtClean="0"/>
              <a:t>-</a:t>
            </a:r>
            <a:r>
              <a:rPr lang="ko-KR" altLang="en-US" sz="2200" dirty="0" smtClean="0"/>
              <a:t>모니터링을 바탕으로 하는 만성질환관리 </a:t>
            </a:r>
            <a:r>
              <a:rPr lang="ko-KR" altLang="en-US" sz="2200" dirty="0" smtClean="0"/>
              <a:t>서비스이다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U-Care</a:t>
            </a:r>
            <a:r>
              <a:rPr lang="ko-KR" altLang="en-US" b="1" dirty="0" smtClean="0"/>
              <a:t>연계 만성질환관리 시스템</a:t>
            </a:r>
            <a:r>
              <a:rPr lang="en-US" altLang="ko-KR" dirty="0" smtClean="0"/>
              <a:t>:</a:t>
            </a:r>
            <a:r>
              <a:rPr lang="ko-KR" altLang="en-US" sz="2200" dirty="0" smtClean="0"/>
              <a:t>생체정보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측정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전송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분석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모니터링</a:t>
            </a:r>
            <a:endParaRPr lang="en-US" altLang="ko-KR" sz="2200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Smart </a:t>
            </a:r>
            <a:r>
              <a:rPr lang="en-US" altLang="ko-KR" b="1" dirty="0" err="1" smtClean="0"/>
              <a:t>EnterAging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솔루션</a:t>
            </a:r>
            <a:r>
              <a:rPr lang="en-US" altLang="ko-KR" dirty="0" smtClean="0"/>
              <a:t>: </a:t>
            </a:r>
            <a:r>
              <a:rPr lang="ko-KR" altLang="en-US" sz="2200" dirty="0" smtClean="0"/>
              <a:t>의료기관 연계 생활밀착형 </a:t>
            </a: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88640"/>
            <a:ext cx="15906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933056"/>
            <a:ext cx="5755729" cy="258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60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헬스케어</a:t>
            </a:r>
            <a:r>
              <a:rPr lang="ko-KR" altLang="en-US" dirty="0" smtClean="0"/>
              <a:t> 기업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텔레필드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altLang="ko-KR" sz="2800" b="1" dirty="0" smtClean="0"/>
              <a:t>1. </a:t>
            </a:r>
            <a:r>
              <a:rPr lang="ko-KR" altLang="en-US" sz="2800" b="1" dirty="0" smtClean="0"/>
              <a:t>통신부문</a:t>
            </a:r>
            <a:r>
              <a:rPr lang="en-US" altLang="ko-KR" sz="2800" b="1" dirty="0" smtClean="0"/>
              <a:t> 93.5%</a:t>
            </a:r>
          </a:p>
          <a:p>
            <a:pPr marL="457200" indent="-457200">
              <a:buNone/>
            </a:pPr>
            <a:endParaRPr lang="en-US" altLang="ko-KR" dirty="0" smtClean="0"/>
          </a:p>
          <a:p>
            <a:pPr marL="457200" indent="-457200">
              <a:buNone/>
            </a:pPr>
            <a:r>
              <a:rPr lang="en-US" altLang="ko-KR" sz="2800" b="1" dirty="0" smtClean="0"/>
              <a:t>2. </a:t>
            </a:r>
            <a:r>
              <a:rPr lang="en-US" altLang="ko-KR" sz="2800" b="1" dirty="0" err="1" smtClean="0"/>
              <a:t>IoT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부문 </a:t>
            </a:r>
            <a:r>
              <a:rPr lang="en-US" altLang="ko-KR" sz="2800" b="1" smtClean="0"/>
              <a:t>6.5%</a:t>
            </a:r>
            <a:endParaRPr lang="en-US" altLang="ko-KR" sz="28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9548" y="871827"/>
            <a:ext cx="5458222" cy="4829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88640"/>
            <a:ext cx="15906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393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헬스케어</a:t>
            </a:r>
            <a:r>
              <a:rPr lang="ko-KR" altLang="en-US" dirty="0" smtClean="0"/>
              <a:t> 기업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인성정보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500" dirty="0" smtClean="0"/>
              <a:t>1. 2004</a:t>
            </a:r>
            <a:r>
              <a:rPr lang="ko-KR" altLang="en-US" sz="2500" dirty="0" smtClean="0"/>
              <a:t>년 스마트 </a:t>
            </a:r>
            <a:r>
              <a:rPr lang="ko-KR" altLang="en-US" sz="2500" dirty="0" err="1" smtClean="0"/>
              <a:t>헬스케어</a:t>
            </a:r>
            <a:r>
              <a:rPr lang="ko-KR" altLang="en-US" sz="2500" dirty="0" smtClean="0"/>
              <a:t> 사업 시작</a:t>
            </a:r>
            <a:endParaRPr lang="en-US" altLang="ko-KR" sz="2500" dirty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간편한 건강관리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- 60</a:t>
            </a:r>
            <a:r>
              <a:rPr lang="ko-KR" altLang="en-US" sz="2400" dirty="0" smtClean="0"/>
              <a:t>여종의 건강관리 서비스 솔루션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다양한 주변기기와 연동 지원</a:t>
            </a:r>
            <a:endParaRPr lang="en-US" altLang="ko-KR" sz="2400" dirty="0" smtClean="0"/>
          </a:p>
          <a:p>
            <a:pPr>
              <a:buFontTx/>
              <a:buChar char="-"/>
            </a:pPr>
            <a:endParaRPr lang="en-US" altLang="ko-KR" sz="2200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16632"/>
            <a:ext cx="169545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573016"/>
            <a:ext cx="24098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3717032"/>
            <a:ext cx="25908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2080" y="1340768"/>
            <a:ext cx="364040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56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해외 기업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FitBit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핏빗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2500" dirty="0" smtClean="0"/>
              <a:t>-</a:t>
            </a:r>
            <a:r>
              <a:rPr lang="ko-KR" altLang="en-US" sz="2500" dirty="0" smtClean="0"/>
              <a:t> 현재는 애플이 시장 </a:t>
            </a:r>
            <a:r>
              <a:rPr lang="en-US" altLang="ko-KR" sz="2500" dirty="0" smtClean="0"/>
              <a:t>1</a:t>
            </a:r>
            <a:r>
              <a:rPr lang="ko-KR" altLang="en-US" sz="2500" dirty="0" smtClean="0"/>
              <a:t>위</a:t>
            </a:r>
            <a:r>
              <a:rPr lang="en-US" altLang="ko-KR" sz="2500" dirty="0" smtClean="0"/>
              <a:t>, </a:t>
            </a:r>
            <a:r>
              <a:rPr lang="ko-KR" altLang="en-US" sz="2500" dirty="0" err="1" smtClean="0"/>
              <a:t>핏빗은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2</a:t>
            </a:r>
            <a:r>
              <a:rPr lang="ko-KR" altLang="en-US" sz="2500" dirty="0" smtClean="0"/>
              <a:t>위</a:t>
            </a:r>
            <a:r>
              <a:rPr lang="en-US" altLang="ko-KR" sz="2500" dirty="0" smtClean="0"/>
              <a:t>,</a:t>
            </a:r>
            <a:r>
              <a:rPr lang="ko-KR" altLang="en-US" sz="2500" dirty="0" smtClean="0"/>
              <a:t> </a:t>
            </a:r>
            <a:r>
              <a:rPr lang="ko-KR" altLang="en-US" sz="2500" dirty="0" err="1" smtClean="0"/>
              <a:t>샤오미</a:t>
            </a:r>
            <a:r>
              <a:rPr lang="en-US" altLang="ko-KR" sz="2500" dirty="0" smtClean="0"/>
              <a:t>3</a:t>
            </a:r>
            <a:r>
              <a:rPr lang="ko-KR" altLang="en-US" sz="2500" dirty="0" smtClean="0"/>
              <a:t>위 등</a:t>
            </a:r>
            <a:endParaRPr lang="en-US" altLang="ko-KR" sz="2500" dirty="0" smtClean="0"/>
          </a:p>
          <a:p>
            <a:pPr marL="0" indent="0">
              <a:buFontTx/>
              <a:buChar char="-"/>
            </a:pPr>
            <a:endParaRPr lang="en-US" altLang="ko-KR" sz="2500" dirty="0" smtClean="0"/>
          </a:p>
          <a:p>
            <a:pPr marL="0" indent="0">
              <a:buNone/>
            </a:pPr>
            <a:r>
              <a:rPr lang="en-US" altLang="ko-KR" sz="2500" dirty="0" smtClean="0"/>
              <a:t>- </a:t>
            </a:r>
            <a:r>
              <a:rPr lang="en-US" altLang="ko-KR" sz="2500" dirty="0" err="1" smtClean="0"/>
              <a:t>FitBit</a:t>
            </a:r>
            <a:r>
              <a:rPr lang="ko-KR" altLang="en-US" sz="2500" dirty="0" smtClean="0"/>
              <a:t>은 개인 사용자 중심에서 벗어나 법인이나 기업용 사용자를 집중 공략</a:t>
            </a:r>
            <a:endParaRPr lang="en-US" altLang="ko-KR" sz="2500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AutoShape 2" descr="Image result for 구글홈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Image result for 구글홈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188640"/>
            <a:ext cx="2340099" cy="2917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764704"/>
            <a:ext cx="5115509" cy="216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16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22043</TotalTime>
  <Words>450</Words>
  <Application>Microsoft Office PowerPoint</Application>
  <PresentationFormat>화면 슬라이드 쇼(4:3)</PresentationFormat>
  <Paragraphs>146</Paragraphs>
  <Slides>14</Slides>
  <Notes>3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  <vt:variant>
        <vt:lpstr>재구성한 쇼</vt:lpstr>
      </vt:variant>
      <vt:variant>
        <vt:i4>7</vt:i4>
      </vt:variant>
    </vt:vector>
  </HeadingPairs>
  <TitlesOfParts>
    <vt:vector size="22" baseType="lpstr">
      <vt:lpstr>Office 테마</vt:lpstr>
      <vt:lpstr>PowerPoint 프레젠테이션</vt:lpstr>
      <vt:lpstr>목차</vt:lpstr>
      <vt:lpstr>스마트 헬스케어</vt:lpstr>
      <vt:lpstr>스마트 헬스케어</vt:lpstr>
      <vt:lpstr>스마트 헬스케어 트랜드</vt:lpstr>
      <vt:lpstr>헬스케어 기업 – 텔레필드</vt:lpstr>
      <vt:lpstr>헬스케어 기업 – 텔레필드</vt:lpstr>
      <vt:lpstr>헬스케어 기업- 인성정보</vt:lpstr>
      <vt:lpstr>해외 기업 – FitBit(핏빗)</vt:lpstr>
      <vt:lpstr>국내 성공 사례 – 입원 환자의 편의서비스</vt:lpstr>
      <vt:lpstr>해외 성공 사례- Noom </vt:lpstr>
      <vt:lpstr>스마트 헬스케어의 장단점</vt:lpstr>
      <vt:lpstr>PowerPoint 프레젠테이션</vt:lpstr>
      <vt:lpstr>PowerPoint 프레젠테이션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</cp:lastModifiedBy>
  <cp:revision>768</cp:revision>
  <cp:lastPrinted>2012-09-28T01:49:35Z</cp:lastPrinted>
  <dcterms:created xsi:type="dcterms:W3CDTF">2011-02-25T04:33:20Z</dcterms:created>
  <dcterms:modified xsi:type="dcterms:W3CDTF">2019-04-26T01:43:43Z</dcterms:modified>
</cp:coreProperties>
</file>