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52" r:id="rId2"/>
    <p:sldId id="679" r:id="rId3"/>
    <p:sldId id="681" r:id="rId4"/>
    <p:sldId id="686" r:id="rId5"/>
    <p:sldId id="696" r:id="rId6"/>
    <p:sldId id="697" r:id="rId7"/>
    <p:sldId id="698" r:id="rId8"/>
    <p:sldId id="682" r:id="rId9"/>
    <p:sldId id="683" r:id="rId10"/>
    <p:sldId id="684" r:id="rId11"/>
    <p:sldId id="687" r:id="rId12"/>
    <p:sldId id="688" r:id="rId13"/>
    <p:sldId id="691" r:id="rId14"/>
    <p:sldId id="692" r:id="rId15"/>
    <p:sldId id="693" r:id="rId16"/>
    <p:sldId id="690" r:id="rId17"/>
    <p:sldId id="694" r:id="rId18"/>
    <p:sldId id="695" r:id="rId19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>
        <p:scale>
          <a:sx n="95" d="100"/>
          <a:sy n="95" d="100"/>
        </p:scale>
        <p:origin x="-43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2019-06-18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huthi.tistory.com/entry/orangepi-pc2%EC%98%A4%EB%A0%8C%EC%A7%80%ED%8C%8C%EC%9D%B4-pc2-%EC%82%AC%EC%9A%A9%EA%B8%B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플랫폼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조문수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스펙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sz="1000" b="1" dirty="0"/>
              <a:t>출처</a:t>
            </a:r>
            <a:r>
              <a:rPr lang="en-US" altLang="ko-KR" sz="1000" b="1" dirty="0"/>
              <a:t>: </a:t>
            </a:r>
            <a:r>
              <a:rPr lang="ko-KR" altLang="en-US" sz="1000" b="1" dirty="0" err="1"/>
              <a:t>위키피디아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미래창조과학부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&lt;ICT R&amp;D </a:t>
            </a:r>
            <a:r>
              <a:rPr lang="ko-KR" altLang="en-US" sz="1000" b="1" dirty="0"/>
              <a:t>중장기전략 </a:t>
            </a:r>
            <a:r>
              <a:rPr lang="en-US" altLang="ko-KR" sz="1000" b="1" dirty="0"/>
              <a:t>10</a:t>
            </a:r>
            <a:r>
              <a:rPr lang="ko-KR" altLang="en-US" sz="1000" b="1" dirty="0"/>
              <a:t>대 핵심기술</a:t>
            </a:r>
            <a:r>
              <a:rPr lang="en-US" altLang="ko-KR" sz="1000" b="1" dirty="0"/>
              <a:t>, 15</a:t>
            </a:r>
            <a:r>
              <a:rPr lang="ko-KR" altLang="en-US" sz="1000" b="1" dirty="0"/>
              <a:t>대 미래 서비스</a:t>
            </a:r>
            <a:r>
              <a:rPr lang="en-US" altLang="ko-KR" sz="1000" b="1" dirty="0"/>
              <a:t>&gt;</a:t>
            </a:r>
            <a:endParaRPr lang="ko-KR" altLang="en-US" sz="1000" b="1" dirty="0"/>
          </a:p>
          <a:p>
            <a:pPr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0" name="Picture 2" descr="C:\Users\USER\Desktop\99AFA44F5ACD93E2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5698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2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개발 환경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sz="1000" b="1" dirty="0"/>
              <a:t>출처</a:t>
            </a:r>
            <a:r>
              <a:rPr lang="en-US" altLang="ko-KR" sz="1000" b="1" dirty="0"/>
              <a:t>: </a:t>
            </a:r>
            <a:r>
              <a:rPr lang="ko-KR" altLang="en-US" sz="1000" b="1" dirty="0" err="1"/>
              <a:t>위키피디아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미래창조과학부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&lt;ICT R&amp;D </a:t>
            </a:r>
            <a:r>
              <a:rPr lang="ko-KR" altLang="en-US" sz="1000" b="1" dirty="0"/>
              <a:t>중장기전략 </a:t>
            </a:r>
            <a:r>
              <a:rPr lang="en-US" altLang="ko-KR" sz="1000" b="1" dirty="0"/>
              <a:t>10</a:t>
            </a:r>
            <a:r>
              <a:rPr lang="ko-KR" altLang="en-US" sz="1000" b="1" dirty="0"/>
              <a:t>대 핵심기술</a:t>
            </a:r>
            <a:r>
              <a:rPr lang="en-US" altLang="ko-KR" sz="1000" b="1" dirty="0"/>
              <a:t>, 15</a:t>
            </a:r>
            <a:r>
              <a:rPr lang="ko-KR" altLang="en-US" sz="1000" b="1" dirty="0"/>
              <a:t>대 미래 서비스</a:t>
            </a:r>
            <a:r>
              <a:rPr lang="en-US" altLang="ko-KR" sz="1000" b="1" dirty="0"/>
              <a:t>&gt;</a:t>
            </a:r>
            <a:endParaRPr lang="ko-KR" altLang="en-US" sz="1000" b="1" dirty="0"/>
          </a:p>
          <a:p>
            <a:pPr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074" name="Picture 2" descr="C:\Users\USER\Desktop\04-11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4096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ICT R&amp;D </a:t>
            </a:r>
            <a:r>
              <a:rPr lang="ko-KR" altLang="en-US" dirty="0" smtClean="0"/>
              <a:t>중장기전략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 핵심기술</a:t>
            </a:r>
            <a:r>
              <a:rPr lang="en-US" altLang="ko-KR" dirty="0" smtClean="0"/>
              <a:t>, 15</a:t>
            </a:r>
            <a:r>
              <a:rPr lang="ko-KR" altLang="en-US" dirty="0" smtClean="0"/>
              <a:t>대 미래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725"/>
            <a:ext cx="8534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948" y="5517232"/>
            <a:ext cx="877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위키피디아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미래창조과학부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&lt;ICT R&amp;D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중장기전략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대 핵심기술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15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대 미래 서비스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경쟁사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한국형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오렌지 보드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050" name="Picture 2" descr="[ë¤í¨ì¤ ì½ì½ìí¹] ì¤ë ì§ë³´ë - íêµ­í ìëì´ë¸ / ì½í¸ë¡¤ë¬ / ì½ë©êµì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04864"/>
            <a:ext cx="2699792" cy="269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02079"/>
              </p:ext>
            </p:extLst>
          </p:nvPr>
        </p:nvGraphicFramePr>
        <p:xfrm>
          <a:off x="539552" y="1844824"/>
          <a:ext cx="5760640" cy="3749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7188"/>
                <a:gridCol w="367345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만원대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저가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경쟁력있는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가성비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Arduino</a:t>
                      </a:r>
                      <a:r>
                        <a:rPr lang="en-US" altLang="ko-KR" baseline="0" dirty="0" smtClean="0"/>
                        <a:t> Uno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100% </a:t>
                      </a:r>
                      <a:r>
                        <a:rPr lang="ko-KR" altLang="en-US" baseline="0" dirty="0" smtClean="0"/>
                        <a:t>호환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한글 </a:t>
                      </a:r>
                      <a:r>
                        <a:rPr lang="ko-KR" altLang="en-US" baseline="0" dirty="0" err="1" smtClean="0"/>
                        <a:t>메뉴얼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마이크로컨트롤러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ATmega328P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DC 5V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디지털 입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출력 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14EA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아날로그 입력 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6EA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플래쉬</a:t>
                      </a:r>
                      <a:r>
                        <a:rPr lang="ko-KR" altLang="en-US" dirty="0" smtClean="0"/>
                        <a:t> 메모리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32KB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클럭속도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16MHz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4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 err="1" smtClean="0"/>
              <a:t>라즈베리파이는</a:t>
            </a:r>
            <a:r>
              <a:rPr lang="ko-KR" altLang="en-US" dirty="0" smtClean="0"/>
              <a:t> 온라인 </a:t>
            </a:r>
            <a:r>
              <a:rPr lang="ko-KR" altLang="en-US" dirty="0"/>
              <a:t>정보공유 커뮤니티 활성화 및 </a:t>
            </a:r>
            <a:r>
              <a:rPr lang="en-US" altLang="ko-KR" dirty="0"/>
              <a:t>3D </a:t>
            </a:r>
            <a:r>
              <a:rPr lang="ko-KR" altLang="en-US" dirty="0"/>
              <a:t>프린트 등 디지털 제조기계의 등장으로 새로운 생산 수단으로 </a:t>
            </a:r>
            <a:r>
              <a:rPr lang="ko-KR" altLang="en-US" dirty="0" err="1"/>
              <a:t>주목받고</a:t>
            </a:r>
            <a:r>
              <a:rPr lang="ko-KR" altLang="en-US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커뮤니티 등은 학생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일반인 등 누구나 참여하고 협업과 창업의 주요 수단으로 자리매김 할 </a:t>
            </a:r>
            <a:r>
              <a:rPr lang="ko-KR" altLang="en-US" dirty="0" smtClean="0"/>
              <a:t>전망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기술료가</a:t>
            </a:r>
            <a:r>
              <a:rPr lang="ko-KR" altLang="en-US" dirty="0" smtClean="0"/>
              <a:t> </a:t>
            </a:r>
            <a:r>
              <a:rPr lang="ko-KR" altLang="en-US" dirty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시제품 제작이 용이하고 시장 진입 </a:t>
            </a:r>
            <a:r>
              <a:rPr lang="ko-KR" altLang="en-US" dirty="0" smtClean="0"/>
              <a:t>장벽이</a:t>
            </a:r>
            <a:r>
              <a:rPr lang="en-US" altLang="ko-KR" dirty="0"/>
              <a:t> </a:t>
            </a:r>
            <a:r>
              <a:rPr lang="ko-KR" altLang="en-US" dirty="0" smtClean="0"/>
              <a:t>낮아 </a:t>
            </a:r>
            <a:r>
              <a:rPr lang="ko-KR" altLang="en-US" dirty="0"/>
              <a:t>빠른 기술혁신을 촉진하며</a:t>
            </a:r>
            <a:r>
              <a:rPr lang="en-US" altLang="ko-KR" dirty="0"/>
              <a:t>, </a:t>
            </a:r>
            <a:r>
              <a:rPr lang="ko-KR" altLang="en-US" dirty="0"/>
              <a:t>벤처</a:t>
            </a:r>
            <a:r>
              <a:rPr lang="en-US" altLang="ko-KR" dirty="0"/>
              <a:t>, </a:t>
            </a:r>
            <a:r>
              <a:rPr lang="ko-KR" altLang="en-US" dirty="0"/>
              <a:t>중소기업 창업 및 활로로 </a:t>
            </a:r>
            <a:r>
              <a:rPr lang="ko-KR" altLang="en-US" dirty="0" err="1"/>
              <a:t>주목받고</a:t>
            </a:r>
            <a:r>
              <a:rPr lang="ko-KR" altLang="en-US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mtClean="0"/>
              <a:t>플랫폼과 </a:t>
            </a:r>
            <a:r>
              <a:rPr lang="ko-KR" altLang="en-US" dirty="0"/>
              <a:t>커뮤니티를 통해 성과 공유 및 보완</a:t>
            </a:r>
            <a:r>
              <a:rPr lang="en-US" altLang="ko-KR" dirty="0"/>
              <a:t>, </a:t>
            </a:r>
            <a:r>
              <a:rPr lang="ko-KR" altLang="en-US" dirty="0"/>
              <a:t>신뢰성 확보 및 </a:t>
            </a:r>
            <a:r>
              <a:rPr lang="ko-KR" altLang="en-US" dirty="0" smtClean="0"/>
              <a:t>직간접적인 </a:t>
            </a:r>
            <a:r>
              <a:rPr lang="ko-KR" altLang="en-US" dirty="0"/>
              <a:t>제품 홍보 등으로 기술 표준 부재</a:t>
            </a:r>
            <a:r>
              <a:rPr lang="en-US" altLang="ko-KR" dirty="0"/>
              <a:t>, </a:t>
            </a:r>
            <a:r>
              <a:rPr lang="ko-KR" altLang="en-US" dirty="0"/>
              <a:t>불확실한 시장성 등이 걸림돌로 작용했던 </a:t>
            </a:r>
            <a:r>
              <a:rPr lang="en-US" altLang="ko-KR" dirty="0"/>
              <a:t>IOT </a:t>
            </a:r>
            <a:r>
              <a:rPr lang="ko-KR" altLang="en-US" dirty="0"/>
              <a:t>시장에 새로운 대안으로 </a:t>
            </a:r>
            <a:r>
              <a:rPr lang="ko-KR" altLang="en-US" dirty="0" smtClean="0"/>
              <a:t>부상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000" b="1" dirty="0" smtClean="0"/>
              <a:t>출처</a:t>
            </a:r>
            <a:r>
              <a:rPr lang="en-US" altLang="ko-KR" sz="1000" b="1" dirty="0"/>
              <a:t>: </a:t>
            </a:r>
            <a:r>
              <a:rPr lang="ko-KR" altLang="en-US" sz="1000" b="1" dirty="0" err="1"/>
              <a:t>위키피디아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미래창조과학부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&lt;ICT R&amp;D </a:t>
            </a:r>
            <a:r>
              <a:rPr lang="ko-KR" altLang="en-US" sz="1000" b="1" dirty="0"/>
              <a:t>중장기전략 </a:t>
            </a:r>
            <a:r>
              <a:rPr lang="en-US" altLang="ko-KR" sz="1000" b="1" dirty="0"/>
              <a:t>10</a:t>
            </a:r>
            <a:r>
              <a:rPr lang="ko-KR" altLang="en-US" sz="1000" b="1" dirty="0"/>
              <a:t>대 핵심기술</a:t>
            </a:r>
            <a:r>
              <a:rPr lang="en-US" altLang="ko-KR" sz="1000" b="1" dirty="0"/>
              <a:t>, 15</a:t>
            </a:r>
            <a:r>
              <a:rPr lang="ko-KR" altLang="en-US" sz="1000" b="1" dirty="0"/>
              <a:t>대 미래 서비스</a:t>
            </a:r>
            <a:r>
              <a:rPr lang="en-US" altLang="ko-KR" sz="1000" b="1" dirty="0"/>
              <a:t>&gt;</a:t>
            </a:r>
            <a:endParaRPr lang="ko-KR" altLang="en-US" sz="10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경쟁사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○오렌지 파이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000" dirty="0" smtClean="0"/>
              <a:t>출처</a:t>
            </a:r>
            <a:r>
              <a:rPr lang="en-US" altLang="ko-KR" sz="1000" dirty="0" smtClean="0"/>
              <a:t>: </a:t>
            </a:r>
            <a:r>
              <a:rPr lang="en-US" altLang="ko-KR" sz="1000" dirty="0">
                <a:hlinkClick r:id="rId2"/>
              </a:rPr>
              <a:t>https://thuthi.tistory.com/entry/orangepi-pc2%EC%98%A4%EB%A0%8C%EC%A7%80%ED%8C%8C%EC%9D%B4-pc2-%EC%82%AC%EC%9A%A9%EA%B8%B0</a:t>
            </a:r>
            <a:endParaRPr lang="en-US" altLang="ko-KR" sz="10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86566"/>
              </p:ext>
            </p:extLst>
          </p:nvPr>
        </p:nvGraphicFramePr>
        <p:xfrm>
          <a:off x="539552" y="1844824"/>
          <a:ext cx="5760640" cy="29196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7188"/>
                <a:gridCol w="367345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만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천원</a:t>
                      </a:r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</a:tr>
              <a:tr h="1290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저가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경쟁력있는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가성비</a:t>
                      </a:r>
                      <a:endParaRPr lang="ko-KR" altLang="en-US" dirty="0"/>
                    </a:p>
                  </a:txBody>
                  <a:tcPr/>
                </a:tc>
              </a:tr>
              <a:tr h="126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 </a:t>
                      </a:r>
                      <a:r>
                        <a:rPr lang="ko-KR" altLang="en-US" dirty="0" smtClean="0"/>
                        <a:t>발열이 </a:t>
                      </a:r>
                      <a:r>
                        <a:rPr lang="ko-KR" altLang="en-US" dirty="0" err="1" smtClean="0"/>
                        <a:t>엄청심함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3919754"/>
          </a:xfrm>
        </p:spPr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기술 동향</a:t>
            </a:r>
            <a:endParaRPr lang="en-US" altLang="ko-KR" dirty="0" smtClean="0"/>
          </a:p>
          <a:p>
            <a:pPr lvl="1"/>
            <a:r>
              <a:rPr lang="ko-KR" altLang="en-US" dirty="0"/>
              <a:t>사물인터넷</a:t>
            </a:r>
            <a:r>
              <a:rPr lang="en-US" altLang="ko-KR" dirty="0"/>
              <a:t>(Internet of Things, </a:t>
            </a:r>
            <a:r>
              <a:rPr lang="ko-KR" altLang="en-US" dirty="0"/>
              <a:t>이하 </a:t>
            </a:r>
            <a:r>
              <a:rPr lang="en-US" altLang="ko-KR" dirty="0" err="1"/>
              <a:t>IoT</a:t>
            </a:r>
            <a:r>
              <a:rPr lang="en-US" altLang="ko-KR" dirty="0"/>
              <a:t>) </a:t>
            </a:r>
            <a:r>
              <a:rPr lang="ko-KR" altLang="en-US" dirty="0"/>
              <a:t>시장의 성장</a:t>
            </a:r>
            <a:r>
              <a:rPr lang="en-US" altLang="ko-KR" dirty="0"/>
              <a:t>, </a:t>
            </a:r>
            <a:r>
              <a:rPr lang="ko-KR" altLang="en-US" dirty="0"/>
              <a:t>운영비용 의 절감</a:t>
            </a:r>
            <a:r>
              <a:rPr lang="en-US" altLang="ko-KR" dirty="0"/>
              <a:t>,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생태계 활성화를 위한 통합플랫폼의 필요성이 증대 되고 있는 </a:t>
            </a:r>
            <a:r>
              <a:rPr lang="ko-KR" altLang="en-US" dirty="0" smtClean="0"/>
              <a:t>추세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서비스 및 기술이 확산됨에 따라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환경에서 생성되는 다양한 데이터가 크게 증가할 것으로 예측되며</a:t>
            </a:r>
            <a:r>
              <a:rPr lang="en-US" altLang="ko-KR" dirty="0"/>
              <a:t>, </a:t>
            </a:r>
            <a:r>
              <a:rPr lang="ko-KR" altLang="en-US" dirty="0"/>
              <a:t>더욱 </a:t>
            </a:r>
            <a:r>
              <a:rPr lang="ko-KR" altLang="en-US" dirty="0" smtClean="0"/>
              <a:t>많이</a:t>
            </a:r>
            <a:r>
              <a:rPr lang="en-US" altLang="ko-KR" dirty="0" smtClean="0"/>
              <a:t> </a:t>
            </a:r>
            <a:r>
              <a:rPr lang="en-US" altLang="ko-KR" dirty="0"/>
              <a:t>(Volume), </a:t>
            </a:r>
            <a:r>
              <a:rPr lang="ko-KR" altLang="en-US" dirty="0"/>
              <a:t>더욱 빠르고</a:t>
            </a:r>
            <a:r>
              <a:rPr lang="en-US" altLang="ko-KR" dirty="0"/>
              <a:t>(Velocity), </a:t>
            </a:r>
            <a:r>
              <a:rPr lang="ko-KR" altLang="en-US" dirty="0"/>
              <a:t>더욱 다양하게</a:t>
            </a:r>
            <a:r>
              <a:rPr lang="en-US" altLang="ko-KR" dirty="0"/>
              <a:t>(Variety) </a:t>
            </a:r>
            <a:r>
              <a:rPr lang="ko-KR" altLang="en-US" dirty="0" smtClean="0"/>
              <a:t>데이터가 </a:t>
            </a:r>
            <a:r>
              <a:rPr lang="ko-KR" altLang="en-US" dirty="0"/>
              <a:t>생성될 것임 </a:t>
            </a:r>
            <a:endParaRPr lang="en-US" altLang="ko-KR" dirty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분석 기술 고도화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</a:t>
            </a:r>
            <a:r>
              <a:rPr lang="ko-KR" altLang="en-US" dirty="0"/>
              <a:t>분석 알고리즘의 고도화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(Machine Learning) </a:t>
            </a:r>
            <a:r>
              <a:rPr lang="ko-KR" altLang="en-US" dirty="0"/>
              <a:t>및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과 같은 기술을 적용하고자 하는 시도가 매우 </a:t>
            </a:r>
            <a:r>
              <a:rPr lang="ko-KR" altLang="en-US" dirty="0" smtClean="0"/>
              <a:t>활발함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보안 및 개인정보보호 </a:t>
            </a:r>
            <a:r>
              <a:rPr lang="ko-KR" altLang="en-US" dirty="0" smtClean="0"/>
              <a:t>기술의 중요성 부각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표준과 시장 선점을 위한 노력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407" y="4661755"/>
            <a:ext cx="857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다양한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환경을 고려한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통합 플랫폼 기술 동향</a:t>
            </a:r>
            <a:r>
              <a:rPr lang="en-US" altLang="ko-KR" sz="1600" dirty="0">
                <a:solidFill>
                  <a:schemeClr val="bg1"/>
                </a:solidFill>
              </a:rPr>
              <a:t>, IITP </a:t>
            </a:r>
            <a:r>
              <a:rPr lang="ko-KR" altLang="en-US" sz="1600" dirty="0">
                <a:solidFill>
                  <a:schemeClr val="bg1"/>
                </a:solidFill>
              </a:rPr>
              <a:t>주간기술동향</a:t>
            </a:r>
            <a:r>
              <a:rPr lang="en-US" altLang="ko-KR" sz="1600" dirty="0">
                <a:solidFill>
                  <a:schemeClr val="bg1"/>
                </a:solidFill>
              </a:rPr>
              <a:t>, 2015. 09. </a:t>
            </a:r>
            <a:r>
              <a:rPr lang="en-US" altLang="ko-KR" sz="1600" dirty="0" smtClean="0">
                <a:solidFill>
                  <a:schemeClr val="bg1"/>
                </a:solidFill>
              </a:rPr>
              <a:t>30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통합 플랫폼 중요성 커진다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정보통신신문</a:t>
            </a:r>
            <a:r>
              <a:rPr lang="en-US" altLang="ko-KR" sz="1600" dirty="0">
                <a:solidFill>
                  <a:schemeClr val="bg1"/>
                </a:solidFill>
              </a:rPr>
              <a:t>, 2015. 10. 02.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 주간 </a:t>
            </a:r>
            <a:r>
              <a:rPr lang="ko-KR" altLang="en-US" sz="1600" dirty="0">
                <a:solidFill>
                  <a:schemeClr val="bg1"/>
                </a:solidFill>
              </a:rPr>
              <a:t>사물인터넷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  <a:r>
              <a:rPr lang="ko-KR" altLang="en-US" sz="1600" dirty="0">
                <a:solidFill>
                  <a:schemeClr val="bg1"/>
                </a:solidFill>
              </a:rPr>
              <a:t>산업 동향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한국사물인터넷협회 정책연구팀</a:t>
            </a:r>
            <a:r>
              <a:rPr lang="en-US" altLang="ko-KR" sz="1600" dirty="0">
                <a:solidFill>
                  <a:schemeClr val="bg1"/>
                </a:solidFill>
              </a:rPr>
              <a:t>, 2016. 06.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적용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플랫폼 선정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 개발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자체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08886"/>
              </p:ext>
            </p:extLst>
          </p:nvPr>
        </p:nvGraphicFramePr>
        <p:xfrm>
          <a:off x="683568" y="1556792"/>
          <a:ext cx="7776864" cy="488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168352"/>
                <a:gridCol w="3384376"/>
              </a:tblGrid>
              <a:tr h="23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 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</a:t>
                      </a:r>
                      <a:r>
                        <a:rPr lang="ko-KR" altLang="en-US" baseline="0" dirty="0" smtClean="0"/>
                        <a:t> 점</a:t>
                      </a:r>
                      <a:endParaRPr lang="ko-KR" altLang="en-US" dirty="0"/>
                    </a:p>
                  </a:txBody>
                  <a:tcPr/>
                </a:tc>
              </a:tr>
              <a:tr h="20825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 smtClean="0"/>
                        <a:t>제품 관점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제품 사용의 목적에 맞게 최적의 성능 구현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IoT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플랫폼 자체의 상용화 가능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플랫폼 도입 비용 절감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변화하는 사용자 요구사항에 능동적으로 대응할 수 있음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플랫폼 개발 비용 발생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플랫폼 유지보수 비용 발생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추가적인 프로젝트 개발 기간 소요</a:t>
                      </a:r>
                      <a:endParaRPr lang="ko-KR" altLang="en-US" dirty="0"/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 smtClean="0"/>
                        <a:t>학생 관점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깊이있게</a:t>
                      </a:r>
                      <a:r>
                        <a:rPr lang="ko-KR" altLang="en-US" dirty="0" smtClean="0"/>
                        <a:t> 공부하고 </a:t>
                      </a:r>
                      <a:r>
                        <a:rPr lang="ko-KR" altLang="en-US" dirty="0" err="1" smtClean="0"/>
                        <a:t>이해하게됨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완벽하게 구현하기가 힘들고 많은 시간이 </a:t>
                      </a:r>
                      <a:r>
                        <a:rPr lang="ko-KR" altLang="en-US" baseline="0" dirty="0" smtClean="0"/>
                        <a:t>소요될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것으로 예상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경력자가 아닌 </a:t>
                      </a:r>
                      <a:r>
                        <a:rPr lang="ko-KR" altLang="en-US" baseline="0" dirty="0" smtClean="0"/>
                        <a:t>학생이 하기에는 </a:t>
                      </a:r>
                      <a:r>
                        <a:rPr lang="ko-KR" altLang="en-US" baseline="0" dirty="0" err="1" smtClean="0"/>
                        <a:t>무리가있어보임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적용방안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최종 선정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졸업작품 개발 투입 인력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조문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일정</a:t>
            </a:r>
            <a:r>
              <a:rPr lang="en-US" altLang="ko-KR" dirty="0" smtClean="0"/>
              <a:t>: 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경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37707"/>
              </p:ext>
            </p:extLst>
          </p:nvPr>
        </p:nvGraphicFramePr>
        <p:xfrm>
          <a:off x="539552" y="1268760"/>
          <a:ext cx="8064897" cy="45365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6144"/>
                <a:gridCol w="3168352"/>
                <a:gridCol w="360040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플랫폼명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Arduino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Rasberry</a:t>
                      </a:r>
                      <a:r>
                        <a:rPr lang="en-US" altLang="ko-KR" baseline="0" dirty="0" smtClean="0"/>
                        <a:t> Pi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00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기술적인 측면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센서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LCD,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모터와 같은 외부기기의 제어 등에 유용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단순반복작업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 외부기기 제어에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사용하기좋다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비디오나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복잡한 수치계산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처리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등에 유용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복잡한 로봇을 구동하거나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작업을 실행시키거나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계산이 많이 필요한 경우에 사용하면 좋다</a:t>
                      </a:r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예산 측면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저렴한건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가격이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만원이하이기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때문에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아두이노로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만들 수 있는 제작물이라면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아두이노로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제작을 하는 것이 비용을 크게 줄일 수 있음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가격이 </a:t>
                      </a:r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만원이상으로 </a:t>
                      </a:r>
                      <a:r>
                        <a:rPr lang="ko-KR" altLang="en-US" sz="1400" b="0" dirty="0" err="1" smtClean="0"/>
                        <a:t>아두이노</a:t>
                      </a:r>
                      <a:r>
                        <a:rPr lang="ko-KR" altLang="en-US" sz="1400" b="0" dirty="0" smtClean="0"/>
                        <a:t> </a:t>
                      </a:r>
                      <a:r>
                        <a:rPr lang="ko-KR" altLang="en-US" sz="1400" b="0" dirty="0" err="1" smtClean="0"/>
                        <a:t>우노이</a:t>
                      </a:r>
                      <a:r>
                        <a:rPr lang="ko-KR" altLang="en-US" sz="1400" b="0" dirty="0" smtClean="0"/>
                        <a:t> 비해 훨씬 </a:t>
                      </a:r>
                      <a:r>
                        <a:rPr lang="ko-KR" altLang="en-US" sz="1400" b="0" dirty="0" err="1" smtClean="0"/>
                        <a:t>비싸기때문에</a:t>
                      </a:r>
                      <a:r>
                        <a:rPr lang="ko-KR" altLang="en-US" sz="1400" b="0" baseline="0" dirty="0" smtClean="0"/>
                        <a:t> </a:t>
                      </a:r>
                      <a:r>
                        <a:rPr lang="ko-KR" altLang="en-US" sz="1400" b="0" baseline="0" dirty="0" err="1" smtClean="0"/>
                        <a:t>아두이노와</a:t>
                      </a:r>
                      <a:r>
                        <a:rPr lang="ko-KR" altLang="en-US" sz="1400" b="0" baseline="0" dirty="0" smtClean="0"/>
                        <a:t> </a:t>
                      </a:r>
                      <a:r>
                        <a:rPr lang="ko-KR" altLang="en-US" sz="1400" b="0" baseline="0" dirty="0" err="1" smtClean="0"/>
                        <a:t>라즈베리파이의</a:t>
                      </a:r>
                      <a:r>
                        <a:rPr lang="ko-KR" altLang="en-US" sz="1400" b="0" baseline="0" dirty="0" smtClean="0"/>
                        <a:t> 차이를 정확히 이해하고 </a:t>
                      </a:r>
                      <a:r>
                        <a:rPr lang="ko-KR" altLang="en-US" sz="1400" b="0" baseline="0" dirty="0" err="1" smtClean="0"/>
                        <a:t>라즈베이</a:t>
                      </a:r>
                      <a:r>
                        <a:rPr lang="ko-KR" altLang="en-US" sz="1400" b="0" baseline="0" dirty="0" smtClean="0"/>
                        <a:t> 파이가 필요한 제작물인 경우에 </a:t>
                      </a:r>
                      <a:r>
                        <a:rPr lang="ko-KR" altLang="en-US" sz="1400" b="0" baseline="0" dirty="0" err="1" smtClean="0"/>
                        <a:t>라즈베리</a:t>
                      </a:r>
                      <a:r>
                        <a:rPr lang="ko-KR" altLang="en-US" sz="1400" b="0" baseline="0" dirty="0" smtClean="0"/>
                        <a:t> 파이를 </a:t>
                      </a:r>
                      <a:r>
                        <a:rPr lang="ko-KR" altLang="en-US" sz="1400" b="0" baseline="0" dirty="0" err="1" smtClean="0"/>
                        <a:t>구매하는것이</a:t>
                      </a:r>
                      <a:r>
                        <a:rPr lang="ko-KR" altLang="en-US" sz="1400" b="0" baseline="0" dirty="0" smtClean="0"/>
                        <a:t> </a:t>
                      </a:r>
                      <a:r>
                        <a:rPr lang="ko-KR" altLang="en-US" sz="1400" b="0" baseline="0" dirty="0" err="1" smtClean="0"/>
                        <a:t>좋아보임</a:t>
                      </a:r>
                      <a:endParaRPr lang="en-US" altLang="ko-KR" sz="1400" b="0" baseline="0" dirty="0" smtClean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요구사항</a:t>
            </a:r>
            <a:endParaRPr lang="en-US" altLang="ko-KR" sz="3200" dirty="0" smtClean="0"/>
          </a:p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현황 분석</a:t>
            </a:r>
            <a:endParaRPr lang="en-US" altLang="ko-KR" sz="3200" dirty="0" smtClean="0"/>
          </a:p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적용방안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err="1" smtClean="0"/>
              <a:t>아두이노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7" y="1407332"/>
            <a:ext cx="2103355" cy="1851068"/>
          </a:xfrm>
          <a:prstGeom prst="rect">
            <a:avLst/>
          </a:prstGeom>
        </p:spPr>
      </p:pic>
      <p:pic>
        <p:nvPicPr>
          <p:cNvPr id="7" name="Picture 4" descr="D:\SPL_Duino_문서\사진\board_with_c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9742" y="1549790"/>
            <a:ext cx="2064846" cy="1728192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57" y="1618055"/>
            <a:ext cx="1901406" cy="1542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6753" y="3326066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Uno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DIP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4129" y="3326065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Uno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TQFP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777" y="5667702"/>
            <a:ext cx="270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DIP (Dual In-line Package)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TQFP (Thin Quad Flat Package)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3372" y="3304986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Nano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TQFP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071" y="4246853"/>
            <a:ext cx="1297370" cy="9613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2069" y="4255900"/>
            <a:ext cx="186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Pro Mini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177" y="4457089"/>
            <a:ext cx="1789607" cy="14362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63372" y="4548390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Mega2560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26" y="2276872"/>
            <a:ext cx="1920263" cy="19202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560843"/>
            <a:ext cx="1910545" cy="1352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5816" y="45811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842" y="1986935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아두이노 </a:t>
            </a:r>
            <a:r>
              <a:rPr lang="en-US" altLang="ko-KR" dirty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842" y="3044634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842" y="4102333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4718304" y="2310971"/>
            <a:ext cx="574537" cy="211539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른쪽 화살표 27"/>
          <p:cNvSpPr/>
          <p:nvPr/>
        </p:nvSpPr>
        <p:spPr>
          <a:xfrm rot="8919130">
            <a:off x="3927082" y="4553987"/>
            <a:ext cx="2179771" cy="24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7245400">
            <a:off x="5207838" y="4362122"/>
            <a:ext cx="1767406" cy="2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4031507">
            <a:off x="6213305" y="4315086"/>
            <a:ext cx="1767406" cy="2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1916832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974531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4032230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88840"/>
            <a:ext cx="3345982" cy="2368348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3635896" y="2132856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6097" y="155679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IDE (</a:t>
            </a:r>
            <a:r>
              <a:rPr lang="ko-KR" altLang="en-US" dirty="0" smtClean="0">
                <a:solidFill>
                  <a:schemeClr val="bg1"/>
                </a:solidFill>
              </a:rPr>
              <a:t>통합개발 환경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4821" y="4366845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스케치 코드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dirty="0" smtClean="0">
                <a:solidFill>
                  <a:schemeClr val="bg1"/>
                </a:solidFill>
              </a:rPr>
              <a:t> IDE</a:t>
            </a:r>
            <a:r>
              <a:rPr lang="ko-KR" altLang="en-US" dirty="0" smtClean="0">
                <a:solidFill>
                  <a:schemeClr val="bg1"/>
                </a:solidFill>
              </a:rPr>
              <a:t>로 만들어진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소스코드 결과물을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스케치 코드 라고 부름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73897" y="5265861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51758" y="5256569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부트로더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7780" y="5256569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USB </a:t>
            </a:r>
            <a:r>
              <a:rPr lang="ko-KR" altLang="en-US" smtClean="0">
                <a:solidFill>
                  <a:schemeClr val="tx1"/>
                </a:solidFill>
              </a:rPr>
              <a:t>드라이버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7704" y="5892839"/>
            <a:ext cx="704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통합 개발 환경 </a:t>
            </a:r>
            <a:r>
              <a:rPr lang="en-US" altLang="ko-KR" sz="1400" dirty="0" smtClean="0">
                <a:solidFill>
                  <a:schemeClr val="bg1"/>
                </a:solidFill>
              </a:rPr>
              <a:t>SW</a:t>
            </a:r>
            <a:r>
              <a:rPr lang="ko-KR" altLang="en-US" sz="1400" dirty="0" smtClean="0">
                <a:solidFill>
                  <a:schemeClr val="bg1"/>
                </a:solidFill>
              </a:rPr>
              <a:t>를 설치하면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위의 </a:t>
            </a:r>
            <a:r>
              <a:rPr lang="en-US" altLang="ko-KR" sz="1400" dirty="0" smtClean="0">
                <a:solidFill>
                  <a:schemeClr val="bg1"/>
                </a:solidFill>
              </a:rPr>
              <a:t>SW </a:t>
            </a:r>
            <a:r>
              <a:rPr lang="ko-KR" altLang="en-US" sz="1400" dirty="0" smtClean="0">
                <a:solidFill>
                  <a:schemeClr val="bg1"/>
                </a:solidFill>
              </a:rPr>
              <a:t>라이브러리와 </a:t>
            </a:r>
            <a:r>
              <a:rPr lang="en-US" altLang="ko-KR" sz="1400" dirty="0" smtClean="0">
                <a:solidFill>
                  <a:schemeClr val="bg1"/>
                </a:solidFill>
              </a:rPr>
              <a:t>H/W</a:t>
            </a:r>
            <a:r>
              <a:rPr lang="ko-KR" altLang="en-US" sz="1400" dirty="0" smtClean="0">
                <a:solidFill>
                  <a:schemeClr val="bg1"/>
                </a:solidFill>
              </a:rPr>
              <a:t>에 필요한 파일들이 모두 포함되어 있음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4208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347858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453628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455876" y="3694611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259" y="2902510"/>
            <a:ext cx="2409825" cy="18002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3455" y="4932897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아두이노에서</a:t>
            </a:r>
            <a:r>
              <a:rPr lang="ko-KR" altLang="en-US" dirty="0" smtClean="0">
                <a:solidFill>
                  <a:schemeClr val="bg1"/>
                </a:solidFill>
              </a:rPr>
              <a:t> 가장 중요한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핵심 요소로서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엄밀한 의미에서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아두이노는</a:t>
            </a:r>
            <a:r>
              <a:rPr lang="ko-KR" altLang="en-US" dirty="0" smtClean="0">
                <a:solidFill>
                  <a:schemeClr val="bg1"/>
                </a:solidFill>
              </a:rPr>
              <a:t> 위와 같이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SW </a:t>
            </a:r>
            <a:r>
              <a:rPr lang="ko-KR" altLang="en-US" dirty="0" smtClean="0">
                <a:solidFill>
                  <a:schemeClr val="bg1"/>
                </a:solidFill>
              </a:rPr>
              <a:t>프로그램들로 구성되어 있는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라이브러리를 의미함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580112" y="1617027"/>
            <a:ext cx="3180833" cy="1080120"/>
          </a:xfrm>
          <a:prstGeom prst="wedgeRoundRectCallout">
            <a:avLst>
              <a:gd name="adj1" fmla="val -69688"/>
              <a:gd name="adj2" fmla="val 68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 </a:t>
            </a:r>
            <a:r>
              <a:rPr lang="ko-KR" altLang="en-US" dirty="0" smtClean="0"/>
              <a:t>라이브러리는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반드시 </a:t>
            </a:r>
            <a:r>
              <a:rPr lang="ko-KR" altLang="en-US" dirty="0" err="1" smtClean="0"/>
              <a:t>아두이노의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표준을 준수해야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4208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347858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453628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838224" y="4850732"/>
            <a:ext cx="3813172" cy="1080120"/>
          </a:xfrm>
          <a:prstGeom prst="wedgeRoundRectCallout">
            <a:avLst>
              <a:gd name="adj1" fmla="val -57349"/>
              <a:gd name="adj2" fmla="val -47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자신이 원하는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다양한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호환 보드를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선택하여 사용할 수 있음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4114183"/>
            <a:ext cx="333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우노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미니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인텔 에디슨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종류별 </a:t>
            </a:r>
            <a:r>
              <a:rPr lang="ko-KR" altLang="en-US" dirty="0" err="1" smtClean="0"/>
              <a:t>스펙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488832" cy="52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1000" b="1" dirty="0"/>
              <a:t>출처</a:t>
            </a:r>
            <a:r>
              <a:rPr lang="en-US" altLang="ko-KR" sz="1000" b="1" dirty="0"/>
              <a:t>: </a:t>
            </a:r>
            <a:r>
              <a:rPr lang="ko-KR" altLang="en-US" sz="1000" b="1" dirty="0" err="1"/>
              <a:t>위키피디아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미래창조과학부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&lt;ICT R&amp;D </a:t>
            </a:r>
            <a:r>
              <a:rPr lang="ko-KR" altLang="en-US" sz="1000" b="1" dirty="0"/>
              <a:t>중장기전략 </a:t>
            </a:r>
            <a:r>
              <a:rPr lang="en-US" altLang="ko-KR" sz="1000" b="1" dirty="0"/>
              <a:t>10</a:t>
            </a:r>
            <a:r>
              <a:rPr lang="ko-KR" altLang="en-US" sz="1000" b="1" dirty="0"/>
              <a:t>대 핵심기술</a:t>
            </a:r>
            <a:r>
              <a:rPr lang="en-US" altLang="ko-KR" sz="1000" b="1" dirty="0"/>
              <a:t>, 15</a:t>
            </a:r>
            <a:r>
              <a:rPr lang="ko-KR" altLang="en-US" sz="1000" b="1" dirty="0"/>
              <a:t>대 미래 서비스</a:t>
            </a:r>
            <a:r>
              <a:rPr lang="en-US" altLang="ko-KR" sz="1000" b="1" dirty="0"/>
              <a:t>&gt;</a:t>
            </a:r>
            <a:endParaRPr lang="ko-KR" altLang="en-US" sz="1000" b="1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74228"/>
              </p:ext>
            </p:extLst>
          </p:nvPr>
        </p:nvGraphicFramePr>
        <p:xfrm>
          <a:off x="467544" y="2276873"/>
          <a:ext cx="7992887" cy="2304256"/>
        </p:xfrm>
        <a:graphic>
          <a:graphicData uri="http://schemas.openxmlformats.org/drawingml/2006/table">
            <a:tbl>
              <a:tblPr/>
              <a:tblGrid>
                <a:gridCol w="1141841"/>
                <a:gridCol w="1141841"/>
                <a:gridCol w="1141841"/>
                <a:gridCol w="1141841"/>
                <a:gridCol w="1141841"/>
                <a:gridCol w="1141841"/>
                <a:gridCol w="1141841"/>
              </a:tblGrid>
              <a:tr h="2304256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err="1" smtClean="0">
                          <a:effectLst/>
                        </a:rPr>
                        <a:t>Raspi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err="1" smtClean="0">
                          <a:effectLst/>
                        </a:rPr>
                        <a:t>Raspi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err="1" smtClean="0">
                          <a:effectLst/>
                        </a:rPr>
                        <a:t>Raspi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err="1" smtClean="0">
                          <a:effectLst/>
                        </a:rPr>
                        <a:t>Raspi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err="1" smtClean="0">
                          <a:effectLst/>
                        </a:rPr>
                        <a:t>Raspi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2B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err="1" smtClean="0">
                          <a:effectLst/>
                        </a:rPr>
                        <a:t>Raspi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3B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err="1" smtClean="0">
                          <a:effectLst/>
                        </a:rPr>
                        <a:t>Raspi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zero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20606</TotalTime>
  <Words>960</Words>
  <Application>Microsoft Office PowerPoint</Application>
  <PresentationFormat>화면 슬라이드 쇼(4:3)</PresentationFormat>
  <Paragraphs>271</Paragraphs>
  <Slides>18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  <vt:variant>
        <vt:lpstr>재구성한 쇼</vt:lpstr>
      </vt:variant>
      <vt:variant>
        <vt:i4>7</vt:i4>
      </vt:variant>
    </vt:vector>
  </HeadingPairs>
  <TitlesOfParts>
    <vt:vector size="26" baseType="lpstr">
      <vt:lpstr>Office 테마</vt:lpstr>
      <vt:lpstr>PowerPoint 프레젠테이션</vt:lpstr>
      <vt:lpstr>목차</vt:lpstr>
      <vt:lpstr>IoT 플랫폼 요구사항 – Arduino(아두이노)</vt:lpstr>
      <vt:lpstr>IoT 플랫폼 요구사항 – Arduino(아두이노)</vt:lpstr>
      <vt:lpstr>IoT 플랫폼 요구사항 – Arduino(아두이노)</vt:lpstr>
      <vt:lpstr>IoT 플랫폼 요구사항 – Arduino(아두이노)</vt:lpstr>
      <vt:lpstr>IoT 플랫폼 요구사항 – Arduino(아두이노)</vt:lpstr>
      <vt:lpstr>IoT 플랫폼 요구사항 – Arduino(아두이노)</vt:lpstr>
      <vt:lpstr>IoT 플랫폼 요구사항 – Raspberry Pi(아두이노)</vt:lpstr>
      <vt:lpstr>IoT 플랫폼 요구사항 – Raspberry Pi(아두이노)</vt:lpstr>
      <vt:lpstr>IoT 플랫폼 요구사항 – Raspberry Pi(아두이노)</vt:lpstr>
      <vt:lpstr>IoT 플랫폼 현항 - 아두이노</vt:lpstr>
      <vt:lpstr>IoT 플랫폼 현항 - 아두이노</vt:lpstr>
      <vt:lpstr>IoT 플랫폼 현항 – 라즈베리 파이</vt:lpstr>
      <vt:lpstr>IoT 플랫폼 현항 - 라즈베리파이</vt:lpstr>
      <vt:lpstr>IoT 플랫폼 현항</vt:lpstr>
      <vt:lpstr>IoT 플랫폼 적용 방안</vt:lpstr>
      <vt:lpstr>IoT 플랫폼 적용방안 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654</cp:revision>
  <cp:lastPrinted>2012-09-28T01:49:35Z</cp:lastPrinted>
  <dcterms:created xsi:type="dcterms:W3CDTF">2011-02-25T04:33:20Z</dcterms:created>
  <dcterms:modified xsi:type="dcterms:W3CDTF">2019-06-18T00:27:34Z</dcterms:modified>
</cp:coreProperties>
</file>