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652" r:id="rId2"/>
    <p:sldId id="679" r:id="rId3"/>
    <p:sldId id="681" r:id="rId4"/>
    <p:sldId id="682" r:id="rId5"/>
    <p:sldId id="683" r:id="rId6"/>
    <p:sldId id="684" r:id="rId7"/>
    <p:sldId id="685" r:id="rId8"/>
    <p:sldId id="687" r:id="rId9"/>
    <p:sldId id="688" r:id="rId10"/>
    <p:sldId id="689" r:id="rId11"/>
    <p:sldId id="690" r:id="rId12"/>
    <p:sldId id="691" r:id="rId13"/>
    <p:sldId id="693" r:id="rId14"/>
    <p:sldId id="699" r:id="rId15"/>
    <p:sldId id="695" r:id="rId16"/>
    <p:sldId id="698" r:id="rId17"/>
    <p:sldId id="694" r:id="rId18"/>
    <p:sldId id="692" r:id="rId19"/>
    <p:sldId id="697" r:id="rId20"/>
  </p:sldIdLst>
  <p:sldSz cx="9144000" cy="6858000" type="screen4x3"/>
  <p:notesSz cx="6858000" cy="9144000"/>
  <p:custShowLst>
    <p:custShow name="재구성한 쇼 1" id="0">
      <p:sldLst/>
    </p:custShow>
    <p:custShow name="재구성한 쇼 2" id="1">
      <p:sldLst/>
    </p:custShow>
    <p:custShow name="Find Behaviors Variables" id="2">
      <p:sldLst/>
    </p:custShow>
    <p:custShow name="Research Users Requirements" id="3">
      <p:sldLst/>
    </p:custShow>
    <p:custShow name="Analyzing Behaviors Variables" id="4">
      <p:sldLst/>
    </p:custShow>
    <p:custShow name="Make individual Persona" id="5">
      <p:sldLst/>
    </p:custShow>
    <p:custShow name="What if customer’s requirements" id="6">
      <p:sldLst/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89F7"/>
    <a:srgbClr val="FFF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6311" autoAdjust="0"/>
  </p:normalViewPr>
  <p:slideViewPr>
    <p:cSldViewPr>
      <p:cViewPr varScale="1">
        <p:scale>
          <a:sx n="91" d="100"/>
          <a:sy n="91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3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2A8E-8A84-4CE2-AB2D-FDBFE932108E}" type="datetimeFigureOut">
              <a:rPr lang="ko-KR" altLang="en-US" smtClean="0"/>
              <a:pPr/>
              <a:t>2019-06-20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E18-C80D-4A81-AC24-4ABFEA74515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51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CB896-0DD3-41B7-A489-CF805F238942}" type="datetimeFigureOut">
              <a:rPr lang="ko-KR" altLang="en-US" smtClean="0"/>
              <a:pPr/>
              <a:t>2019-06-20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AD778-3262-4885-B27A-E3245008E14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157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AD778-3262-4885-B27A-E3245008E14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09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imjey\Desktop\Mr.Ju\STA\ppt\2012\edu_templet\bg0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211986" y="6516256"/>
            <a:ext cx="6789038" cy="270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1pPr>
            <a:lvl2pPr marL="4572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2pPr>
            <a:lvl3pPr marL="9144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3pPr>
            <a:lvl4pPr marL="13716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4pPr>
            <a:lvl5pPr marL="1828800" algn="l" rtl="0" fontAlgn="base" latinLnBrk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400" kern="1200">
                <a:solidFill>
                  <a:schemeClr val="tx1"/>
                </a:solidFill>
                <a:latin typeface="Tahoma" pitchFamily="34" charset="0"/>
                <a:ea typeface="휴먼모음T" pitchFamily="18" charset="-127"/>
                <a:cs typeface="+mn-cs"/>
              </a:defRPr>
            </a:lvl9pPr>
          </a:lstStyle>
          <a:p>
            <a:pPr marL="174625" indent="-174625" eaLnBrk="0" hangingPunct="0">
              <a:buFont typeface="Wingdings" pitchFamily="2" charset="2"/>
              <a:buNone/>
            </a:pP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 교재는 저작권의 보호를 받고 있습니다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저자의 승인을 받지 않은 복사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변형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게재 등의 일체 행위를 금지합니다</a:t>
            </a:r>
            <a:r>
              <a:rPr lang="en-US" altLang="ko-KR" sz="1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1" name="날짜 개체 틀 20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3" name="바닥글 개체 틀 22"/>
          <p:cNvSpPr>
            <a:spLocks noGrp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-85725" y="-19050"/>
            <a:ext cx="9266237" cy="6904434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57000">
                <a:schemeClr val="tx1"/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71414"/>
            <a:ext cx="8856984" cy="571504"/>
          </a:xfrm>
          <a:prstGeom prst="rect">
            <a:avLst/>
          </a:prstGeom>
        </p:spPr>
        <p:txBody>
          <a:bodyPr anchor="ctr"/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143890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bg1"/>
                </a:solidFill>
              </a:defRPr>
            </a:lvl1pPr>
            <a:lvl2pPr marL="538163" indent="-285750">
              <a:buClr>
                <a:schemeClr val="bg1"/>
              </a:buClr>
              <a:buFont typeface="Arial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717550" indent="-228600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3pPr>
            <a:lvl4pPr marL="985838" indent="-228600">
              <a:buClr>
                <a:schemeClr val="bg1"/>
              </a:buClr>
              <a:buFont typeface="Wingdings" panose="05000000000000000000" pitchFamily="2" charset="2"/>
              <a:buChar char="Ø"/>
              <a:defRPr sz="1400">
                <a:solidFill>
                  <a:schemeClr val="bg1"/>
                </a:solidFill>
              </a:defRPr>
            </a:lvl4pPr>
            <a:lvl5pPr marL="1344613" indent="-22860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55976" y="6520259"/>
            <a:ext cx="613198" cy="365125"/>
          </a:xfrm>
          <a:prstGeom prst="rect">
            <a:avLst/>
          </a:prstGeom>
        </p:spPr>
        <p:txBody>
          <a:bodyPr/>
          <a:lstStyle>
            <a:lvl1pPr>
              <a:defRPr sz="1500" b="1">
                <a:solidFill>
                  <a:schemeClr val="bg1"/>
                </a:solidFill>
              </a:defRPr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96" y="6381328"/>
            <a:ext cx="86800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186766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Clr>
                <a:schemeClr val="tx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2pPr>
            <a:lvl3pPr>
              <a:defRPr sz="1600"/>
            </a:lvl3pPr>
            <a:lvl4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11156"/>
          </a:xfrm>
          <a:prstGeom prst="rect">
            <a:avLst/>
          </a:prstGeo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600"/>
            </a:lvl3pPr>
            <a:lvl4pP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1490" y="71414"/>
            <a:ext cx="8229600" cy="582594"/>
          </a:xfrm>
          <a:prstGeom prst="rect">
            <a:avLst/>
          </a:prstGeo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pic>
        <p:nvPicPr>
          <p:cNvPr id="6" name="Picture 2" descr="C:\Users\timjey\Desktop\Mr.Ju\STA\ppt\2012\edu_templet\bg_bar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7166"/>
            <a:ext cx="9144000" cy="317876"/>
          </a:xfrm>
          <a:prstGeom prst="rect">
            <a:avLst/>
          </a:prstGeom>
          <a:noFill/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imjey\Desktop\Mr.Ju\STA\ppt\2012\edu_templet\text_mb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9144032" cy="246490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52" y="1480738"/>
            <a:ext cx="6500858" cy="857256"/>
          </a:xfrm>
          <a:prstGeom prst="rect">
            <a:avLst/>
          </a:prstGeom>
        </p:spPr>
        <p:txBody>
          <a:bodyPr anchor="ctr"/>
          <a:lstStyle>
            <a:lvl1pPr algn="ctr">
              <a:defRPr sz="2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8" name="그림 7" descr="STALogo.gif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42844" y="6500834"/>
            <a:ext cx="662940" cy="285750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36620"/>
            <a:ext cx="3008313" cy="5778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42984"/>
            <a:ext cx="5111750" cy="4983179"/>
          </a:xfrm>
          <a:prstGeom prst="rect">
            <a:avLst/>
          </a:prstGeom>
        </p:spPr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ü"/>
              <a:defRPr sz="2000"/>
            </a:lvl1pPr>
            <a:lvl2pPr>
              <a:buFont typeface="Arial" pitchFamily="34" charset="0"/>
              <a:buChar char="•"/>
              <a:defRPr sz="1800"/>
            </a:lvl2pPr>
            <a:lvl3pPr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714488"/>
            <a:ext cx="3008313" cy="4411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000107"/>
            <a:ext cx="5486400" cy="37274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85F8A20-CD6F-40D6-A9B2-7254742EF68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86776" y="6421461"/>
            <a:ext cx="757214" cy="365125"/>
          </a:xfrm>
          <a:prstGeom prst="rect">
            <a:avLst/>
          </a:prstGeom>
        </p:spPr>
        <p:txBody>
          <a:bodyPr/>
          <a:lstStyle>
            <a:lvl1pPr>
              <a:defRPr sz="1500" b="1"/>
            </a:lvl1pPr>
          </a:lstStyle>
          <a:p>
            <a:fld id="{085F8A20-CD6F-40D6-A9B2-7254742EF68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포인트가 5개인 별 4"/>
          <p:cNvSpPr/>
          <p:nvPr/>
        </p:nvSpPr>
        <p:spPr>
          <a:xfrm>
            <a:off x="8820472" y="100100"/>
            <a:ext cx="216024" cy="216024"/>
          </a:xfrm>
          <a:prstGeom prst="star5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64704"/>
            <a:ext cx="914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800" b="1" dirty="0" smtClean="0">
                <a:solidFill>
                  <a:schemeClr val="bg1"/>
                </a:solidFill>
              </a:rPr>
              <a:t>4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차산업대비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smtClean="0">
                <a:solidFill>
                  <a:schemeClr val="bg1"/>
                </a:solidFill>
              </a:rPr>
              <a:t>인공지능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/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빅데이터기반 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5800" b="1" dirty="0" err="1" smtClean="0">
                <a:solidFill>
                  <a:schemeClr val="bg1"/>
                </a:solidFill>
              </a:rPr>
              <a:t>사물인터넷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5800" b="1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5800" b="1" dirty="0" smtClean="0">
                <a:solidFill>
                  <a:schemeClr val="bg1"/>
                </a:solidFill>
              </a:rPr>
              <a:t>)</a:t>
            </a:r>
            <a:r>
              <a:rPr lang="ko-KR" altLang="en-US" sz="5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5800" b="1" dirty="0" err="1" smtClean="0">
                <a:solidFill>
                  <a:schemeClr val="bg1"/>
                </a:solidFill>
              </a:rPr>
              <a:t>융합실무</a:t>
            </a:r>
            <a:endParaRPr lang="en-US" altLang="ko-KR" sz="5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5800" b="1" dirty="0" smtClean="0">
                <a:solidFill>
                  <a:srgbClr val="FFFF00"/>
                </a:solidFill>
              </a:rPr>
              <a:t>- </a:t>
            </a:r>
            <a:r>
              <a:rPr lang="en-US" altLang="ko-KR" sz="5800" b="1" dirty="0" err="1" smtClean="0">
                <a:solidFill>
                  <a:srgbClr val="FFFF00"/>
                </a:solidFill>
              </a:rPr>
              <a:t>IoT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</a:t>
            </a:r>
            <a:r>
              <a:rPr lang="ko-KR" altLang="en-US" sz="5800" b="1" dirty="0" smtClean="0">
                <a:solidFill>
                  <a:srgbClr val="FFFF00"/>
                </a:solidFill>
              </a:rPr>
              <a:t>디바이스 기획</a:t>
            </a:r>
            <a:r>
              <a:rPr lang="ko-KR" altLang="en-US" sz="5800" b="1" dirty="0">
                <a:solidFill>
                  <a:srgbClr val="FFFF00"/>
                </a:solidFill>
              </a:rPr>
              <a:t>서</a:t>
            </a:r>
            <a:r>
              <a:rPr lang="en-US" altLang="ko-KR" sz="5800" b="1" dirty="0" smtClean="0">
                <a:solidFill>
                  <a:srgbClr val="FFFF00"/>
                </a:solidFill>
              </a:rPr>
              <a:t> 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4160" y="4797152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홍길동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21643" y="5603243"/>
            <a:ext cx="120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bg1"/>
                </a:solidFill>
              </a:rPr>
              <a:t>Ver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1.0</a:t>
            </a:r>
            <a:endParaRPr lang="ko-KR" altLang="en-US" sz="2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0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65828"/>
              </p:ext>
            </p:extLst>
          </p:nvPr>
        </p:nvGraphicFramePr>
        <p:xfrm>
          <a:off x="683568" y="1412776"/>
          <a:ext cx="8136904" cy="49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648072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2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엑추에이</a:t>
            </a:r>
            <a:r>
              <a:rPr lang="ko-KR" altLang="en-US" dirty="0" err="1"/>
              <a:t>터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26768"/>
              </p:ext>
            </p:extLst>
          </p:nvPr>
        </p:nvGraphicFramePr>
        <p:xfrm>
          <a:off x="467544" y="1268761"/>
          <a:ext cx="8352928" cy="3500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51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87824" y="2779114"/>
            <a:ext cx="1872208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8184" y="2774855"/>
            <a:ext cx="172819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>
            <a:stCxn id="6" idx="3"/>
            <a:endCxn id="7" idx="1"/>
          </p:cNvCxnSpPr>
          <p:nvPr/>
        </p:nvCxnSpPr>
        <p:spPr>
          <a:xfrm flipV="1">
            <a:off x="4860032" y="3494935"/>
            <a:ext cx="1368152" cy="42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267744" y="2131042"/>
            <a:ext cx="72008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3923928" y="1987026"/>
            <a:ext cx="0" cy="792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H="1">
            <a:off x="2405337" y="4219274"/>
            <a:ext cx="582487" cy="5058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2"/>
          </p:cNvCxnSpPr>
          <p:nvPr/>
        </p:nvCxnSpPr>
        <p:spPr>
          <a:xfrm>
            <a:off x="3923928" y="4219274"/>
            <a:ext cx="0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7" idx="0"/>
          </p:cNvCxnSpPr>
          <p:nvPr/>
        </p:nvCxnSpPr>
        <p:spPr>
          <a:xfrm>
            <a:off x="7092280" y="2131042"/>
            <a:ext cx="0" cy="6438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956376" y="2131042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7" idx="2"/>
          </p:cNvCxnSpPr>
          <p:nvPr/>
        </p:nvCxnSpPr>
        <p:spPr>
          <a:xfrm>
            <a:off x="7092280" y="4215015"/>
            <a:ext cx="0" cy="652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956376" y="4219274"/>
            <a:ext cx="792088" cy="648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91680" y="177100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센서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42790" y="1648472"/>
            <a:ext cx="132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엑추에이터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1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7824" y="3717033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라즈베리파이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87824" y="2747325"/>
            <a:ext cx="1872208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28184" y="3717033"/>
            <a:ext cx="1728192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아두이노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28184" y="2747325"/>
            <a:ext cx="1728192" cy="96970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응용 </a:t>
            </a:r>
            <a:r>
              <a:rPr lang="en-US" altLang="ko-KR" dirty="0" smtClean="0">
                <a:solidFill>
                  <a:schemeClr val="tx1"/>
                </a:solidFill>
              </a:rPr>
              <a:t>SW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19063" y="1196752"/>
            <a:ext cx="57606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39143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chemeClr val="bg1"/>
                </a:solidFill>
              </a:rPr>
              <a:t>도입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80312" y="1196752"/>
            <a:ext cx="57606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00392" y="121823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92D050"/>
                </a:solidFill>
              </a:rPr>
              <a:t>개발</a:t>
            </a:r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109556"/>
            <a:ext cx="910583" cy="171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76874" y="4525221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bg1"/>
                </a:solidFill>
              </a:rPr>
              <a:t>Wifi</a:t>
            </a:r>
            <a:endParaRPr lang="ko-KR" altLang="en-US" sz="1600" b="1" dirty="0" err="1" smtClean="0">
              <a:solidFill>
                <a:schemeClr val="bg1"/>
              </a:solidFill>
            </a:endParaRPr>
          </a:p>
        </p:txBody>
      </p:sp>
      <p:pic>
        <p:nvPicPr>
          <p:cNvPr id="205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87545">
            <a:off x="1270078" y="347408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:\Users\USER\AppData\Local\Microsoft\Windows\Temporary Internet Files\Content.IE5\H632EYPE\wireless-1220904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13103">
            <a:off x="2168154" y="3944429"/>
            <a:ext cx="709974" cy="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디자인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대상</a:t>
            </a:r>
            <a:endParaRPr lang="en-US" altLang="ko-KR" dirty="0" smtClean="0"/>
          </a:p>
          <a:p>
            <a:pPr lvl="1"/>
            <a:r>
              <a:rPr lang="ko-KR" altLang="en-US" dirty="0"/>
              <a:t>고객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디바이스 수준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취업 관련 회사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대상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smtClean="0"/>
              <a:t>디바이스 수준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4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44174"/>
              </p:ext>
            </p:extLst>
          </p:nvPr>
        </p:nvGraphicFramePr>
        <p:xfrm>
          <a:off x="755575" y="1613338"/>
          <a:ext cx="8136905" cy="400069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919824"/>
                <a:gridCol w="990580"/>
                <a:gridCol w="1617989"/>
                <a:gridCol w="4608512"/>
              </a:tblGrid>
              <a:tr h="1230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설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55233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카피레프트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altLang="ko-KR" sz="1050" kern="0" spc="0" dirty="0" err="1">
                          <a:effectLst/>
                        </a:rPr>
                        <a:t>Copyleft</a:t>
                      </a:r>
                      <a:r>
                        <a:rPr lang="en-US" altLang="ko-KR" sz="1050" kern="0" spc="0" dirty="0">
                          <a:effectLst/>
                        </a:rPr>
                        <a:t> Licenses)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Creative Commons Attribution,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Share-Alike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(BY-SA)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 표시</a:t>
                      </a:r>
                      <a:r>
                        <a:rPr lang="en-US" altLang="ko-KR" sz="1050" kern="0" spc="0" dirty="0">
                          <a:effectLst/>
                        </a:rPr>
                        <a:t>-</a:t>
                      </a:r>
                      <a:r>
                        <a:rPr lang="ko-KR" altLang="en-US" sz="1050" kern="0" spc="0" dirty="0">
                          <a:effectLst/>
                        </a:rPr>
                        <a:t>동일조건 변경 허락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저작자를 밝히면 자유로운 이용이 가능하고 저작물의 변경도 가능하지만</a:t>
                      </a:r>
                      <a:r>
                        <a:rPr lang="en-US" altLang="ko-KR" sz="1050" kern="0" spc="0" dirty="0">
                          <a:effectLst/>
                        </a:rPr>
                        <a:t>, 2</a:t>
                      </a:r>
                      <a:r>
                        <a:rPr lang="ko-KR" altLang="en-US" sz="1050" kern="0" spc="0" dirty="0">
                          <a:effectLst/>
                        </a:rPr>
                        <a:t>차적 저작물에는 원 저작물에 적용된 것과 동일한 라이선스를 적용해야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5523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GNU General Public License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(GPL)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자유 소프트웨어 재단에서 만든 자유 소프트웨어 라이선스를 말한다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가장 널리 알려진 강한 카피레프트 사용 허가이며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이 허가를 가진 프로그램을 사용하여 새로운 프로그램을 만들게 되면 파생된 프로그램 역시 같은 카피레프트를 가져야 한다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4450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effectLst/>
                        </a:rPr>
                        <a:t>OSHW </a:t>
                      </a:r>
                      <a:r>
                        <a:rPr lang="ko-KR" altLang="en-US" sz="1050" kern="0" spc="0">
                          <a:effectLst/>
                        </a:rPr>
                        <a:t>관련 라이선스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TAPR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국제 아마추어 라디오 협회가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지칭한다</a:t>
                      </a:r>
                      <a:r>
                        <a:rPr lang="en-US" altLang="ko-KR" sz="1050" kern="0" spc="0" dirty="0">
                          <a:effectLst/>
                        </a:rPr>
                        <a:t>. GPL</a:t>
                      </a:r>
                      <a:r>
                        <a:rPr lang="ko-KR" altLang="en-US" sz="1050" kern="0" spc="0" dirty="0">
                          <a:effectLst/>
                        </a:rPr>
                        <a:t>과 같이 </a:t>
                      </a:r>
                      <a:r>
                        <a:rPr lang="en-US" altLang="ko-KR" sz="1050" kern="0" spc="0" dirty="0">
                          <a:effectLst/>
                        </a:rPr>
                        <a:t>OHL</a:t>
                      </a:r>
                      <a:r>
                        <a:rPr lang="ko-KR" altLang="en-US" sz="1050" kern="0" spc="0" dirty="0">
                          <a:effectLst/>
                        </a:rPr>
                        <a:t>도 공유와 제작에 대해 자유롭다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변형시키지 않는다는 전제하에 복제와 사용에 자유롭다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766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CERN OHL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 err="1">
                          <a:effectLst/>
                        </a:rPr>
                        <a:t>Opensource</a:t>
                      </a:r>
                      <a:r>
                        <a:rPr lang="en-US" sz="1050" kern="0" spc="0" dirty="0">
                          <a:effectLst/>
                        </a:rPr>
                        <a:t> Hardware License)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유럽 입자 물리학 연구소</a:t>
                      </a:r>
                      <a:r>
                        <a:rPr lang="en-US" altLang="ko-KR" sz="1050" kern="0" spc="0" dirty="0">
                          <a:effectLst/>
                        </a:rPr>
                        <a:t>(CERN)</a:t>
                      </a:r>
                      <a:r>
                        <a:rPr lang="ko-KR" altLang="en-US" sz="1050" kern="0" spc="0" dirty="0">
                          <a:effectLst/>
                        </a:rPr>
                        <a:t>에서 만든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하드웨어 라이선스를 가리킨다</a:t>
                      </a:r>
                      <a:r>
                        <a:rPr lang="en-US" altLang="ko-KR" sz="1050" kern="0" spc="0" dirty="0">
                          <a:effectLst/>
                        </a:rPr>
                        <a:t>. 2013</a:t>
                      </a:r>
                      <a:r>
                        <a:rPr lang="ko-KR" altLang="en-US" sz="1050" kern="0" spc="0" dirty="0">
                          <a:effectLst/>
                        </a:rPr>
                        <a:t>년에 </a:t>
                      </a:r>
                      <a:r>
                        <a:rPr lang="ko-KR" altLang="en-US" sz="1050" kern="0" spc="0" dirty="0" err="1">
                          <a:effectLst/>
                        </a:rPr>
                        <a:t>최근버전</a:t>
                      </a:r>
                      <a:r>
                        <a:rPr lang="ko-KR" altLang="en-US" sz="1050" kern="0" spc="0" dirty="0">
                          <a:effectLst/>
                        </a:rPr>
                        <a:t> </a:t>
                      </a:r>
                      <a:r>
                        <a:rPr lang="en-US" altLang="ko-KR" sz="1050" kern="0" spc="0" dirty="0">
                          <a:effectLst/>
                        </a:rPr>
                        <a:t>1.2</a:t>
                      </a:r>
                      <a:r>
                        <a:rPr lang="ko-KR" altLang="en-US" sz="1050" kern="0" spc="0" dirty="0">
                          <a:effectLst/>
                        </a:rPr>
                        <a:t>가 발표되었다</a:t>
                      </a:r>
                      <a:r>
                        <a:rPr lang="en-US" altLang="ko-KR" sz="1050" kern="0" spc="0" dirty="0">
                          <a:effectLst/>
                        </a:rPr>
                        <a:t>. CERN</a:t>
                      </a:r>
                      <a:r>
                        <a:rPr lang="ko-KR" altLang="en-US" sz="1050" kern="0" spc="0" dirty="0">
                          <a:effectLst/>
                        </a:rPr>
                        <a:t>의 핵심기술도 이 라이선스에 기반 하여 공개하고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이 라이선스는 사용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복사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수정 및 하드웨어 설계 문서의 배포 및 제품의 제조 및 유통에 대한 내용을 포함하고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0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5791962"/>
          </a:xfrm>
        </p:spPr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졸업작품 </a:t>
            </a:r>
            <a:r>
              <a:rPr lang="ko-KR" altLang="en-US" dirty="0"/>
              <a:t>시 고려사항</a:t>
            </a:r>
            <a:endParaRPr lang="en-US" altLang="ko-KR" dirty="0"/>
          </a:p>
          <a:p>
            <a:pPr lvl="1"/>
            <a:r>
              <a:rPr lang="ko-KR" altLang="en-US" dirty="0"/>
              <a:t>아래 사항 포트폴리오에 포함</a:t>
            </a:r>
            <a:endParaRPr lang="en-US" altLang="ko-KR" dirty="0"/>
          </a:p>
          <a:p>
            <a:pPr lvl="2"/>
            <a:r>
              <a:rPr lang="ko-KR" altLang="en-US" dirty="0"/>
              <a:t>구성도</a:t>
            </a:r>
            <a:endParaRPr lang="en-US" altLang="ko-KR" dirty="0"/>
          </a:p>
          <a:p>
            <a:pPr lvl="2"/>
            <a:r>
              <a:rPr lang="ko-KR" altLang="en-US" dirty="0"/>
              <a:t>전체 </a:t>
            </a:r>
            <a:r>
              <a:rPr lang="en-US" altLang="ko-KR" dirty="0"/>
              <a:t>SW </a:t>
            </a:r>
            <a:r>
              <a:rPr lang="ko-KR" altLang="en-US" dirty="0"/>
              <a:t>소스 코드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60138"/>
              </p:ext>
            </p:extLst>
          </p:nvPr>
        </p:nvGraphicFramePr>
        <p:xfrm>
          <a:off x="611560" y="1556792"/>
          <a:ext cx="8280920" cy="376382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864096"/>
                <a:gridCol w="936104"/>
                <a:gridCol w="1296144"/>
                <a:gridCol w="5184576"/>
              </a:tblGrid>
              <a:tr h="12307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라 이 선 </a:t>
                      </a:r>
                      <a:r>
                        <a:rPr lang="ko-KR" altLang="en-US" sz="1050" kern="0" spc="0" dirty="0" err="1">
                          <a:effectLst/>
                        </a:rPr>
                        <a:t>스</a:t>
                      </a:r>
                      <a:r>
                        <a:rPr lang="ko-KR" altLang="en-US" sz="1050" kern="0" spc="0" dirty="0">
                          <a:effectLst/>
                        </a:rPr>
                        <a:t> 구 분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종 류 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effectLst/>
                        </a:rPr>
                        <a:t>설 명</a:t>
                      </a:r>
                      <a:endParaRPr lang="ko-KR" alt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108890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퍼미시브</a:t>
                      </a:r>
                      <a:r>
                        <a:rPr lang="ko-KR" altLang="en-US" sz="1050" kern="0" spc="0" dirty="0">
                          <a:effectLst/>
                        </a:rPr>
                        <a:t> 라이선스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(</a:t>
                      </a:r>
                      <a:r>
                        <a:rPr lang="en-US" sz="1050" kern="0" spc="0" dirty="0">
                          <a:effectLst/>
                        </a:rPr>
                        <a:t>Permissive Licenses)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오픈소스</a:t>
                      </a:r>
                      <a:r>
                        <a:rPr lang="ko-KR" altLang="en-US" sz="1050" kern="0" spc="0" dirty="0">
                          <a:effectLst/>
                        </a:rPr>
                        <a:t> 관련 라이선스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FreeBSD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하며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소프트웨어의 한 종류이다</a:t>
                      </a:r>
                      <a:r>
                        <a:rPr lang="en-US" altLang="ko-KR" sz="1050" kern="0" spc="0" dirty="0">
                          <a:effectLst/>
                        </a:rPr>
                        <a:t>. BSD </a:t>
                      </a:r>
                      <a:r>
                        <a:rPr lang="ko-KR" altLang="en-US" sz="1050" kern="0" spc="0" dirty="0">
                          <a:effectLst/>
                        </a:rPr>
                        <a:t>계열 소프트웨어를 포함한 많은 프로그램에서 사용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해당 소프트웨어는 아무나 개작할 수 있고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수정한 것을 제한 없이 배포할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 </a:t>
                      </a:r>
                      <a:r>
                        <a:rPr lang="ko-KR" altLang="en-US" sz="1050" kern="0" spc="0" dirty="0">
                          <a:effectLst/>
                        </a:rPr>
                        <a:t>다만 수정본의 </a:t>
                      </a:r>
                      <a:r>
                        <a:rPr lang="ko-KR" altLang="en-US" sz="1050" kern="0" spc="0" dirty="0" err="1">
                          <a:effectLst/>
                        </a:rPr>
                        <a:t>재배포는</a:t>
                      </a:r>
                      <a:r>
                        <a:rPr lang="ko-KR" altLang="en-US" sz="1050" kern="0" spc="0" dirty="0">
                          <a:effectLst/>
                        </a:rPr>
                        <a:t> 의무적인 사항이 아니므로 </a:t>
                      </a:r>
                      <a:r>
                        <a:rPr lang="en-US" altLang="ko-KR" sz="1050" kern="0" spc="0" dirty="0">
                          <a:effectLst/>
                        </a:rPr>
                        <a:t>BSD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갖는 프로그램은 공개하지 않아도 되는 상용 소프트웨어에서도 사용할 수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자유 소프트웨어 재단의 일반 공중 라이선스</a:t>
                      </a:r>
                      <a:r>
                        <a:rPr lang="en-US" altLang="ko-KR" sz="1050" kern="0" spc="0" dirty="0">
                          <a:effectLst/>
                        </a:rPr>
                        <a:t>(GPL)</a:t>
                      </a:r>
                      <a:r>
                        <a:rPr lang="ko-KR" altLang="en-US" sz="1050" kern="0" spc="0" dirty="0">
                          <a:effectLst/>
                        </a:rPr>
                        <a:t>보다 훨씬 개방적인 </a:t>
                      </a:r>
                      <a:r>
                        <a:rPr lang="en-US" altLang="ko-KR" sz="1050" kern="0" spc="0" dirty="0">
                          <a:effectLst/>
                        </a:rPr>
                        <a:t>4</a:t>
                      </a:r>
                      <a:r>
                        <a:rPr lang="ko-KR" altLang="en-US" sz="1050" kern="0" spc="0" dirty="0">
                          <a:effectLst/>
                        </a:rPr>
                        <a:t>개항의 간단한 문구로 되어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659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effectLst/>
                        </a:rPr>
                        <a:t>MIT License</a:t>
                      </a:r>
                      <a:endParaRPr 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 err="1">
                          <a:effectLst/>
                        </a:rPr>
                        <a:t>매사추세츠</a:t>
                      </a:r>
                      <a:r>
                        <a:rPr lang="ko-KR" altLang="en-US" sz="1050" kern="0" spc="0" dirty="0">
                          <a:effectLst/>
                        </a:rPr>
                        <a:t> 공과대학교</a:t>
                      </a:r>
                      <a:r>
                        <a:rPr lang="en-US" altLang="ko-KR" sz="1050" kern="0" spc="0" dirty="0">
                          <a:effectLst/>
                        </a:rPr>
                        <a:t>(MIT)</a:t>
                      </a:r>
                      <a:r>
                        <a:rPr lang="ko-KR" altLang="en-US" sz="1050" kern="0" spc="0" dirty="0">
                          <a:effectLst/>
                        </a:rPr>
                        <a:t>을 기원으로 하는 소프트웨어 라이선스이며</a:t>
                      </a:r>
                      <a:r>
                        <a:rPr lang="en-US" altLang="ko-KR" sz="1050" kern="0" spc="0" dirty="0">
                          <a:effectLst/>
                        </a:rPr>
                        <a:t>, MIT </a:t>
                      </a:r>
                      <a:r>
                        <a:rPr lang="ko-KR" altLang="en-US" sz="1050" kern="0" spc="0" dirty="0">
                          <a:effectLst/>
                        </a:rPr>
                        <a:t>허가서라고 한다</a:t>
                      </a:r>
                      <a:r>
                        <a:rPr lang="en-US" altLang="ko-KR" sz="1050" kern="0" spc="0" dirty="0">
                          <a:effectLst/>
                        </a:rPr>
                        <a:t>. MIT </a:t>
                      </a:r>
                      <a:r>
                        <a:rPr lang="ko-KR" altLang="en-US" sz="1050" kern="0" spc="0" dirty="0">
                          <a:effectLst/>
                        </a:rPr>
                        <a:t>라이선스를 따르는 소프트웨어를 개조한 제품을 반드시 </a:t>
                      </a:r>
                      <a:r>
                        <a:rPr lang="ko-KR" altLang="en-US" sz="1050" kern="0" spc="0" dirty="0" err="1">
                          <a:effectLst/>
                        </a:rPr>
                        <a:t>오픈소스로</a:t>
                      </a:r>
                      <a:r>
                        <a:rPr lang="ko-KR" altLang="en-US" sz="1050" kern="0" spc="0" dirty="0">
                          <a:effectLst/>
                        </a:rPr>
                        <a:t> 배포해야 한다는 규정이 없으며 </a:t>
                      </a:r>
                      <a:r>
                        <a:rPr lang="en-US" altLang="ko-KR" sz="1050" kern="0" spc="0" dirty="0">
                          <a:effectLst/>
                        </a:rPr>
                        <a:t>GNU </a:t>
                      </a:r>
                      <a:r>
                        <a:rPr lang="ko-KR" altLang="en-US" sz="1050" kern="0" spc="0" dirty="0">
                          <a:effectLst/>
                        </a:rPr>
                        <a:t>일반 공중 라이선스의 엄격함을 피하려는 사용자들에게 인기가 있다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  <a:tr h="723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Creative Commons Attribution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effectLst/>
                        </a:rPr>
                        <a:t>(BY)</a:t>
                      </a:r>
                      <a:endParaRPr lang="en-US" sz="1050" kern="0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저작자표시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effectLst/>
                        </a:rPr>
                        <a:t>저작자의 이름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저작물의 제목</a:t>
                      </a:r>
                      <a:r>
                        <a:rPr lang="en-US" altLang="ko-KR" sz="1050" kern="0" spc="0" dirty="0"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effectLst/>
                        </a:rPr>
                        <a:t>출처 등 저작자에 관한 표시를 해주어야 한다</a:t>
                      </a:r>
                      <a:r>
                        <a:rPr lang="en-US" altLang="ko-KR" sz="1050" kern="0" spc="0" dirty="0"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05" marR="28505" marT="7881" marB="7881" anchor="ctr"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819400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지적 재산권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048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디자인 고려사항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 예산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99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</a:t>
            </a:r>
            <a:r>
              <a:rPr lang="en-US" altLang="ko-KR" dirty="0" smtClean="0"/>
              <a:t>UI</a:t>
            </a:r>
            <a:r>
              <a:rPr lang="ko-KR" altLang="en-US" dirty="0" smtClean="0"/>
              <a:t>기능 명세화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759514"/>
          </a:xfrm>
        </p:spPr>
        <p:txBody>
          <a:bodyPr/>
          <a:lstStyle/>
          <a:p>
            <a:r>
              <a:rPr lang="ko-KR" altLang="en-US" dirty="0" smtClean="0"/>
              <a:t>예상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 lvl="1"/>
            <a:r>
              <a:rPr lang="ko-KR" altLang="en-US" b="1" dirty="0"/>
              <a:t>사용자 인증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제어</a:t>
            </a:r>
            <a:endParaRPr lang="en-US" altLang="ko-KR" b="1" dirty="0"/>
          </a:p>
          <a:p>
            <a:pPr lvl="1"/>
            <a:r>
              <a:rPr lang="en-US" altLang="ko-KR" b="1" dirty="0" err="1" smtClean="0"/>
              <a:t>IoT</a:t>
            </a:r>
            <a:r>
              <a:rPr lang="en-US" altLang="ko-KR" b="1" dirty="0" smtClean="0"/>
              <a:t> </a:t>
            </a:r>
            <a:r>
              <a:rPr lang="ko-KR" altLang="en-US" b="1" dirty="0"/>
              <a:t>디바이스 </a:t>
            </a:r>
            <a:r>
              <a:rPr lang="ko-KR" altLang="en-US" b="1" dirty="0" smtClean="0"/>
              <a:t>모니터링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pPr lvl="1"/>
            <a:endParaRPr lang="en-US" altLang="ko-KR" b="1" dirty="0" smtClean="0"/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적용 기술</a:t>
            </a:r>
            <a:endParaRPr lang="en-US" altLang="ko-KR" b="1" dirty="0" smtClean="0"/>
          </a:p>
          <a:p>
            <a:pPr lvl="1"/>
            <a:r>
              <a:rPr lang="en-US" altLang="ko-KR" b="1" dirty="0" smtClean="0"/>
              <a:t>Java </a:t>
            </a:r>
            <a:r>
              <a:rPr lang="ko-KR" altLang="en-US" b="1" dirty="0" err="1" smtClean="0"/>
              <a:t>앱</a:t>
            </a:r>
            <a:endParaRPr lang="en-US" altLang="ko-KR" b="1" dirty="0" smtClean="0"/>
          </a:p>
          <a:p>
            <a:pPr lvl="1"/>
            <a:endParaRPr lang="en-US" altLang="ko-KR" b="1" dirty="0"/>
          </a:p>
          <a:p>
            <a:r>
              <a:rPr lang="ko-KR" altLang="en-US" b="1" dirty="0" smtClean="0"/>
              <a:t>예상 시나리오</a:t>
            </a:r>
            <a:endParaRPr lang="en-US" altLang="ko-KR" b="1" dirty="0" smtClean="0"/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구동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사용자 인증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디바이스 선택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명령 선택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디바이스 모니터링 또는 제어</a:t>
            </a:r>
            <a:r>
              <a:rPr lang="en-US" altLang="ko-KR" b="1" dirty="0" smtClean="0"/>
              <a:t>)</a:t>
            </a:r>
          </a:p>
          <a:p>
            <a:pPr lvl="1"/>
            <a:r>
              <a:rPr lang="ko-KR" altLang="en-US" b="1" dirty="0" err="1" smtClean="0"/>
              <a:t>앱</a:t>
            </a:r>
            <a:r>
              <a:rPr lang="ko-KR" altLang="en-US" b="1" dirty="0" smtClean="0"/>
              <a:t> 종료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3" name="Picture 5" descr="C:\Users\USER\AppData\Local\Microsoft\Windows\Temporary Internet Files\Content.IE5\URR2TAI9\pawn-1377128_64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41830"/>
            <a:ext cx="2088232" cy="393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8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디바이스 </a:t>
            </a:r>
            <a:r>
              <a:rPr lang="ko-KR" altLang="en-US" dirty="0" err="1" smtClean="0"/>
              <a:t>프로토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154349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1026" name="Picture 2" descr="ìëì´ë¸ íë¤í¸ì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98420"/>
            <a:ext cx="6336704" cy="47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0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772816"/>
            <a:ext cx="8928992" cy="4104456"/>
          </a:xfrm>
        </p:spPr>
        <p:txBody>
          <a:bodyPr/>
          <a:lstStyle/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요소기술 분석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사양 명세화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디자인 고려사</a:t>
            </a:r>
            <a:r>
              <a:rPr lang="ko-KR" altLang="en-US" sz="3200" dirty="0"/>
              <a:t>항</a:t>
            </a:r>
            <a:endParaRPr lang="en-US" altLang="ko-KR" sz="3200" dirty="0" smtClean="0"/>
          </a:p>
          <a:p>
            <a:pPr lvl="2"/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IoT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디바이스 </a:t>
            </a:r>
            <a:r>
              <a:rPr lang="en-US" altLang="ko-KR" sz="3200" dirty="0" smtClean="0"/>
              <a:t>UI</a:t>
            </a:r>
            <a:r>
              <a:rPr lang="ko-KR" altLang="en-US" sz="3200" dirty="0" smtClean="0"/>
              <a:t>기능 명세화</a:t>
            </a:r>
            <a:endParaRPr lang="ko-KR" altLang="en-US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0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요소 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733382"/>
            <a:ext cx="8928992" cy="895418"/>
          </a:xfrm>
        </p:spPr>
        <p:txBody>
          <a:bodyPr/>
          <a:lstStyle/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/>
              <a:t>I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디바이스란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협의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장비에 연결하는 센서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액추에이터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광의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센서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액추에이터를</a:t>
            </a:r>
            <a:r>
              <a:rPr lang="ko-KR" altLang="en-US" dirty="0" smtClean="0"/>
              <a:t> 확장하여 전체 시스템을 구성하는 네트워크 장비</a:t>
            </a:r>
            <a:r>
              <a:rPr lang="en-US" altLang="ko-KR" dirty="0" smtClean="0"/>
              <a:t>, </a:t>
            </a:r>
            <a:r>
              <a:rPr lang="en-US" altLang="ko-KR" dirty="0"/>
              <a:t>H/W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관련된 모든 기기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주요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단말 하드웨어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플랫폼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통신 기술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endParaRPr lang="en-US" altLang="ko-KR" dirty="0"/>
          </a:p>
          <a:p>
            <a:pPr>
              <a:tabLst>
                <a:tab pos="1073150" algn="l"/>
                <a:tab pos="1258888" algn="l"/>
              </a:tabLst>
            </a:pP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디바이스 유형</a:t>
            </a:r>
            <a:endParaRPr lang="en-US" altLang="ko-KR" dirty="0" smtClean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가정용 가전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홈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개인용 </a:t>
            </a:r>
            <a:r>
              <a:rPr lang="ko-KR" altLang="en-US" dirty="0" err="1" smtClean="0"/>
              <a:t>웨어러블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(</a:t>
            </a:r>
            <a:r>
              <a:rPr lang="ko-KR" altLang="en-US" dirty="0" smtClean="0"/>
              <a:t>스마트 헬스</a:t>
            </a:r>
            <a:r>
              <a:rPr lang="en-US" altLang="ko-KR" dirty="0" smtClean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/>
              <a:t>차량용 </a:t>
            </a:r>
            <a:r>
              <a:rPr lang="en-US" altLang="ko-KR" dirty="0" err="1"/>
              <a:t>IoT</a:t>
            </a:r>
            <a:r>
              <a:rPr lang="en-US" altLang="ko-KR" dirty="0"/>
              <a:t> (</a:t>
            </a:r>
            <a:r>
              <a:rPr lang="ko-KR" altLang="en-US" dirty="0"/>
              <a:t>스마트 카</a:t>
            </a:r>
            <a:r>
              <a:rPr lang="en-US" altLang="ko-KR" dirty="0"/>
              <a:t>, </a:t>
            </a:r>
            <a:r>
              <a:rPr lang="ko-KR" altLang="en-US" dirty="0" err="1"/>
              <a:t>커넥티드</a:t>
            </a:r>
            <a:r>
              <a:rPr lang="ko-KR" altLang="en-US" dirty="0"/>
              <a:t> 카</a:t>
            </a:r>
            <a:r>
              <a:rPr lang="en-US" altLang="ko-KR" dirty="0"/>
              <a:t>)</a:t>
            </a:r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생활형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에너지용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r>
              <a:rPr lang="ko-KR" altLang="en-US" dirty="0" smtClean="0"/>
              <a:t>산업 </a:t>
            </a:r>
            <a:r>
              <a:rPr lang="ko-KR" altLang="en-US" dirty="0"/>
              <a:t>및 환경용 </a:t>
            </a:r>
            <a:r>
              <a:rPr lang="en-US" altLang="ko-KR" dirty="0" err="1"/>
              <a:t>IoT</a:t>
            </a:r>
            <a:endParaRPr lang="en-US" altLang="ko-KR" dirty="0"/>
          </a:p>
          <a:p>
            <a:pPr lvl="1">
              <a:tabLst>
                <a:tab pos="1073150" algn="l"/>
                <a:tab pos="1258888" algn="l"/>
              </a:tabLst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65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외부 정보를 감지하는 장치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ko-KR" altLang="en-US" dirty="0"/>
              <a:t>감지 대상에 따라 화학 센서</a:t>
            </a:r>
            <a:r>
              <a:rPr lang="en-US" altLang="ko-KR" dirty="0"/>
              <a:t>(</a:t>
            </a:r>
            <a:r>
              <a:rPr lang="ko-KR" altLang="en-US" dirty="0"/>
              <a:t>농도</a:t>
            </a:r>
            <a:r>
              <a:rPr lang="en-US" altLang="ko-KR" dirty="0"/>
              <a:t>, </a:t>
            </a:r>
            <a:r>
              <a:rPr lang="ko-KR" altLang="en-US" dirty="0"/>
              <a:t>비중</a:t>
            </a:r>
            <a:r>
              <a:rPr lang="en-US" altLang="ko-KR" dirty="0"/>
              <a:t>, </a:t>
            </a:r>
            <a:r>
              <a:rPr lang="ko-KR" altLang="en-US" dirty="0"/>
              <a:t>이온</a:t>
            </a:r>
            <a:r>
              <a:rPr lang="en-US" altLang="ko-KR" dirty="0"/>
              <a:t>, </a:t>
            </a:r>
            <a:r>
              <a:rPr lang="ko-KR" altLang="en-US" dirty="0"/>
              <a:t>성분 등</a:t>
            </a:r>
            <a:r>
              <a:rPr lang="en-US" altLang="ko-KR" dirty="0"/>
              <a:t>), </a:t>
            </a:r>
            <a:r>
              <a:rPr lang="ko-KR" altLang="en-US" dirty="0"/>
              <a:t>바이오 센서</a:t>
            </a:r>
            <a:r>
              <a:rPr lang="en-US" altLang="ko-KR" dirty="0"/>
              <a:t>(</a:t>
            </a:r>
            <a:r>
              <a:rPr lang="ko-KR" altLang="en-US" dirty="0"/>
              <a:t>혈압</a:t>
            </a:r>
            <a:r>
              <a:rPr lang="en-US" altLang="ko-KR" dirty="0"/>
              <a:t>, </a:t>
            </a:r>
            <a:r>
              <a:rPr lang="ko-KR" altLang="en-US" dirty="0"/>
              <a:t>단백질</a:t>
            </a:r>
            <a:r>
              <a:rPr lang="en-US" altLang="ko-KR" dirty="0"/>
              <a:t>, </a:t>
            </a:r>
            <a:r>
              <a:rPr lang="ko-KR" altLang="en-US" dirty="0" smtClean="0"/>
              <a:t>혈당</a:t>
            </a:r>
            <a:r>
              <a:rPr lang="en-US" altLang="ko-KR" dirty="0"/>
              <a:t>, DNA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물리 센서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광학</a:t>
            </a:r>
            <a:r>
              <a:rPr lang="en-US" altLang="ko-KR" dirty="0"/>
              <a:t>, </a:t>
            </a:r>
            <a:r>
              <a:rPr lang="ko-KR" altLang="en-US" dirty="0"/>
              <a:t>전자기 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감지 </a:t>
            </a:r>
            <a:r>
              <a:rPr lang="ko-KR" altLang="en-US" dirty="0" smtClean="0"/>
              <a:t>방식에 </a:t>
            </a:r>
            <a:r>
              <a:rPr lang="ko-KR" altLang="en-US" dirty="0"/>
              <a:t>따라 광학 센서</a:t>
            </a:r>
            <a:r>
              <a:rPr lang="en-US" altLang="ko-KR" dirty="0"/>
              <a:t>, </a:t>
            </a:r>
            <a:r>
              <a:rPr lang="ko-KR" altLang="en-US" dirty="0"/>
              <a:t>자기 센서</a:t>
            </a:r>
            <a:r>
              <a:rPr lang="en-US" altLang="ko-KR" dirty="0"/>
              <a:t>, </a:t>
            </a:r>
            <a:r>
              <a:rPr lang="ko-KR" altLang="en-US" dirty="0"/>
              <a:t>용량 센서</a:t>
            </a:r>
            <a:r>
              <a:rPr lang="en-US" altLang="ko-KR" dirty="0"/>
              <a:t>, </a:t>
            </a:r>
            <a:r>
              <a:rPr lang="ko-KR" altLang="en-US" dirty="0"/>
              <a:t>저항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 err="1"/>
              <a:t>집적도에</a:t>
            </a:r>
            <a:r>
              <a:rPr lang="ko-KR" altLang="en-US" dirty="0"/>
              <a:t> 따라 </a:t>
            </a:r>
            <a:r>
              <a:rPr lang="ko-KR" altLang="en-US" dirty="0" smtClean="0"/>
              <a:t>디지털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지능형 센서</a:t>
            </a:r>
            <a:r>
              <a:rPr lang="en-US" altLang="ko-KR" dirty="0"/>
              <a:t>, </a:t>
            </a:r>
            <a:r>
              <a:rPr lang="ko-KR" altLang="en-US" dirty="0"/>
              <a:t>단순 센서</a:t>
            </a:r>
            <a:r>
              <a:rPr lang="en-US" altLang="ko-KR" dirty="0"/>
              <a:t>, </a:t>
            </a:r>
            <a:r>
              <a:rPr lang="ko-KR" altLang="en-US" dirty="0"/>
              <a:t>전자 </a:t>
            </a:r>
            <a:r>
              <a:rPr lang="ko-KR" altLang="en-US" dirty="0" smtClean="0"/>
              <a:t>센서</a:t>
            </a:r>
            <a:endParaRPr lang="en-US" altLang="ko-KR" dirty="0" smtClean="0"/>
          </a:p>
          <a:p>
            <a:pPr lvl="1"/>
            <a:r>
              <a:rPr lang="ko-KR" altLang="en-US" dirty="0"/>
              <a:t>구현 </a:t>
            </a:r>
            <a:r>
              <a:rPr lang="ko-KR" altLang="en-US" dirty="0" err="1"/>
              <a:t>기술별로는</a:t>
            </a:r>
            <a:r>
              <a:rPr lang="ko-KR" altLang="en-US" dirty="0"/>
              <a:t> 반도체를 </a:t>
            </a:r>
            <a:r>
              <a:rPr lang="ko-KR" altLang="en-US" dirty="0" smtClean="0"/>
              <a:t>이용한 </a:t>
            </a:r>
            <a:r>
              <a:rPr lang="ko-KR" altLang="en-US" dirty="0"/>
              <a:t>반도체 센서</a:t>
            </a:r>
            <a:r>
              <a:rPr lang="en-US" altLang="ko-KR" dirty="0"/>
              <a:t>, </a:t>
            </a:r>
            <a:r>
              <a:rPr lang="ko-KR" altLang="en-US" dirty="0"/>
              <a:t>전자와 기계적 성질을 이용한 </a:t>
            </a:r>
            <a:r>
              <a:rPr lang="en-US" altLang="ko-KR" dirty="0"/>
              <a:t>MEMS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소형의 </a:t>
            </a:r>
            <a:r>
              <a:rPr lang="ko-KR" altLang="en-US" dirty="0" err="1"/>
              <a:t>나노</a:t>
            </a:r>
            <a:r>
              <a:rPr lang="ko-KR" altLang="en-US" dirty="0"/>
              <a:t> 센서</a:t>
            </a:r>
            <a:r>
              <a:rPr lang="en-US" altLang="ko-KR" dirty="0"/>
              <a:t>, </a:t>
            </a:r>
            <a:r>
              <a:rPr lang="ko-KR" altLang="en-US" dirty="0" smtClean="0"/>
              <a:t>이들을 </a:t>
            </a:r>
            <a:r>
              <a:rPr lang="ko-KR" altLang="en-US" dirty="0"/>
              <a:t>조합한 </a:t>
            </a:r>
            <a:r>
              <a:rPr lang="ko-KR" altLang="en-US" dirty="0" err="1"/>
              <a:t>융복합</a:t>
            </a:r>
            <a:r>
              <a:rPr lang="ko-KR" altLang="en-US" dirty="0"/>
              <a:t> </a:t>
            </a:r>
            <a:r>
              <a:rPr lang="ko-KR" altLang="en-US" dirty="0" smtClean="0"/>
              <a:t>센서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3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기술 동향</a:t>
            </a:r>
            <a:endParaRPr lang="en-US" altLang="ko-KR" dirty="0" smtClean="0"/>
          </a:p>
          <a:p>
            <a:pPr lvl="1"/>
            <a:r>
              <a:rPr lang="en-US" altLang="ko-KR" dirty="0" err="1"/>
              <a:t>IoT</a:t>
            </a:r>
            <a:r>
              <a:rPr lang="ko-KR" altLang="en-US" dirty="0"/>
              <a:t>에서는 저가격 초소형 저전력 고효율 </a:t>
            </a:r>
            <a:r>
              <a:rPr lang="ko-KR" altLang="en-US" dirty="0" err="1"/>
              <a:t>고신뢰성</a:t>
            </a:r>
            <a:r>
              <a:rPr lang="ko-KR" altLang="en-US" dirty="0"/>
              <a:t> 센서가 요구된다</a:t>
            </a:r>
            <a:r>
              <a:rPr lang="en-US" altLang="ko-KR" dirty="0"/>
              <a:t>. </a:t>
            </a:r>
            <a:r>
              <a:rPr lang="en-US" altLang="ko-KR" dirty="0" smtClean="0"/>
              <a:t>MEMS (micro-electro-mechanical </a:t>
            </a:r>
            <a:r>
              <a:rPr lang="en-US" altLang="ko-KR" dirty="0"/>
              <a:t>system) </a:t>
            </a:r>
            <a:r>
              <a:rPr lang="ko-KR" altLang="en-US" dirty="0"/>
              <a:t>센서는 이러한 기술 수요에 대응하여 개발된 </a:t>
            </a:r>
            <a:r>
              <a:rPr lang="ko-KR" altLang="en-US" dirty="0" smtClean="0"/>
              <a:t>것으로 </a:t>
            </a:r>
            <a:r>
              <a:rPr lang="ko-KR" altLang="en-US" dirty="0"/>
              <a:t>반도체 제조공정의 미세 정밀 가공 기술을 응용</a:t>
            </a:r>
            <a:r>
              <a:rPr lang="en-US" altLang="ko-KR" dirty="0"/>
              <a:t>, </a:t>
            </a:r>
            <a:r>
              <a:rPr lang="ko-KR" altLang="en-US" dirty="0"/>
              <a:t>제조한 마이크로 혹은 </a:t>
            </a:r>
            <a:r>
              <a:rPr lang="ko-KR" altLang="en-US" dirty="0" err="1"/>
              <a:t>나노</a:t>
            </a:r>
            <a:r>
              <a:rPr lang="ko-KR" altLang="en-US" dirty="0"/>
              <a:t> </a:t>
            </a:r>
            <a:r>
              <a:rPr lang="ko-KR" altLang="en-US" dirty="0" smtClean="0"/>
              <a:t>단위의 </a:t>
            </a:r>
            <a:r>
              <a:rPr lang="ko-KR" altLang="en-US" dirty="0"/>
              <a:t>고감도 센서를 의미한다</a:t>
            </a:r>
            <a:r>
              <a:rPr lang="en-US" altLang="ko-KR" dirty="0"/>
              <a:t>. 3</a:t>
            </a:r>
            <a:r>
              <a:rPr lang="ko-KR" altLang="en-US" dirty="0"/>
              <a:t>세대 디지털 센서에서는 </a:t>
            </a:r>
            <a:r>
              <a:rPr lang="ko-KR" altLang="en-US" dirty="0" err="1"/>
              <a:t>보정폭의</a:t>
            </a:r>
            <a:r>
              <a:rPr lang="ko-KR" altLang="en-US" dirty="0"/>
              <a:t> 확대와 비선형성 </a:t>
            </a:r>
            <a:r>
              <a:rPr lang="ko-KR" altLang="en-US" dirty="0" smtClean="0"/>
              <a:t>오차에 </a:t>
            </a:r>
            <a:r>
              <a:rPr lang="ko-KR" altLang="en-US" dirty="0"/>
              <a:t>대한 보정을 위해 디지털 방식을 사용하는 것이 가능해졌고 디지털 인터페이스 </a:t>
            </a:r>
            <a:r>
              <a:rPr lang="ko-KR" altLang="en-US" dirty="0" smtClean="0"/>
              <a:t>및 네트워킹이 </a:t>
            </a:r>
            <a:r>
              <a:rPr lang="ko-KR" altLang="en-US" dirty="0"/>
              <a:t>가능하다</a:t>
            </a:r>
            <a:r>
              <a:rPr lang="en-US" altLang="ko-KR" dirty="0"/>
              <a:t>. 4</a:t>
            </a:r>
            <a:r>
              <a:rPr lang="ko-KR" altLang="en-US" dirty="0"/>
              <a:t>세대 스마트 센서에서는 </a:t>
            </a:r>
            <a:r>
              <a:rPr lang="en-US" altLang="ko-KR" dirty="0" err="1"/>
              <a:t>SoC</a:t>
            </a:r>
            <a:r>
              <a:rPr lang="en-US" altLang="ko-KR" dirty="0"/>
              <a:t> </a:t>
            </a:r>
            <a:r>
              <a:rPr lang="ko-KR" altLang="en-US" dirty="0"/>
              <a:t>기술의 도입과 </a:t>
            </a:r>
            <a:r>
              <a:rPr lang="en-US" altLang="ko-KR" dirty="0"/>
              <a:t>MCU</a:t>
            </a:r>
            <a:r>
              <a:rPr lang="ko-KR" altLang="en-US" dirty="0"/>
              <a:t>가 센서에 </a:t>
            </a:r>
            <a:r>
              <a:rPr lang="ko-KR" altLang="en-US" dirty="0" smtClean="0"/>
              <a:t>내장되면서 </a:t>
            </a:r>
            <a:r>
              <a:rPr lang="ko-KR" altLang="en-US" dirty="0"/>
              <a:t>논리제어</a:t>
            </a:r>
            <a:r>
              <a:rPr lang="en-US" altLang="ko-KR" dirty="0"/>
              <a:t>, </a:t>
            </a:r>
            <a:r>
              <a:rPr lang="ko-KR" altLang="en-US" dirty="0"/>
              <a:t>체리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통신기능이 가능해졌다</a:t>
            </a:r>
            <a:r>
              <a:rPr lang="en-US" altLang="ko-KR" dirty="0"/>
              <a:t>. </a:t>
            </a:r>
            <a:r>
              <a:rPr lang="ko-KR" altLang="en-US" dirty="0"/>
              <a:t>이중 가장 확산 속도가 </a:t>
            </a:r>
            <a:r>
              <a:rPr lang="ko-KR" altLang="en-US" dirty="0" smtClean="0"/>
              <a:t>빠른 </a:t>
            </a:r>
            <a:r>
              <a:rPr lang="ko-KR" altLang="en-US" dirty="0"/>
              <a:t>센서 적용 분야는 자동차 및 이동전화이다</a:t>
            </a:r>
            <a:r>
              <a:rPr lang="en-US" altLang="ko-KR" dirty="0"/>
              <a:t>. </a:t>
            </a:r>
            <a:r>
              <a:rPr lang="ko-KR" altLang="en-US" dirty="0"/>
              <a:t>바이오</a:t>
            </a:r>
            <a:r>
              <a:rPr lang="en-US" altLang="ko-KR" dirty="0"/>
              <a:t>,</a:t>
            </a:r>
            <a:r>
              <a:rPr lang="ko-KR" altLang="en-US" dirty="0" err="1"/>
              <a:t>나노</a:t>
            </a:r>
            <a:r>
              <a:rPr lang="ko-KR" altLang="en-US" dirty="0"/>
              <a:t> 기술과 융합되면서 </a:t>
            </a:r>
            <a:r>
              <a:rPr lang="en-US" altLang="ko-KR" dirty="0" smtClean="0"/>
              <a:t>MEMS </a:t>
            </a:r>
            <a:r>
              <a:rPr lang="ko-KR" altLang="en-US" dirty="0" smtClean="0"/>
              <a:t>기술도 </a:t>
            </a:r>
            <a:r>
              <a:rPr lang="ko-KR" altLang="en-US" dirty="0"/>
              <a:t>처음에는 압력센서</a:t>
            </a:r>
            <a:r>
              <a:rPr lang="en-US" altLang="ko-KR" dirty="0"/>
              <a:t>, </a:t>
            </a:r>
            <a:r>
              <a:rPr lang="ko-KR" altLang="en-US" dirty="0"/>
              <a:t>가속도계</a:t>
            </a:r>
            <a:r>
              <a:rPr lang="en-US" altLang="ko-KR" dirty="0"/>
              <a:t>, </a:t>
            </a:r>
            <a:r>
              <a:rPr lang="ko-KR" altLang="en-US" dirty="0"/>
              <a:t>마이크로 </a:t>
            </a:r>
            <a:r>
              <a:rPr lang="ko-KR" altLang="en-US" dirty="0" err="1"/>
              <a:t>자이로</a:t>
            </a:r>
            <a:r>
              <a:rPr lang="ko-KR" altLang="en-US" dirty="0"/>
              <a:t> 등 대체로 </a:t>
            </a:r>
            <a:r>
              <a:rPr lang="ko-KR" altLang="en-US" dirty="0" err="1"/>
              <a:t>물리량</a:t>
            </a:r>
            <a:r>
              <a:rPr lang="ko-KR" altLang="en-US" dirty="0"/>
              <a:t> 측정을 </a:t>
            </a:r>
            <a:r>
              <a:rPr lang="ko-KR" altLang="en-US" dirty="0" smtClean="0"/>
              <a:t>위해 사용되었으나 </a:t>
            </a:r>
            <a:r>
              <a:rPr lang="ko-KR" altLang="en-US" dirty="0"/>
              <a:t>바이오센서</a:t>
            </a:r>
            <a:r>
              <a:rPr lang="en-US" altLang="ko-KR" dirty="0"/>
              <a:t>, </a:t>
            </a:r>
            <a:r>
              <a:rPr lang="ko-KR" altLang="en-US" dirty="0"/>
              <a:t>화학센서 및 광 </a:t>
            </a:r>
            <a:r>
              <a:rPr lang="en-US" altLang="ko-KR" dirty="0"/>
              <a:t>MEMS, RF MEMS </a:t>
            </a:r>
            <a:r>
              <a:rPr lang="ko-KR" altLang="en-US" dirty="0"/>
              <a:t>등의 구동기로 그 </a:t>
            </a:r>
            <a:r>
              <a:rPr lang="ko-KR" altLang="en-US" dirty="0" smtClean="0"/>
              <a:t>사용범위가 </a:t>
            </a:r>
            <a:r>
              <a:rPr lang="ko-KR" altLang="en-US" dirty="0"/>
              <a:t>확대되고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요소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엑추에이터</a:t>
            </a:r>
            <a:r>
              <a:rPr lang="en-US" altLang="ko-KR" dirty="0" smtClean="0"/>
              <a:t>(Actuator)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r>
              <a:rPr lang="ko-KR" altLang="en-US" dirty="0"/>
              <a:t>모터나 스위치</a:t>
            </a:r>
            <a:r>
              <a:rPr lang="en-US" altLang="ko-KR" dirty="0"/>
              <a:t>, </a:t>
            </a:r>
            <a:r>
              <a:rPr lang="ko-KR" altLang="en-US" dirty="0"/>
              <a:t>스피커</a:t>
            </a:r>
            <a:r>
              <a:rPr lang="en-US" altLang="ko-KR" dirty="0"/>
              <a:t>, </a:t>
            </a:r>
            <a:r>
              <a:rPr lang="ko-KR" altLang="en-US" dirty="0"/>
              <a:t>램프처럼 전기적인 신호의 변화를 이용하여 물리적인 상태를 바꿔주는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기계공학 관점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/>
              <a:t>물리적인 움직임을 생성하는 방식을 기준으로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구분한다</a:t>
            </a:r>
            <a:r>
              <a:rPr lang="en-US" altLang="ko-KR" dirty="0"/>
              <a:t>. </a:t>
            </a:r>
            <a:r>
              <a:rPr lang="ko-KR" altLang="en-US" dirty="0"/>
              <a:t>예를 들면</a:t>
            </a:r>
            <a:r>
              <a:rPr lang="en-US" altLang="ko-KR" dirty="0"/>
              <a:t>, </a:t>
            </a:r>
            <a:r>
              <a:rPr lang="ko-KR" altLang="en-US" dirty="0" err="1"/>
              <a:t>전기식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/>
              <a:t>유압식 </a:t>
            </a:r>
            <a:r>
              <a:rPr lang="ko-KR" altLang="en-US" dirty="0" err="1"/>
              <a:t>엑추에이터</a:t>
            </a:r>
            <a:r>
              <a:rPr lang="en-US" altLang="ko-KR" dirty="0"/>
              <a:t>, </a:t>
            </a:r>
            <a:r>
              <a:rPr lang="ko-KR" altLang="en-US" dirty="0" err="1"/>
              <a:t>공기압식</a:t>
            </a:r>
            <a:r>
              <a:rPr lang="ko-KR" altLang="en-US" dirty="0"/>
              <a:t> </a:t>
            </a:r>
            <a:r>
              <a:rPr lang="ko-KR" altLang="en-US" dirty="0" err="1"/>
              <a:t>엑추에이터</a:t>
            </a:r>
            <a:r>
              <a:rPr lang="ko-KR" altLang="en-US" dirty="0"/>
              <a:t> 등이다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이런 구분은 모터에서 발견되는 회전운동이나 피스톤이나 스위치에서 발견되는 직선운동과 같은 물리적인 움직임을 생성하는 </a:t>
            </a:r>
            <a:r>
              <a:rPr lang="ko-KR" altLang="en-US" dirty="0" err="1"/>
              <a:t>엑추에이터에</a:t>
            </a:r>
            <a:r>
              <a:rPr lang="ko-KR" altLang="en-US" dirty="0"/>
              <a:t> 한하여 적용</a:t>
            </a:r>
          </a:p>
          <a:p>
            <a:pPr lvl="1"/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관점</a:t>
            </a:r>
            <a:endParaRPr lang="en-US" altLang="ko-KR" dirty="0" smtClean="0"/>
          </a:p>
          <a:p>
            <a:pPr lvl="2"/>
            <a:r>
              <a:rPr lang="ko-KR" altLang="en-US" dirty="0"/>
              <a:t>물리적인 움직임의 변화뿐만 아니라</a:t>
            </a:r>
            <a:r>
              <a:rPr lang="en-US" altLang="ko-KR" dirty="0"/>
              <a:t>, </a:t>
            </a:r>
            <a:r>
              <a:rPr lang="ko-KR" altLang="en-US" dirty="0"/>
              <a:t>소리의 변화</a:t>
            </a:r>
            <a:r>
              <a:rPr lang="en-US" altLang="ko-KR" dirty="0"/>
              <a:t>, </a:t>
            </a:r>
            <a:r>
              <a:rPr lang="ko-KR" altLang="en-US" dirty="0"/>
              <a:t>빛의 변화</a:t>
            </a:r>
            <a:r>
              <a:rPr lang="en-US" altLang="ko-KR" dirty="0"/>
              <a:t>, </a:t>
            </a:r>
            <a:r>
              <a:rPr lang="ko-KR" altLang="en-US" dirty="0"/>
              <a:t>온도의 변화</a:t>
            </a:r>
            <a:r>
              <a:rPr lang="en-US" altLang="ko-KR" dirty="0"/>
              <a:t>, </a:t>
            </a:r>
            <a:r>
              <a:rPr lang="ko-KR" altLang="en-US" dirty="0"/>
              <a:t>농도의 변화 등 바뀌는 상태의 유형에 따라 </a:t>
            </a:r>
            <a:r>
              <a:rPr lang="ko-KR" altLang="en-US" dirty="0" err="1"/>
              <a:t>엑추에이터를</a:t>
            </a:r>
            <a:r>
              <a:rPr lang="ko-KR" altLang="en-US" dirty="0"/>
              <a:t> 구분하기도 한다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스피커나 </a:t>
            </a:r>
            <a:r>
              <a:rPr lang="ko-KR" altLang="en-US" dirty="0" err="1"/>
              <a:t>도어벨</a:t>
            </a:r>
            <a:r>
              <a:rPr lang="en-US" altLang="ko-KR" dirty="0"/>
              <a:t>(doorbell) </a:t>
            </a:r>
            <a:r>
              <a:rPr lang="ko-KR" altLang="en-US" dirty="0"/>
              <a:t>같은 것은 소리의 변화와 관련된 </a:t>
            </a:r>
            <a:r>
              <a:rPr lang="ko-KR" altLang="en-US" dirty="0" err="1"/>
              <a:t>엑추에이터이며</a:t>
            </a:r>
            <a:r>
              <a:rPr lang="en-US" altLang="ko-KR" dirty="0"/>
              <a:t>, </a:t>
            </a:r>
            <a:r>
              <a:rPr lang="ko-KR" altLang="en-US" dirty="0"/>
              <a:t>스마트 </a:t>
            </a:r>
            <a:r>
              <a:rPr lang="en-US" altLang="ko-KR" dirty="0"/>
              <a:t>LED </a:t>
            </a:r>
            <a:r>
              <a:rPr lang="ko-KR" altLang="en-US" dirty="0"/>
              <a:t>램프나 </a:t>
            </a:r>
            <a:r>
              <a:rPr lang="en-US" altLang="ko-KR" dirty="0"/>
              <a:t>LED </a:t>
            </a:r>
            <a:r>
              <a:rPr lang="ko-KR" altLang="en-US" dirty="0"/>
              <a:t>전광판 등은 빛의 변화와 관련된 </a:t>
            </a:r>
            <a:r>
              <a:rPr lang="ko-KR" altLang="en-US" dirty="0" err="1"/>
              <a:t>엑추에이터</a:t>
            </a:r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0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– Summary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  <a:r>
              <a:rPr lang="ko-KR" altLang="en-US" dirty="0" smtClean="0"/>
              <a:t> 예산</a:t>
            </a:r>
            <a:r>
              <a:rPr lang="en-US" altLang="ko-KR" dirty="0" smtClean="0"/>
              <a:t>: 100,000</a:t>
            </a:r>
            <a:r>
              <a:rPr lang="ko-KR" altLang="en-US" dirty="0" smtClean="0"/>
              <a:t>원</a:t>
            </a:r>
            <a:endParaRPr lang="en-US" altLang="ko-KR" dirty="0" smtClean="0"/>
          </a:p>
          <a:p>
            <a:r>
              <a:rPr lang="ko-KR" altLang="en-US" dirty="0" smtClean="0"/>
              <a:t>구성 사항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75671"/>
              </p:ext>
            </p:extLst>
          </p:nvPr>
        </p:nvGraphicFramePr>
        <p:xfrm>
          <a:off x="323528" y="2014056"/>
          <a:ext cx="856895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4056450"/>
                <a:gridCol w="285631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센서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센서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센서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...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엑추에이터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엑추에이터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엑추에이터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총 합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88,500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1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온도 센서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7749"/>
              </p:ext>
            </p:extLst>
          </p:nvPr>
        </p:nvGraphicFramePr>
        <p:xfrm>
          <a:off x="683568" y="1412776"/>
          <a:ext cx="8136904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디바이스명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TB-485-H70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제조사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디웰전자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23,000</a:t>
                      </a:r>
                      <a:r>
                        <a:rPr lang="ko-KR" altLang="en-US" dirty="0" smtClean="0"/>
                        <a:t>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2621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</a:t>
                      </a:r>
                      <a:r>
                        <a:rPr lang="en-US" altLang="ko-KR" dirty="0" smtClean="0"/>
                        <a:t>H/W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플랫폼 적용 가능여부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Uno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라즈베리파이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3140968"/>
            <a:ext cx="210132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4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디바이스 사양 </a:t>
            </a:r>
            <a:r>
              <a:rPr lang="ko-KR" altLang="en-US" dirty="0" smtClean="0"/>
              <a:t>명세화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센서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8A20-CD6F-40D6-A9B2-7254742EF68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760396"/>
              </p:ext>
            </p:extLst>
          </p:nvPr>
        </p:nvGraphicFramePr>
        <p:xfrm>
          <a:off x="467544" y="1268761"/>
          <a:ext cx="8352928" cy="4634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  <a:gridCol w="6408712"/>
              </a:tblGrid>
              <a:tr h="3600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내역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비접촉</a:t>
                      </a:r>
                      <a:r>
                        <a:rPr lang="ko-KR" altLang="en-US" dirty="0" smtClean="0"/>
                        <a:t> 온도 측정</a:t>
                      </a:r>
                      <a:endParaRPr lang="ko-KR" altLang="en-US" dirty="0"/>
                    </a:p>
                  </a:txBody>
                  <a:tcPr/>
                </a:tc>
              </a:tr>
              <a:tr h="287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 </a:t>
                      </a:r>
                      <a:r>
                        <a:rPr lang="ko-KR" altLang="en-US" dirty="0" err="1" smtClean="0"/>
                        <a:t>스펙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정확도 </a:t>
                      </a:r>
                      <a:r>
                        <a:rPr lang="en-US" altLang="ko-KR" dirty="0" smtClean="0"/>
                        <a:t>: ±2%(Sensor Temp 0~50℃)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smtClean="0"/>
                        <a:t>입력 전압 </a:t>
                      </a:r>
                      <a:r>
                        <a:rPr lang="en-US" altLang="ko-KR" dirty="0" smtClean="0"/>
                        <a:t>: 3.3V</a:t>
                      </a:r>
                    </a:p>
                    <a:p>
                      <a:pPr latinLnBrk="1"/>
                      <a:r>
                        <a:rPr lang="en-US" altLang="ko-KR" dirty="0" smtClean="0"/>
                        <a:t>- Filter type : LWP cut on 5.5㎛</a:t>
                      </a:r>
                    </a:p>
                    <a:p>
                      <a:pPr latinLnBrk="1"/>
                      <a:r>
                        <a:rPr lang="en-US" altLang="ko-KR" dirty="0" smtClean="0"/>
                        <a:t>- </a:t>
                      </a:r>
                      <a:r>
                        <a:rPr lang="ko-KR" altLang="en-US" dirty="0" err="1" smtClean="0"/>
                        <a:t>방사율</a:t>
                      </a:r>
                      <a:r>
                        <a:rPr lang="ko-KR" altLang="en-US" dirty="0" smtClean="0"/>
                        <a:t> 조절이 가능합니다</a:t>
                      </a:r>
                      <a:r>
                        <a:rPr lang="en-US" altLang="ko-KR" dirty="0" smtClean="0"/>
                        <a:t>.(default 0.97) </a:t>
                      </a:r>
                      <a:endParaRPr lang="ko-KR" altLang="en-US" dirty="0"/>
                    </a:p>
                  </a:txBody>
                  <a:tcPr/>
                </a:tc>
              </a:tr>
              <a:tr h="603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적용분야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과열방지 시스템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산업용 온도 측정 장치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체온 측정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목표 시스템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ko-KR" altLang="en-US" dirty="0" smtClean="0"/>
                        <a:t>활용 예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가전기기 과열 방지 시스템</a:t>
                      </a:r>
                      <a:endParaRPr lang="ko-KR" altLang="en-US" dirty="0"/>
                    </a:p>
                  </a:txBody>
                  <a:tcPr/>
                </a:tc>
              </a:tr>
              <a:tr h="4057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예상구현 난이도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</a:t>
                      </a:r>
                      <a:endParaRPr lang="ko-KR" altLang="en-US" dirty="0"/>
                    </a:p>
                  </a:txBody>
                  <a:tcPr/>
                </a:tc>
              </a:tr>
              <a:tr h="754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1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21222</TotalTime>
  <Words>1151</Words>
  <Application>Microsoft Office PowerPoint</Application>
  <PresentationFormat>화면 슬라이드 쇼(4:3)</PresentationFormat>
  <Paragraphs>304</Paragraphs>
  <Slides>19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  <vt:variant>
        <vt:lpstr>재구성한 쇼</vt:lpstr>
      </vt:variant>
      <vt:variant>
        <vt:i4>7</vt:i4>
      </vt:variant>
    </vt:vector>
  </HeadingPairs>
  <TitlesOfParts>
    <vt:vector size="27" baseType="lpstr">
      <vt:lpstr>Office 테마</vt:lpstr>
      <vt:lpstr>PowerPoint 프레젠테이션</vt:lpstr>
      <vt:lpstr>목차</vt:lpstr>
      <vt:lpstr>IoT 디바이스 요소 기술 - 개요</vt:lpstr>
      <vt:lpstr>IoT 디바이스 요소 기술 - 센서</vt:lpstr>
      <vt:lpstr>IoT 디바이스 요소 기술 - 센서</vt:lpstr>
      <vt:lpstr>IoT 디바이스 요소 기술 – 엑추에이터(Actuator)</vt:lpstr>
      <vt:lpstr>IoT 디바이스 사양 명세화 – Summary</vt:lpstr>
      <vt:lpstr>IoT 디바이스 사양 명세화 - 센서</vt:lpstr>
      <vt:lpstr>IoT 디바이스 사양 명세화 - 센서</vt:lpstr>
      <vt:lpstr>IoT 디바이스 사양 명세화 - 엑추에이터</vt:lpstr>
      <vt:lpstr>IoT 디바이스 사양 명세화 - 엑추에이터</vt:lpstr>
      <vt:lpstr>IoT 디바이스 사양 명세화 - 구성도</vt:lpstr>
      <vt:lpstr>IoT 디바이스 디자인 고려사항</vt:lpstr>
      <vt:lpstr>IoT 디바이스 디자인 고려사항</vt:lpstr>
      <vt:lpstr>IoT 디바이스 디자인 고려사항</vt:lpstr>
      <vt:lpstr>IoT 디바이스 디자인 고려사항</vt:lpstr>
      <vt:lpstr>IoT 디바이스 디자인 고려사항</vt:lpstr>
      <vt:lpstr>IoT 디바이스 UI기능 명세화</vt:lpstr>
      <vt:lpstr>전체 디바이스 프로토 타입</vt:lpstr>
      <vt:lpstr>재구성한 쇼 1</vt:lpstr>
      <vt:lpstr>재구성한 쇼 2</vt:lpstr>
      <vt:lpstr>Find Behaviors Variables</vt:lpstr>
      <vt:lpstr>Research Users Requirements</vt:lpstr>
      <vt:lpstr>Analyzing Behaviors Variables</vt:lpstr>
      <vt:lpstr>Make individual Persona</vt:lpstr>
      <vt:lpstr>What if customer’s requirements</vt:lpstr>
    </vt:vector>
  </TitlesOfParts>
  <Company>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주재현</dc:creator>
  <cp:lastModifiedBy>USER</cp:lastModifiedBy>
  <cp:revision>657</cp:revision>
  <cp:lastPrinted>2012-09-28T01:49:35Z</cp:lastPrinted>
  <dcterms:created xsi:type="dcterms:W3CDTF">2011-02-25T04:33:20Z</dcterms:created>
  <dcterms:modified xsi:type="dcterms:W3CDTF">2019-06-20T03:36:53Z</dcterms:modified>
</cp:coreProperties>
</file>