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52" r:id="rId2"/>
    <p:sldId id="679" r:id="rId3"/>
    <p:sldId id="681" r:id="rId4"/>
    <p:sldId id="682" r:id="rId5"/>
    <p:sldId id="683" r:id="rId6"/>
    <p:sldId id="684" r:id="rId7"/>
    <p:sldId id="685" r:id="rId8"/>
    <p:sldId id="687" r:id="rId9"/>
    <p:sldId id="688" r:id="rId10"/>
    <p:sldId id="698" r:id="rId11"/>
    <p:sldId id="699" r:id="rId12"/>
    <p:sldId id="689" r:id="rId13"/>
    <p:sldId id="690" r:id="rId14"/>
    <p:sldId id="700" r:id="rId15"/>
    <p:sldId id="701" r:id="rId16"/>
    <p:sldId id="702" r:id="rId17"/>
    <p:sldId id="703" r:id="rId18"/>
    <p:sldId id="691" r:id="rId19"/>
    <p:sldId id="693" r:id="rId20"/>
    <p:sldId id="695" r:id="rId21"/>
    <p:sldId id="692" r:id="rId22"/>
    <p:sldId id="697" r:id="rId23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 varScale="1">
        <p:scale>
          <a:sx n="104" d="100"/>
          <a:sy n="104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icemart.co.kr/goods/view?no=650009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icemart.co.kr/goods/view?no=13421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store.naver.com/cosy/products/2776408620?NaPm=ct=jx4ch0nc|ci=4f118c91b50c8bcbcb8ae8b7ee9033c718b77b50|tr=sls|sn=236828|hk=83b735b70bc6231f28c80026337ff1cccffb9c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store.naver.com/lazyfarmer8/products/4553452553?NaPm=ct=jx4ctfeo|ci=dba77ab46d79e1f367c165636f90e7552ab244fc|tr=slsl|sn=559908|ic=|hk=9070664380e318bc0fcebe9c0b8e3fafe106ed0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icemart.co.kr/goods/view?no=12899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디바이스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71204" y="4797151"/>
            <a:ext cx="4349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홍정우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김종호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4.4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미세먼지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85842"/>
              </p:ext>
            </p:extLst>
          </p:nvPr>
        </p:nvGraphicFramePr>
        <p:xfrm>
          <a:off x="683568" y="1412776"/>
          <a:ext cx="8136904" cy="496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120680"/>
              </a:tblGrid>
              <a:tr h="419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724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PM2008</a:t>
                      </a:r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19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CUBIC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9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98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429000"/>
            <a:ext cx="4536504" cy="269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미세먼지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6558"/>
              </p:ext>
            </p:extLst>
          </p:nvPr>
        </p:nvGraphicFramePr>
        <p:xfrm>
          <a:off x="467544" y="1268761"/>
          <a:ext cx="8352928" cy="487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미세먼지 측정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GRIMM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TSI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 지원</a:t>
                      </a:r>
                      <a:b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입자 검출 최소 크기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0.3 ㎛</a:t>
                      </a:r>
                      <a:b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공급 전압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5V</a:t>
                      </a:r>
                      <a:b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노이즈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방지를 위한 금속 차폐</a:t>
                      </a:r>
                      <a:b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 방식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I2C, UART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미세먼지 측정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미세먼지 측정을 통환 공기청정 효과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최상</a:t>
                      </a:r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http://www.devicemart.co.kr/goods/view?no=6500099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방수 팬 모터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69804"/>
              </p:ext>
            </p:extLst>
          </p:nvPr>
        </p:nvGraphicFramePr>
        <p:xfrm>
          <a:off x="683568" y="1412776"/>
          <a:ext cx="8136904" cy="49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MGT6012HB-O25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Protechnic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49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USER\Desktop\엄청난 기획자들\방수팬 모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252"/>
            <a:ext cx="4248472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방수 팬 모터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3779"/>
              </p:ext>
            </p:extLst>
          </p:nvPr>
        </p:nvGraphicFramePr>
        <p:xfrm>
          <a:off x="467544" y="1268761"/>
          <a:ext cx="8352928" cy="4323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공기 정화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12V, 2Ball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베어링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제품수명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70,000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 RPM</a:t>
                      </a: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Wire (Frequency Generation)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방수팬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IP68 FAN</a:t>
                      </a:r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공기 </a:t>
                      </a:r>
                      <a:r>
                        <a:rPr lang="ko-KR" altLang="en-US" dirty="0" err="1" smtClean="0"/>
                        <a:t>정화량</a:t>
                      </a:r>
                      <a:r>
                        <a:rPr lang="ko-KR" altLang="en-US" dirty="0" smtClean="0"/>
                        <a:t> 극대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미세먼지에 대한 공기 정화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최상</a:t>
                      </a:r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hlinkClick r:id="rId2"/>
                        </a:rPr>
                        <a:t>http://www.devicemart.co.kr/goods/view?no=1342132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61339"/>
              </p:ext>
            </p:extLst>
          </p:nvPr>
        </p:nvGraphicFramePr>
        <p:xfrm>
          <a:off x="683568" y="1412776"/>
          <a:ext cx="8136904" cy="49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SP3249MKBT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COSY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19,800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49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57192"/>
            <a:ext cx="4536504" cy="32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9465"/>
              </p:ext>
            </p:extLst>
          </p:nvPr>
        </p:nvGraphicFramePr>
        <p:xfrm>
          <a:off x="467544" y="1088246"/>
          <a:ext cx="8352928" cy="565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437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 입력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무선 </a:t>
                      </a:r>
                      <a:r>
                        <a:rPr lang="ko-KR" altLang="en-US" dirty="0" err="1" smtClean="0"/>
                        <a:t>블루투스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노래방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호환</a:t>
                      </a:r>
                      <a:r>
                        <a:rPr lang="en-US" altLang="ko-KR" dirty="0" smtClean="0"/>
                        <a:t>, MR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ko-KR" altLang="en-US" dirty="0" err="1" smtClean="0"/>
                        <a:t>보이스</a:t>
                      </a:r>
                      <a:r>
                        <a:rPr lang="ko-KR" altLang="en-US" dirty="0" smtClean="0"/>
                        <a:t> 동시 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AUX</a:t>
                      </a:r>
                      <a:r>
                        <a:rPr lang="ko-KR" altLang="en-US" dirty="0" smtClean="0"/>
                        <a:t>포트 지원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6W </a:t>
                      </a:r>
                      <a:r>
                        <a:rPr lang="ko-KR" altLang="en-US" dirty="0" smtClean="0"/>
                        <a:t>고출력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볼륨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에코 조절가능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1800mAh </a:t>
                      </a:r>
                      <a:r>
                        <a:rPr lang="ko-KR" altLang="en-US" dirty="0" smtClean="0"/>
                        <a:t>대용량 배터리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MP3 </a:t>
                      </a:r>
                      <a:r>
                        <a:rPr lang="ko-KR" altLang="en-US" dirty="0" smtClean="0"/>
                        <a:t>기능 지원</a:t>
                      </a:r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 입력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 입력을 통한 디바이스 제어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최상</a:t>
                      </a:r>
                      <a:endParaRPr lang="ko-KR" altLang="en-US" dirty="0"/>
                    </a:p>
                  </a:txBody>
                  <a:tcPr/>
                </a:tc>
              </a:tr>
              <a:tr h="1080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hlinkClick r:id="rId2"/>
                        </a:rPr>
                        <a:t>https://smartstore.naver.com/cosy/products/2776408620?NaPm=ct%3Djx4ch0nc%7Cci%3D4f118c91b50c8bcbcb8ae8b7ee9033c718b77b50%7Ctr%3Dsls%7Csn%3D236828%7Chk%3D83b735b70bc6231f28c80026337ff1cccffb9c01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스프링클러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46722"/>
              </p:ext>
            </p:extLst>
          </p:nvPr>
        </p:nvGraphicFramePr>
        <p:xfrm>
          <a:off x="683568" y="1412776"/>
          <a:ext cx="8136904" cy="49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스프링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클러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타이머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NAD</a:t>
                      </a:r>
                      <a:r>
                        <a:rPr lang="en-US" altLang="ko-KR" baseline="0" dirty="0" smtClean="0"/>
                        <a:t>STER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49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952"/>
            <a:ext cx="5400600" cy="32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스프링클러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0658"/>
              </p:ext>
            </p:extLst>
          </p:nvPr>
        </p:nvGraphicFramePr>
        <p:xfrm>
          <a:off x="467544" y="1088246"/>
          <a:ext cx="8352928" cy="537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437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물주기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대화면 액정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큰 누름 버튼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선명한 큰 글자체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전자동 관수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다중 시간대 설정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스마트 타이머</a:t>
                      </a:r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양수 분무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음성 입력을 통한 양수 분무 제어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최상</a:t>
                      </a:r>
                      <a:endParaRPr lang="ko-KR" altLang="en-US" dirty="0"/>
                    </a:p>
                  </a:txBody>
                  <a:tcPr/>
                </a:tc>
              </a:tr>
              <a:tr h="1080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hlinkClick r:id="rId2"/>
                        </a:rPr>
                        <a:t>https://smartstore.naver.com/lazyfarmer8/products/4553452553?NaPm=ct%3Djx4ctfeo%7Cci%3Ddba77ab46d79e1f367c165636f90e7552ab244fc%7Ctr%3Dslsl%7Csn%3D559908%7Cic%3D%7Chk%3D9070664380e318bc0fcebe9c0b8e3fafe106ed0f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779114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 flipV="1">
            <a:off x="4860032" y="3494935"/>
            <a:ext cx="1368152" cy="42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236296" y="4219274"/>
            <a:ext cx="72008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405337" y="4219274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2"/>
          </p:cNvCxnSpPr>
          <p:nvPr/>
        </p:nvCxnSpPr>
        <p:spPr>
          <a:xfrm>
            <a:off x="3923928" y="4219274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92572" y="4863087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온</a:t>
            </a:r>
            <a:r>
              <a:rPr lang="en-US" altLang="ko-KR" sz="1600" dirty="0">
                <a:solidFill>
                  <a:schemeClr val="bg1"/>
                </a:solidFill>
              </a:rPr>
              <a:t>·</a:t>
            </a:r>
            <a:r>
              <a:rPr lang="ko-KR" altLang="en-US" sz="1600" dirty="0">
                <a:solidFill>
                  <a:schemeClr val="bg1"/>
                </a:solidFill>
              </a:rPr>
              <a:t>습도 </a:t>
            </a:r>
            <a:r>
              <a:rPr lang="ko-KR" altLang="en-US" sz="1600" dirty="0" smtClean="0">
                <a:solidFill>
                  <a:schemeClr val="bg1"/>
                </a:solidFill>
              </a:rPr>
              <a:t>센</a:t>
            </a:r>
            <a:r>
              <a:rPr lang="ko-KR" altLang="en-US" sz="1600" dirty="0">
                <a:solidFill>
                  <a:schemeClr val="bg1"/>
                </a:solidFill>
              </a:rPr>
              <a:t>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04372" y="483403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미세먼지 센서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87824" y="3717033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라즈베리파이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2747325"/>
            <a:ext cx="1872208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19063" y="1196752"/>
            <a:ext cx="5760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9143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도입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1196752"/>
            <a:ext cx="57606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0392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92D050"/>
                </a:solidFill>
              </a:rPr>
              <a:t>개발</a:t>
            </a:r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09556"/>
            <a:ext cx="910583" cy="17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76874" y="4525221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7545">
            <a:off x="1270078" y="347408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03">
            <a:off x="2168154" y="394442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37205" y="18271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방수 팬 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82566" y="486734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스프링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클러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3818" y="159307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마이크</a:t>
            </a: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7932147" y="2241455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2747325"/>
            <a:ext cx="1728192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8184" y="3717033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916271" y="1955237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6436660" y="4228917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143890"/>
          </a:xfrm>
        </p:spPr>
        <p:txBody>
          <a:bodyPr/>
          <a:lstStyle/>
          <a:p>
            <a:r>
              <a:rPr lang="ko-KR" altLang="en-US" dirty="0" smtClean="0"/>
              <a:t>사용 대상</a:t>
            </a:r>
            <a:endParaRPr lang="en-US" altLang="ko-KR" dirty="0" smtClean="0"/>
          </a:p>
          <a:p>
            <a:pPr lvl="1"/>
            <a:r>
              <a:rPr lang="ko-KR" altLang="en-US" dirty="0"/>
              <a:t>고객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천식 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아토피 환자 에게 뛰어나며</a:t>
            </a:r>
            <a:endParaRPr lang="en-US" altLang="ko-KR" dirty="0" smtClean="0"/>
          </a:p>
          <a:p>
            <a:pPr marL="48895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꽃 알레르기를 제외한 모든 가정 사용가능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디바이스 수준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</a:t>
            </a:r>
            <a:endParaRPr lang="en-US" altLang="ko-KR" dirty="0"/>
          </a:p>
          <a:p>
            <a:pPr lvl="2"/>
            <a:r>
              <a:rPr lang="ko-KR" altLang="en-US" dirty="0" smtClean="0"/>
              <a:t>미세먼지오염으로 인한 친환경 공기청정 효과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성장하는 식물을 보는 재미 톡톡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필터를 주기적으로 교체할 필요가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52413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취업 관련 회사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친환경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농업회사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고객의 관점이나 회사의 관점이 같다</a:t>
            </a:r>
            <a:r>
              <a:rPr lang="en-US" altLang="ko-KR" dirty="0" smtClean="0"/>
              <a:t>.</a:t>
            </a:r>
          </a:p>
          <a:p>
            <a:pPr marL="488950" lvl="2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요소기술 분석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사양 명세화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디자인 고려사</a:t>
            </a:r>
            <a:r>
              <a:rPr lang="ko-KR" altLang="en-US" sz="3200" dirty="0"/>
              <a:t>항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기능 명세화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fontAlgn="base" latinLnBrk="0"/>
            <a:r>
              <a:rPr lang="en-US" altLang="ko-KR" dirty="0"/>
              <a:t>TAPR OHL</a:t>
            </a:r>
          </a:p>
          <a:p>
            <a:pPr fontAlgn="base" latinLnBrk="0"/>
            <a:r>
              <a:rPr lang="en-US" altLang="ko-KR" dirty="0"/>
              <a:t>(</a:t>
            </a:r>
            <a:r>
              <a:rPr lang="en-US" altLang="ko-KR" dirty="0" err="1"/>
              <a:t>Opensource</a:t>
            </a:r>
            <a:r>
              <a:rPr lang="en-US" altLang="ko-KR" dirty="0"/>
              <a:t> Hardware License</a:t>
            </a:r>
            <a:r>
              <a:rPr lang="en-US" altLang="ko-KR" dirty="0" smtClean="0"/>
              <a:t>)</a:t>
            </a:r>
          </a:p>
          <a:p>
            <a:pPr fontAlgn="base" latinLnBrk="0"/>
            <a:r>
              <a:rPr lang="ko-KR" altLang="en-US" dirty="0"/>
              <a:t>국제 아마추어 라디오 협회가 만든 </a:t>
            </a:r>
            <a:r>
              <a:rPr lang="ko-KR" altLang="en-US" dirty="0" err="1"/>
              <a:t>오픈소스</a:t>
            </a:r>
            <a:r>
              <a:rPr lang="ko-KR" altLang="en-US" dirty="0"/>
              <a:t> 하드웨어 라이선스를 지칭한다</a:t>
            </a:r>
            <a:r>
              <a:rPr lang="en-US" altLang="ko-KR" dirty="0"/>
              <a:t>. GPL</a:t>
            </a:r>
            <a:r>
              <a:rPr lang="ko-KR" altLang="en-US" dirty="0"/>
              <a:t>과 같이 </a:t>
            </a:r>
            <a:r>
              <a:rPr lang="en-US" altLang="ko-KR" dirty="0"/>
              <a:t>OHL</a:t>
            </a:r>
            <a:r>
              <a:rPr lang="ko-KR" altLang="en-US" dirty="0"/>
              <a:t>도 공유와 제작에 대해 자유롭다</a:t>
            </a:r>
            <a:r>
              <a:rPr lang="en-US" altLang="ko-KR" dirty="0"/>
              <a:t>. </a:t>
            </a:r>
            <a:r>
              <a:rPr lang="ko-KR" altLang="en-US" dirty="0"/>
              <a:t>변형시키지 않는다는 전제하에 복제와 사용에 자유롭다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0"/>
            <a:endParaRPr lang="en-US" altLang="ko-KR" dirty="0"/>
          </a:p>
          <a:p>
            <a:pPr lvl="1"/>
            <a:r>
              <a:rPr lang="ko-KR" altLang="en-US" dirty="0" smtClean="0"/>
              <a:t>저희의 고생을 남들에게 이롭게 쓰는 것은 가능하나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수준은 아니나 힘들게 만든 아이디어 작품의 독창성 유지를 위함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졸업작품 시 고려사항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 사항 포트폴리오에 포함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결과물 동영상 촬영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8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Java </a:t>
            </a:r>
            <a:r>
              <a:rPr lang="ko-KR" altLang="en-US" b="1" dirty="0" err="1" smtClean="0"/>
              <a:t>앱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구동</a:t>
            </a:r>
            <a:endParaRPr lang="en-US" altLang="ko-KR" b="1" dirty="0"/>
          </a:p>
          <a:p>
            <a:pPr lvl="1"/>
            <a:r>
              <a:rPr lang="ko-KR" altLang="en-US" b="1" dirty="0" smtClean="0"/>
              <a:t>디바이스 선택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모니터링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 선택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 모니터링 또는 제어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41830"/>
            <a:ext cx="2088232" cy="39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디바이스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9958" y="-963285"/>
            <a:ext cx="4464085" cy="8784977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요소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디바이스란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협의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장비에 연결하는 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광의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액추에이터를</a:t>
            </a:r>
            <a:r>
              <a:rPr lang="ko-KR" altLang="en-US" dirty="0" smtClean="0"/>
              <a:t> 확장하여 전체 시스템을 구성하는 네트워크 장비</a:t>
            </a:r>
            <a:r>
              <a:rPr lang="en-US" altLang="ko-KR" dirty="0" smtClean="0"/>
              <a:t>, </a:t>
            </a:r>
            <a:r>
              <a:rPr lang="en-US" altLang="ko-KR" dirty="0"/>
              <a:t>H/W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관련된 모든 기기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주요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 하드웨어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플랫폼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통신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가정용 가전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개인용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 헬스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차량용 </a:t>
            </a:r>
            <a:r>
              <a:rPr lang="en-US" altLang="ko-KR" dirty="0" err="1"/>
              <a:t>IoT</a:t>
            </a:r>
            <a:r>
              <a:rPr lang="en-US" altLang="ko-KR" dirty="0"/>
              <a:t> (</a:t>
            </a:r>
            <a:r>
              <a:rPr lang="ko-KR" altLang="en-US" dirty="0"/>
              <a:t>스마트 카</a:t>
            </a:r>
            <a:r>
              <a:rPr lang="en-US" altLang="ko-KR" dirty="0"/>
              <a:t>, </a:t>
            </a:r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r>
              <a:rPr lang="en-US" altLang="ko-KR" dirty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생활형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에너지용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산업 </a:t>
            </a:r>
            <a:r>
              <a:rPr lang="ko-KR" altLang="en-US" dirty="0"/>
              <a:t>및 환경용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외부 정보를 감지하는 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/>
              <a:t>감지 대상에 따라 화학 센서</a:t>
            </a:r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, </a:t>
            </a:r>
            <a:r>
              <a:rPr lang="ko-KR" altLang="en-US" dirty="0"/>
              <a:t>이온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), </a:t>
            </a:r>
            <a:r>
              <a:rPr lang="ko-KR" altLang="en-US" dirty="0"/>
              <a:t>바이오 센서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단백질</a:t>
            </a:r>
            <a:r>
              <a:rPr lang="en-US" altLang="ko-KR" dirty="0"/>
              <a:t>, </a:t>
            </a:r>
            <a:r>
              <a:rPr lang="ko-KR" altLang="en-US" dirty="0" smtClean="0"/>
              <a:t>혈당</a:t>
            </a:r>
            <a:r>
              <a:rPr lang="en-US" altLang="ko-KR" dirty="0"/>
              <a:t>, DNA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물리 센서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광학</a:t>
            </a:r>
            <a:r>
              <a:rPr lang="en-US" altLang="ko-KR" dirty="0"/>
              <a:t>, </a:t>
            </a:r>
            <a:r>
              <a:rPr lang="ko-KR" altLang="en-US" dirty="0"/>
              <a:t>전자기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감지 </a:t>
            </a:r>
            <a:r>
              <a:rPr lang="ko-KR" altLang="en-US" dirty="0" smtClean="0"/>
              <a:t>방식에 </a:t>
            </a:r>
            <a:r>
              <a:rPr lang="ko-KR" altLang="en-US" dirty="0"/>
              <a:t>따라 광학 센서</a:t>
            </a:r>
            <a:r>
              <a:rPr lang="en-US" altLang="ko-KR" dirty="0"/>
              <a:t>, </a:t>
            </a:r>
            <a:r>
              <a:rPr lang="ko-KR" altLang="en-US" dirty="0"/>
              <a:t>자기 센서</a:t>
            </a:r>
            <a:r>
              <a:rPr lang="en-US" altLang="ko-KR" dirty="0"/>
              <a:t>, </a:t>
            </a:r>
            <a:r>
              <a:rPr lang="ko-KR" altLang="en-US" dirty="0"/>
              <a:t>용량 센서</a:t>
            </a:r>
            <a:r>
              <a:rPr lang="en-US" altLang="ko-KR" dirty="0"/>
              <a:t>, </a:t>
            </a:r>
            <a:r>
              <a:rPr lang="ko-KR" altLang="en-US" dirty="0"/>
              <a:t>저항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err="1"/>
              <a:t>집적도에</a:t>
            </a:r>
            <a:r>
              <a:rPr lang="ko-KR" altLang="en-US" dirty="0"/>
              <a:t> 따라 </a:t>
            </a:r>
            <a:r>
              <a:rPr lang="ko-KR" altLang="en-US" dirty="0" smtClean="0"/>
              <a:t>디지털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지능형 센서</a:t>
            </a:r>
            <a:r>
              <a:rPr lang="en-US" altLang="ko-KR" dirty="0"/>
              <a:t>, </a:t>
            </a:r>
            <a:r>
              <a:rPr lang="ko-KR" altLang="en-US" dirty="0"/>
              <a:t>단순 센서</a:t>
            </a:r>
            <a:r>
              <a:rPr lang="en-US" altLang="ko-KR" dirty="0"/>
              <a:t>, </a:t>
            </a:r>
            <a:r>
              <a:rPr lang="ko-KR" altLang="en-US" dirty="0"/>
              <a:t>전자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/>
              <a:t>구현 </a:t>
            </a:r>
            <a:r>
              <a:rPr lang="ko-KR" altLang="en-US" dirty="0" err="1"/>
              <a:t>기술별로는</a:t>
            </a:r>
            <a:r>
              <a:rPr lang="ko-KR" altLang="en-US" dirty="0"/>
              <a:t> 반도체를 </a:t>
            </a:r>
            <a:r>
              <a:rPr lang="ko-KR" altLang="en-US" dirty="0" smtClean="0"/>
              <a:t>이용한 </a:t>
            </a:r>
            <a:r>
              <a:rPr lang="ko-KR" altLang="en-US" dirty="0"/>
              <a:t>반도체 센서</a:t>
            </a:r>
            <a:r>
              <a:rPr lang="en-US" altLang="ko-KR" dirty="0"/>
              <a:t>, </a:t>
            </a:r>
            <a:r>
              <a:rPr lang="ko-KR" altLang="en-US" dirty="0"/>
              <a:t>전자와 기계적 성질을 이용한 </a:t>
            </a:r>
            <a:r>
              <a:rPr lang="en-US" altLang="ko-KR" dirty="0"/>
              <a:t>MEMS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소형의 </a:t>
            </a:r>
            <a:r>
              <a:rPr lang="ko-KR" altLang="en-US" dirty="0" err="1"/>
              <a:t>나노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 smtClean="0"/>
              <a:t>이들을 </a:t>
            </a:r>
            <a:r>
              <a:rPr lang="ko-KR" altLang="en-US" dirty="0"/>
              <a:t>조합한 </a:t>
            </a:r>
            <a:r>
              <a:rPr lang="ko-KR" altLang="en-US" dirty="0" err="1"/>
              <a:t>융복합</a:t>
            </a:r>
            <a:r>
              <a:rPr lang="ko-KR" altLang="en-US" dirty="0"/>
              <a:t>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에서는 저가격 초소형 저전력 고효율 </a:t>
            </a:r>
            <a:r>
              <a:rPr lang="ko-KR" altLang="en-US" dirty="0" err="1"/>
              <a:t>고신뢰성</a:t>
            </a:r>
            <a:r>
              <a:rPr lang="ko-KR" altLang="en-US" dirty="0"/>
              <a:t> 센서가 요구된다</a:t>
            </a:r>
            <a:r>
              <a:rPr lang="en-US" altLang="ko-KR" dirty="0"/>
              <a:t>. </a:t>
            </a:r>
            <a:r>
              <a:rPr lang="en-US" altLang="ko-KR" dirty="0" smtClean="0"/>
              <a:t>MEMS (micro-electro-mechanical </a:t>
            </a:r>
            <a:r>
              <a:rPr lang="en-US" altLang="ko-KR" dirty="0"/>
              <a:t>system) </a:t>
            </a:r>
            <a:r>
              <a:rPr lang="ko-KR" altLang="en-US" dirty="0"/>
              <a:t>센서는 이러한 기술 수요에 대응하여 개발된 </a:t>
            </a:r>
            <a:r>
              <a:rPr lang="ko-KR" altLang="en-US" dirty="0" smtClean="0"/>
              <a:t>것으로 </a:t>
            </a:r>
            <a:r>
              <a:rPr lang="ko-KR" altLang="en-US" dirty="0"/>
              <a:t>반도체 제조공정의 미세 정밀 가공 기술을 응용</a:t>
            </a:r>
            <a:r>
              <a:rPr lang="en-US" altLang="ko-KR" dirty="0"/>
              <a:t>, </a:t>
            </a:r>
            <a:r>
              <a:rPr lang="ko-KR" altLang="en-US" dirty="0"/>
              <a:t>제조한 마이크로 혹은 </a:t>
            </a:r>
            <a:r>
              <a:rPr lang="ko-KR" altLang="en-US" dirty="0" err="1"/>
              <a:t>나노</a:t>
            </a:r>
            <a:r>
              <a:rPr lang="ko-KR" altLang="en-US" dirty="0"/>
              <a:t> </a:t>
            </a:r>
            <a:r>
              <a:rPr lang="ko-KR" altLang="en-US" dirty="0" smtClean="0"/>
              <a:t>단위의 </a:t>
            </a:r>
            <a:r>
              <a:rPr lang="ko-KR" altLang="en-US" dirty="0"/>
              <a:t>고감도 센서를 의미한다</a:t>
            </a:r>
            <a:r>
              <a:rPr lang="en-US" altLang="ko-KR" dirty="0"/>
              <a:t>. 3</a:t>
            </a:r>
            <a:r>
              <a:rPr lang="ko-KR" altLang="en-US" dirty="0"/>
              <a:t>세대 디지털 센서에서는 </a:t>
            </a:r>
            <a:r>
              <a:rPr lang="ko-KR" altLang="en-US" dirty="0" err="1"/>
              <a:t>보정폭의</a:t>
            </a:r>
            <a:r>
              <a:rPr lang="ko-KR" altLang="en-US" dirty="0"/>
              <a:t> 확대와 비선형성 </a:t>
            </a:r>
            <a:r>
              <a:rPr lang="ko-KR" altLang="en-US" dirty="0" smtClean="0"/>
              <a:t>오차에 </a:t>
            </a:r>
            <a:r>
              <a:rPr lang="ko-KR" altLang="en-US" dirty="0"/>
              <a:t>대한 보정을 위해 디지털 방식을 사용하는 것이 가능해졌고 디지털 인터페이스 </a:t>
            </a:r>
            <a:r>
              <a:rPr lang="ko-KR" altLang="en-US" dirty="0" smtClean="0"/>
              <a:t>및 네트워킹이 </a:t>
            </a:r>
            <a:r>
              <a:rPr lang="ko-KR" altLang="en-US" dirty="0"/>
              <a:t>가능하다</a:t>
            </a:r>
            <a:r>
              <a:rPr lang="en-US" altLang="ko-KR" dirty="0"/>
              <a:t>. 4</a:t>
            </a:r>
            <a:r>
              <a:rPr lang="ko-KR" altLang="en-US" dirty="0"/>
              <a:t>세대 스마트 센서에서는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기술의 도입과 </a:t>
            </a:r>
            <a:r>
              <a:rPr lang="en-US" altLang="ko-KR" dirty="0"/>
              <a:t>MCU</a:t>
            </a:r>
            <a:r>
              <a:rPr lang="ko-KR" altLang="en-US" dirty="0"/>
              <a:t>가 센서에 </a:t>
            </a:r>
            <a:r>
              <a:rPr lang="ko-KR" altLang="en-US" dirty="0" smtClean="0"/>
              <a:t>내장되면서 </a:t>
            </a:r>
            <a:r>
              <a:rPr lang="ko-KR" altLang="en-US" dirty="0"/>
              <a:t>논리제어</a:t>
            </a:r>
            <a:r>
              <a:rPr lang="en-US" altLang="ko-KR" dirty="0"/>
              <a:t>, </a:t>
            </a:r>
            <a:r>
              <a:rPr lang="ko-KR" altLang="en-US" dirty="0"/>
              <a:t>체리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통신기능이 가능해졌다</a:t>
            </a:r>
            <a:r>
              <a:rPr lang="en-US" altLang="ko-KR" dirty="0"/>
              <a:t>. </a:t>
            </a:r>
            <a:r>
              <a:rPr lang="ko-KR" altLang="en-US" dirty="0"/>
              <a:t>이중 가장 확산 속도가 </a:t>
            </a:r>
            <a:r>
              <a:rPr lang="ko-KR" altLang="en-US" dirty="0" smtClean="0"/>
              <a:t>빠른 </a:t>
            </a:r>
            <a:r>
              <a:rPr lang="ko-KR" altLang="en-US" dirty="0"/>
              <a:t>센서 적용 분야는 자동차 및 이동전화이다</a:t>
            </a:r>
            <a:r>
              <a:rPr lang="en-US" altLang="ko-KR" dirty="0"/>
              <a:t>. </a:t>
            </a:r>
            <a:r>
              <a:rPr lang="ko-KR" altLang="en-US" dirty="0"/>
              <a:t>바이오</a:t>
            </a:r>
            <a:r>
              <a:rPr lang="en-US" altLang="ko-KR" dirty="0"/>
              <a:t>,</a:t>
            </a:r>
            <a:r>
              <a:rPr lang="ko-KR" altLang="en-US" dirty="0" err="1"/>
              <a:t>나노</a:t>
            </a:r>
            <a:r>
              <a:rPr lang="ko-KR" altLang="en-US" dirty="0"/>
              <a:t> 기술과 융합되면서 </a:t>
            </a:r>
            <a:r>
              <a:rPr lang="en-US" altLang="ko-KR" dirty="0" smtClean="0"/>
              <a:t>MEMS </a:t>
            </a:r>
            <a:r>
              <a:rPr lang="ko-KR" altLang="en-US" dirty="0" smtClean="0"/>
              <a:t>기술도 </a:t>
            </a:r>
            <a:r>
              <a:rPr lang="ko-KR" altLang="en-US" dirty="0"/>
              <a:t>처음에는 압력센서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/>
              <a:t>마이크로 </a:t>
            </a:r>
            <a:r>
              <a:rPr lang="ko-KR" altLang="en-US" dirty="0" err="1"/>
              <a:t>자이로</a:t>
            </a:r>
            <a:r>
              <a:rPr lang="ko-KR" altLang="en-US" dirty="0"/>
              <a:t> 등 대체로 </a:t>
            </a:r>
            <a:r>
              <a:rPr lang="ko-KR" altLang="en-US" dirty="0" err="1"/>
              <a:t>물리량</a:t>
            </a:r>
            <a:r>
              <a:rPr lang="ko-KR" altLang="en-US" dirty="0"/>
              <a:t> 측정을 </a:t>
            </a:r>
            <a:r>
              <a:rPr lang="ko-KR" altLang="en-US" dirty="0" smtClean="0"/>
              <a:t>위해 사용되었으나 </a:t>
            </a:r>
            <a:r>
              <a:rPr lang="ko-KR" altLang="en-US" dirty="0"/>
              <a:t>바이오센서</a:t>
            </a:r>
            <a:r>
              <a:rPr lang="en-US" altLang="ko-KR" dirty="0"/>
              <a:t>, </a:t>
            </a:r>
            <a:r>
              <a:rPr lang="ko-KR" altLang="en-US" dirty="0"/>
              <a:t>화학센서 및 광 </a:t>
            </a:r>
            <a:r>
              <a:rPr lang="en-US" altLang="ko-KR" dirty="0"/>
              <a:t>MEMS, RF MEMS </a:t>
            </a:r>
            <a:r>
              <a:rPr lang="ko-KR" altLang="en-US" dirty="0"/>
              <a:t>등의 구동기로 그 </a:t>
            </a:r>
            <a:r>
              <a:rPr lang="ko-KR" altLang="en-US" dirty="0" smtClean="0"/>
              <a:t>사용범위가 </a:t>
            </a:r>
            <a:r>
              <a:rPr lang="ko-KR" altLang="en-US" dirty="0"/>
              <a:t>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엑추에이터</a:t>
            </a:r>
            <a:r>
              <a:rPr lang="en-US" altLang="ko-KR" dirty="0" smtClean="0"/>
              <a:t>(Actuator)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모터나 스위치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램프처럼 전기적인 신호의 변화를 이용하여 물리적인 상태를 바꿔주는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기계공학 관점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물리적인 움직임을 생성하는 방식을 기준으로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 err="1"/>
              <a:t>전기식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/>
              <a:t>유압식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 err="1"/>
              <a:t>공기압식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ko-KR" altLang="en-US" dirty="0"/>
              <a:t> 등이다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구분은 모터에서 발견되는 회전운동이나 피스톤이나 스위치에서 발견되는 직선운동과 같은 물리적인 움직임을 생성하는 </a:t>
            </a:r>
            <a:r>
              <a:rPr lang="ko-KR" altLang="en-US" dirty="0" err="1"/>
              <a:t>엑추에이터에</a:t>
            </a:r>
            <a:r>
              <a:rPr lang="ko-KR" altLang="en-US" dirty="0"/>
              <a:t> 한하여 적용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물리적인 움직임의 변화뿐만 아니라</a:t>
            </a:r>
            <a:r>
              <a:rPr lang="en-US" altLang="ko-KR" dirty="0"/>
              <a:t>, </a:t>
            </a:r>
            <a:r>
              <a:rPr lang="ko-KR" altLang="en-US" dirty="0"/>
              <a:t>소리의 변화</a:t>
            </a:r>
            <a:r>
              <a:rPr lang="en-US" altLang="ko-KR" dirty="0"/>
              <a:t>, </a:t>
            </a:r>
            <a:r>
              <a:rPr lang="ko-KR" altLang="en-US" dirty="0"/>
              <a:t>빛의 변화</a:t>
            </a:r>
            <a:r>
              <a:rPr lang="en-US" altLang="ko-KR" dirty="0"/>
              <a:t>, </a:t>
            </a:r>
            <a:r>
              <a:rPr lang="ko-KR" altLang="en-US" dirty="0"/>
              <a:t>온도의 변화</a:t>
            </a:r>
            <a:r>
              <a:rPr lang="en-US" altLang="ko-KR" dirty="0"/>
              <a:t>, </a:t>
            </a:r>
            <a:r>
              <a:rPr lang="ko-KR" altLang="en-US" dirty="0"/>
              <a:t>농도의 변화 등 바뀌는 상태의 유형에 따라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구분하기도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스피커나 </a:t>
            </a:r>
            <a:r>
              <a:rPr lang="ko-KR" altLang="en-US" dirty="0" err="1"/>
              <a:t>도어벨</a:t>
            </a:r>
            <a:r>
              <a:rPr lang="en-US" altLang="ko-KR" dirty="0"/>
              <a:t>(doorbell) </a:t>
            </a:r>
            <a:r>
              <a:rPr lang="ko-KR" altLang="en-US" dirty="0"/>
              <a:t>같은 것은 소리의 변화와 관련된 </a:t>
            </a:r>
            <a:r>
              <a:rPr lang="ko-KR" altLang="en-US" dirty="0" err="1"/>
              <a:t>엑추에이터이며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LED </a:t>
            </a:r>
            <a:r>
              <a:rPr lang="ko-KR" altLang="en-US" dirty="0"/>
              <a:t>램프나 </a:t>
            </a:r>
            <a:r>
              <a:rPr lang="en-US" altLang="ko-KR" dirty="0"/>
              <a:t>LED </a:t>
            </a:r>
            <a:r>
              <a:rPr lang="ko-KR" altLang="en-US" dirty="0"/>
              <a:t>전광판 등은 빛의 변화와 관련된 </a:t>
            </a:r>
            <a:r>
              <a:rPr lang="ko-KR" altLang="en-US" dirty="0" err="1"/>
              <a:t>엑추에이터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예산</a:t>
            </a:r>
            <a:r>
              <a:rPr lang="en-US" altLang="ko-KR" dirty="0" smtClean="0"/>
              <a:t>: 200,000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구성 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27313"/>
              </p:ext>
            </p:extLst>
          </p:nvPr>
        </p:nvGraphicFramePr>
        <p:xfrm>
          <a:off x="323528" y="2014056"/>
          <a:ext cx="85689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056450"/>
                <a:gridCol w="2856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</a:t>
                      </a:r>
                      <a:r>
                        <a:rPr lang="en-US" altLang="ko-KR" dirty="0" smtClean="0"/>
                        <a:t>·</a:t>
                      </a:r>
                      <a:r>
                        <a:rPr lang="ko-KR" altLang="en-US" dirty="0" smtClean="0"/>
                        <a:t>습도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미세먼지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엑추에이터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방수 팬 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19,800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스프링클러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아크릴화분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방충망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배송비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169,700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</a:t>
            </a:r>
            <a:r>
              <a:rPr lang="en-US" altLang="ko-KR" dirty="0"/>
              <a:t>·</a:t>
            </a:r>
            <a:r>
              <a:rPr lang="ko-KR" altLang="en-US" dirty="0"/>
              <a:t>습도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59548"/>
              </p:ext>
            </p:extLst>
          </p:nvPr>
        </p:nvGraphicFramePr>
        <p:xfrm>
          <a:off x="611560" y="1340769"/>
          <a:ext cx="813690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120680"/>
              </a:tblGrid>
              <a:tr h="586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AM2302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AOSONG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269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102950"/>
            <a:ext cx="417646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</a:t>
            </a:r>
            <a:r>
              <a:rPr lang="en-US" altLang="ko-KR" dirty="0"/>
              <a:t>·</a:t>
            </a:r>
            <a:r>
              <a:rPr lang="ko-KR" altLang="en-US" dirty="0"/>
              <a:t>습도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10189"/>
              </p:ext>
            </p:extLst>
          </p:nvPr>
        </p:nvGraphicFramePr>
        <p:xfrm>
          <a:off x="467544" y="1268761"/>
          <a:ext cx="8352928" cy="459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</a:t>
                      </a:r>
                      <a:r>
                        <a:rPr lang="en-US" altLang="ko-KR" dirty="0" smtClean="0"/>
                        <a:t>·</a:t>
                      </a:r>
                      <a:r>
                        <a:rPr lang="ko-KR" altLang="en-US" dirty="0" smtClean="0"/>
                        <a:t>습도 측정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25 * 15 * 7mm  </a:t>
                      </a:r>
                    </a:p>
                    <a:p>
                      <a:pPr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전압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3.5-5.5V</a:t>
                      </a:r>
                    </a:p>
                    <a:p>
                      <a:pPr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양방향 단일 버스</a:t>
                      </a:r>
                    </a:p>
                    <a:p>
                      <a:pPr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온도 범위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-40-80 ℃ ± 0.5 ℃</a:t>
                      </a:r>
                    </a:p>
                    <a:p>
                      <a:pPr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범위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20~90% RH ± 2 % RH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실내 온</a:t>
                      </a:r>
                      <a:r>
                        <a:rPr lang="en-US" altLang="ko-KR" dirty="0" smtClean="0"/>
                        <a:t>·</a:t>
                      </a:r>
                      <a:r>
                        <a:rPr lang="ko-KR" altLang="en-US" dirty="0" smtClean="0"/>
                        <a:t>습도 측정 장치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미세먼지를 통한 온</a:t>
                      </a:r>
                      <a:r>
                        <a:rPr lang="en-US" altLang="ko-KR" dirty="0" smtClean="0"/>
                        <a:t>·</a:t>
                      </a:r>
                      <a:r>
                        <a:rPr lang="ko-KR" altLang="en-US" dirty="0" smtClean="0"/>
                        <a:t>습도  차이 </a:t>
                      </a:r>
                      <a:r>
                        <a:rPr lang="ko-KR" altLang="en-US" dirty="0" err="1" smtClean="0"/>
                        <a:t>전후비교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실내 온</a:t>
                      </a:r>
                      <a:r>
                        <a:rPr lang="en-US" altLang="ko-KR" dirty="0" smtClean="0"/>
                        <a:t>·</a:t>
                      </a:r>
                      <a:r>
                        <a:rPr lang="ko-KR" altLang="en-US" dirty="0" smtClean="0"/>
                        <a:t>습도 측정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최상</a:t>
                      </a:r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http://www.devicemart.co.kr/goods/view?no=1289976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21454</TotalTime>
  <Words>1079</Words>
  <Application>Microsoft Office PowerPoint</Application>
  <PresentationFormat>화면 슬라이드 쇼(4:3)</PresentationFormat>
  <Paragraphs>347</Paragraphs>
  <Slides>22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  <vt:variant>
        <vt:lpstr>재구성한 쇼</vt:lpstr>
      </vt:variant>
      <vt:variant>
        <vt:i4>7</vt:i4>
      </vt:variant>
    </vt:vector>
  </HeadingPairs>
  <TitlesOfParts>
    <vt:vector size="30" baseType="lpstr">
      <vt:lpstr>Office 테마</vt:lpstr>
      <vt:lpstr>PowerPoint 프레젠테이션</vt:lpstr>
      <vt:lpstr>목차</vt:lpstr>
      <vt:lpstr>IoT 디바이스 요소 기술 - 개요</vt:lpstr>
      <vt:lpstr>IoT 디바이스 요소 기술 - 센서</vt:lpstr>
      <vt:lpstr>IoT 디바이스 요소 기술 - 센서</vt:lpstr>
      <vt:lpstr>IoT 디바이스 요소 기술 – 엑추에이터(Actuator)</vt:lpstr>
      <vt:lpstr>IoT 디바이스 사양 명세화 – Summary</vt:lpstr>
      <vt:lpstr>IoT 디바이스 사양 명세화 - 센서</vt:lpstr>
      <vt:lpstr>IoT 디바이스 사양 명세화 - 센서</vt:lpstr>
      <vt:lpstr>IoT 디바이스 사양 명세화 - 센서</vt:lpstr>
      <vt:lpstr>IoT 디바이스 사양 명세화 - 센서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엑추에이터</vt:lpstr>
      <vt:lpstr>IoT 디바이스 사양 명세화 - 구성도</vt:lpstr>
      <vt:lpstr>IoT 디바이스 디자인 고려사항</vt:lpstr>
      <vt:lpstr>IoT 디바이스 디자인 고려사항</vt:lpstr>
      <vt:lpstr>IoT 디바이스 UI기능 명세화</vt:lpstr>
      <vt:lpstr>전체 디바이스 프로토 타입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670</cp:revision>
  <cp:lastPrinted>2012-09-28T01:49:35Z</cp:lastPrinted>
  <dcterms:created xsi:type="dcterms:W3CDTF">2011-02-25T04:33:20Z</dcterms:created>
  <dcterms:modified xsi:type="dcterms:W3CDTF">2019-06-21T00:46:15Z</dcterms:modified>
</cp:coreProperties>
</file>