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52" r:id="rId2"/>
    <p:sldId id="679" r:id="rId3"/>
    <p:sldId id="681" r:id="rId4"/>
    <p:sldId id="682" r:id="rId5"/>
    <p:sldId id="683" r:id="rId6"/>
    <p:sldId id="684" r:id="rId7"/>
    <p:sldId id="685" r:id="rId8"/>
    <p:sldId id="700" r:id="rId9"/>
    <p:sldId id="702" r:id="rId10"/>
    <p:sldId id="704" r:id="rId11"/>
    <p:sldId id="708" r:id="rId12"/>
    <p:sldId id="710" r:id="rId13"/>
    <p:sldId id="716" r:id="rId14"/>
    <p:sldId id="698" r:id="rId15"/>
    <p:sldId id="706" r:id="rId16"/>
    <p:sldId id="712" r:id="rId17"/>
    <p:sldId id="714" r:id="rId18"/>
    <p:sldId id="689" r:id="rId19"/>
    <p:sldId id="722" r:id="rId20"/>
    <p:sldId id="723" r:id="rId21"/>
    <p:sldId id="693" r:id="rId22"/>
    <p:sldId id="718" r:id="rId23"/>
    <p:sldId id="719" r:id="rId24"/>
    <p:sldId id="694" r:id="rId25"/>
    <p:sldId id="692" r:id="rId26"/>
    <p:sldId id="697" r:id="rId27"/>
    <p:sldId id="721" r:id="rId28"/>
    <p:sldId id="720" r:id="rId29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6" autoAdjust="0"/>
    <p:restoredTop sz="96311" autoAdjust="0"/>
  </p:normalViewPr>
  <p:slideViewPr>
    <p:cSldViewPr>
      <p:cViewPr>
        <p:scale>
          <a:sx n="100" d="100"/>
          <a:sy n="100" d="100"/>
        </p:scale>
        <p:origin x="-35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2019-06-21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디바이스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4812754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정수현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손병찬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배원제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구범진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명세화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 가스</a:t>
            </a:r>
            <a:r>
              <a:rPr lang="en-US" altLang="ko-KR" dirty="0"/>
              <a:t>(</a:t>
            </a:r>
            <a:r>
              <a:rPr lang="ko-KR" altLang="en-US" dirty="0"/>
              <a:t>메탄</a:t>
            </a:r>
            <a:r>
              <a:rPr lang="en-US" altLang="ko-KR" dirty="0"/>
              <a:t>, </a:t>
            </a:r>
            <a:r>
              <a:rPr lang="ko-KR" altLang="en-US" dirty="0"/>
              <a:t>부탄</a:t>
            </a:r>
            <a:r>
              <a:rPr lang="en-US" altLang="ko-KR" dirty="0"/>
              <a:t>) </a:t>
            </a:r>
            <a:r>
              <a:rPr lang="ko-KR" altLang="en-US" dirty="0"/>
              <a:t>센서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48583"/>
              </p:ext>
            </p:extLst>
          </p:nvPr>
        </p:nvGraphicFramePr>
        <p:xfrm>
          <a:off x="683568" y="1124744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NS-M2GSM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네오틱스</a:t>
                      </a:r>
                      <a:endParaRPr lang="ko-KR" altLang="en-US" sz="1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16,000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메탄가스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부탄가스 등을 감지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전원 전압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 5V.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 전류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150mA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전후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감지 출력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디지털 출력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(“H”, “L”)</a:t>
                      </a:r>
                    </a:p>
                    <a:p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아날로그 출력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전압변동</a:t>
                      </a:r>
                      <a:endParaRPr lang="en-US" altLang="ko-KR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</a:t>
                      </a:r>
                      <a:r>
                        <a:rPr lang="ko-KR" alt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기 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32mm X 20mm X 15mm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가정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dirty="0" smtClean="0"/>
                        <a:t>가스누출감지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산업 기기장치에서 발생하는 연기</a:t>
                      </a:r>
                      <a:r>
                        <a:rPr lang="en-US" altLang="ko-KR" sz="1200" b="1" dirty="0" smtClean="0"/>
                        <a:t>&amp;</a:t>
                      </a:r>
                      <a:r>
                        <a:rPr lang="ko-KR" altLang="en-US" sz="1200" b="1" dirty="0" smtClean="0"/>
                        <a:t> 가스 감지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가스누출을 감지하여 창문 자동 열기 및 경고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상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USER\Desktop\13129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4" t="20879" r="13882" b="22120"/>
          <a:stretch/>
        </p:blipFill>
        <p:spPr bwMode="auto">
          <a:xfrm>
            <a:off x="4049638" y="4725143"/>
            <a:ext cx="2448272" cy="144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9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압력센서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62431"/>
              </p:ext>
            </p:extLst>
          </p:nvPr>
        </p:nvGraphicFramePr>
        <p:xfrm>
          <a:off x="683568" y="1124744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아두이노</a:t>
                      </a:r>
                      <a:r>
                        <a:rPr lang="ko-KR" altLang="en-US" sz="1200" b="1" dirty="0" smtClean="0"/>
                        <a:t> 압력센서 </a:t>
                      </a:r>
                      <a:r>
                        <a:rPr lang="en-US" altLang="ko-KR" sz="1200" b="1" dirty="0" smtClean="0"/>
                        <a:t>FSR402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협신전자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7,450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압력 수치를 </a:t>
                      </a:r>
                      <a:r>
                        <a:rPr lang="ko-KR" altLang="en-US" sz="1200" b="1" dirty="0" err="1" smtClean="0"/>
                        <a:t>저항값으로</a:t>
                      </a:r>
                      <a:r>
                        <a:rPr lang="ko-KR" altLang="en-US" sz="1200" b="1" dirty="0" smtClean="0"/>
                        <a:t> 변환해주는 압력센서입니다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  측정방식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아날로그 </a:t>
                      </a:r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dirty="0" smtClean="0"/>
                        <a:t>측정범위 </a:t>
                      </a:r>
                      <a:r>
                        <a:rPr lang="en-US" altLang="ko-KR" sz="1200" b="1" dirty="0" smtClean="0"/>
                        <a:t>: 0~100n</a:t>
                      </a:r>
                    </a:p>
                    <a:p>
                      <a:pPr algn="l" latinLnBrk="1"/>
                      <a:r>
                        <a:rPr lang="ko-KR" altLang="en-US" sz="1200" b="1" dirty="0" smtClean="0"/>
                        <a:t>길이 </a:t>
                      </a:r>
                      <a:r>
                        <a:rPr lang="en-US" altLang="ko-KR" sz="1200" b="1" dirty="0" smtClean="0"/>
                        <a:t>: 6cm</a:t>
                      </a:r>
                    </a:p>
                    <a:p>
                      <a:pPr algn="l" latinLnBrk="1"/>
                      <a:r>
                        <a:rPr lang="ko-KR" altLang="en-US" sz="1200" b="1" dirty="0" smtClean="0"/>
                        <a:t>폭 </a:t>
                      </a:r>
                      <a:r>
                        <a:rPr lang="en-US" altLang="ko-KR" sz="1200" b="1" dirty="0" smtClean="0"/>
                        <a:t>:1.9cm</a:t>
                      </a:r>
                    </a:p>
                    <a:p>
                      <a:pPr algn="l" latinLnBrk="1"/>
                      <a:r>
                        <a:rPr lang="ko-KR" altLang="en-US" sz="1200" b="1" dirty="0" smtClean="0"/>
                        <a:t>센서직경</a:t>
                      </a:r>
                      <a:r>
                        <a:rPr lang="en-US" altLang="ko-KR" sz="1200" b="1" dirty="0" smtClean="0"/>
                        <a:t>: 1.27cm</a:t>
                      </a:r>
                    </a:p>
                    <a:p>
                      <a:pPr algn="l" latinLnBrk="1"/>
                      <a:r>
                        <a:rPr lang="ko-KR" altLang="en-US" sz="1200" b="1" dirty="0" err="1" smtClean="0"/>
                        <a:t>저항값변화</a:t>
                      </a:r>
                      <a:r>
                        <a:rPr lang="en-US" altLang="ko-KR" sz="1200" b="1" baseline="0" dirty="0" smtClean="0"/>
                        <a:t> : </a:t>
                      </a:r>
                      <a:r>
                        <a:rPr lang="ko-KR" altLang="en-US" sz="1200" b="1" baseline="0" dirty="0" smtClean="0"/>
                        <a:t>최저 저항 </a:t>
                      </a:r>
                      <a:r>
                        <a:rPr lang="en-US" altLang="ko-KR" sz="1200" b="1" baseline="0" dirty="0" smtClean="0"/>
                        <a:t>100k</a:t>
                      </a:r>
                      <a:r>
                        <a:rPr lang="el-GR" altLang="ko-KR" sz="1200" b="1" baseline="0" dirty="0" smtClean="0"/>
                        <a:t>Ω</a:t>
                      </a:r>
                      <a:r>
                        <a:rPr lang="en-US" altLang="ko-KR" sz="1200" b="1" baseline="0" dirty="0" smtClean="0"/>
                        <a:t>,</a:t>
                      </a:r>
                      <a:r>
                        <a:rPr lang="ko-KR" altLang="en-US" sz="1200" b="1" baseline="0" dirty="0" smtClean="0"/>
                        <a:t>최대 저항 </a:t>
                      </a:r>
                      <a:r>
                        <a:rPr lang="en-US" altLang="ko-KR" sz="1200" b="1" baseline="0" dirty="0" smtClean="0"/>
                        <a:t>200k</a:t>
                      </a:r>
                      <a:r>
                        <a:rPr lang="el-GR" altLang="ko-KR" sz="1200" b="1" baseline="0" dirty="0" smtClean="0"/>
                        <a:t>Ω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자동차 타이어 공기압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err="1" smtClean="0"/>
                        <a:t>필립스</a:t>
                      </a:r>
                      <a:r>
                        <a:rPr lang="ko-KR" altLang="en-US" sz="1200" b="1" dirty="0" smtClean="0"/>
                        <a:t> 전동칫솔 등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반려견</a:t>
                      </a:r>
                      <a:r>
                        <a:rPr lang="ko-KR" altLang="en-US" sz="1200" b="1" dirty="0" smtClean="0"/>
                        <a:t> 사료그릇에 사료 유무 확인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중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71" y="4797152"/>
            <a:ext cx="1471959" cy="140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4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적외선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41549"/>
              </p:ext>
            </p:extLst>
          </p:nvPr>
        </p:nvGraphicFramePr>
        <p:xfrm>
          <a:off x="683568" y="1124744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더블헤드 적외선 송신 센서모듈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[ELB030103]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YwRobot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1,500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위치 감지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5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en-US" sz="1200" b="1" dirty="0" smtClean="0"/>
                        <a:t>크</a:t>
                      </a:r>
                      <a:r>
                        <a:rPr lang="ko-KR" altLang="ko-KR" sz="1200" b="1" dirty="0" smtClean="0"/>
                        <a:t>기 : 28 * 22mm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무게 : 3g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ko-KR" sz="1200" b="1" dirty="0" smtClean="0"/>
                        <a:t>전압 : 5V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전송 거리 : 1-3m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파장 : 940nm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5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인공지능 로봇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자율 자동차분야 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장애물 감지 시스템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위치 파악 시스템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중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76" y="4568849"/>
            <a:ext cx="2016224" cy="156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35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스피커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0887"/>
              </p:ext>
            </p:extLst>
          </p:nvPr>
        </p:nvGraphicFramePr>
        <p:xfrm>
          <a:off x="683568" y="1124744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사마륨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동전형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스피커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사마륨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중국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OEM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900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소리 재생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저항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옴</a:t>
                      </a:r>
                      <a:endParaRPr lang="en-US" altLang="ko-KR" sz="1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출력크기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0.5W</a:t>
                      </a:r>
                    </a:p>
                    <a:p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 길이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5cm. 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소리 재생이 필요한 곳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경고음 재생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하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USER\Desktop\344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21087"/>
            <a:ext cx="2592288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7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고휘도</a:t>
            </a:r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94107"/>
              </p:ext>
            </p:extLst>
          </p:nvPr>
        </p:nvGraphicFramePr>
        <p:xfrm>
          <a:off x="683568" y="1239272"/>
          <a:ext cx="8136904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고휘도</a:t>
                      </a:r>
                      <a:r>
                        <a:rPr lang="en-US" altLang="ko-KR" sz="1200" b="1" dirty="0" smtClean="0"/>
                        <a:t>LED (</a:t>
                      </a:r>
                      <a:r>
                        <a:rPr lang="ko-KR" altLang="en-US" sz="1200" b="1" dirty="0" smtClean="0"/>
                        <a:t>흰색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DAKWANG (</a:t>
                      </a:r>
                      <a:r>
                        <a:rPr lang="ko-KR" altLang="en-US" sz="1200" b="1" dirty="0" smtClean="0"/>
                        <a:t>중국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130</a:t>
                      </a:r>
                      <a:r>
                        <a:rPr lang="ko-KR" altLang="en-US" sz="1200" b="1" dirty="0" smtClean="0"/>
                        <a:t>원 </a:t>
                      </a:r>
                      <a:r>
                        <a:rPr lang="en-US" altLang="ko-KR" sz="1200" b="1" dirty="0" smtClean="0"/>
                        <a:t>(1EA)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관상용 불빛 및 작품의 작동여부 확인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5mm /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2.8V~3V /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전류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20mA /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색상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(White)</a:t>
                      </a: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다양한 분야의 가시적 디바이스에 활용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모형 제작에 필요한 대체 부품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하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USER\Desktop\20090709100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76" y="4365104"/>
            <a:ext cx="2370931" cy="17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26483"/>
              </p:ext>
            </p:extLst>
          </p:nvPr>
        </p:nvGraphicFramePr>
        <p:xfrm>
          <a:off x="683568" y="1052736"/>
          <a:ext cx="813690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3.2</a:t>
                      </a:r>
                      <a:r>
                        <a:rPr lang="ko-KR" altLang="en-US" sz="1200" b="1" dirty="0" smtClean="0"/>
                        <a:t>인치 </a:t>
                      </a:r>
                      <a:r>
                        <a:rPr lang="en-US" altLang="ko-KR" sz="1200" b="1" dirty="0" smtClean="0"/>
                        <a:t>TFT LCD </a:t>
                      </a:r>
                      <a:r>
                        <a:rPr lang="ko-KR" altLang="en-US" sz="1200" b="1" dirty="0" smtClean="0"/>
                        <a:t>모듈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디바이스 </a:t>
                      </a:r>
                      <a:r>
                        <a:rPr lang="ko-KR" altLang="en-US" sz="1200" b="1" dirty="0" err="1" smtClean="0"/>
                        <a:t>마트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26,000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문자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화상 등을 띄워주는 표시장치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57.54 (W) x 79.2 (H) x 4.40(T) mm</a:t>
                      </a:r>
                    </a:p>
                    <a:p>
                      <a:pPr algn="l"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액정 크기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48.60(W) x 64.80(H) mm</a:t>
                      </a:r>
                    </a:p>
                    <a:p>
                      <a:pPr algn="l"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240 x 3 x 320 Dots</a:t>
                      </a:r>
                    </a:p>
                    <a:p>
                      <a:pPr algn="l"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픽셀 크기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67.5 (L) x 202.5 (W) um</a:t>
                      </a:r>
                    </a:p>
                    <a:p>
                      <a:pPr algn="l"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픽셀 순서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STRIPE TYPE</a:t>
                      </a:r>
                    </a:p>
                    <a:p>
                      <a:pPr algn="l"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패널 타입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COG+FPC+BL+TP</a:t>
                      </a:r>
                    </a:p>
                    <a:p>
                      <a:pPr algn="l" fontAlgn="ctr"/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백라이트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WHITE LED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노트북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모니터</a:t>
                      </a:r>
                      <a:r>
                        <a:rPr lang="en-US" altLang="ko-KR" sz="1200" b="1" dirty="0" smtClean="0"/>
                        <a:t>, LCD TV </a:t>
                      </a:r>
                      <a:r>
                        <a:rPr lang="ko-KR" altLang="en-US" sz="1200" b="1" dirty="0" smtClean="0"/>
                        <a:t>등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반려동물 실시간 모니터링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상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  <a:p>
                      <a:pPr algn="ctr" latinLnBrk="1"/>
                      <a:endParaRPr lang="en-US" altLang="ko-KR" sz="12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69160"/>
            <a:ext cx="1944216" cy="145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11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0794"/>
              </p:ext>
            </p:extLst>
          </p:nvPr>
        </p:nvGraphicFramePr>
        <p:xfrm>
          <a:off x="683568" y="1124744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3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미니 </a:t>
                      </a:r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서보모터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SG-90</a:t>
                      </a:r>
                    </a:p>
                  </a:txBody>
                  <a:tcPr/>
                </a:tc>
              </a:tr>
              <a:tr h="122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towerpro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1,300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자동 작동 기능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40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200" b="1" dirty="0" smtClean="0"/>
                        <a:t>크기 : 23 × 12.2 × 29mm </a:t>
                      </a:r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ko-KR" sz="1200" b="1" dirty="0" smtClean="0"/>
                        <a:t>무게 : 9g </a:t>
                      </a:r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ko-KR" sz="1200" b="1" dirty="0" smtClean="0"/>
                        <a:t>토크 : 1.8kg / cm (4.8),</a:t>
                      </a:r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ko-KR" sz="1200" b="1" dirty="0" smtClean="0"/>
                        <a:t>작동 전압 : 4.8</a:t>
                      </a:r>
                      <a:r>
                        <a:rPr lang="en-US" altLang="ko-KR" sz="1200" b="1" dirty="0" smtClean="0"/>
                        <a:t>V ~ 5V</a:t>
                      </a:r>
                    </a:p>
                    <a:p>
                      <a:pPr algn="l" latinLnBrk="1"/>
                      <a:r>
                        <a:rPr lang="ko-KR" altLang="ko-KR" sz="1200" b="1" dirty="0" smtClean="0"/>
                        <a:t>작동 속도 : 0.1 초 / 60도 (4.8v)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소형 로봇 작동 분야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생활용품 자동 작동 분야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무게가 적은 반려동물 </a:t>
                      </a:r>
                      <a:r>
                        <a:rPr lang="ko-KR" altLang="en-US" sz="1200" b="1" dirty="0" err="1" smtClean="0"/>
                        <a:t>급식기에</a:t>
                      </a:r>
                      <a:r>
                        <a:rPr lang="ko-KR" altLang="en-US" sz="1200" b="1" dirty="0" smtClean="0"/>
                        <a:t> 설치하여 </a:t>
                      </a:r>
                      <a:r>
                        <a:rPr lang="ko-KR" altLang="en-US" sz="1200" b="1" dirty="0" smtClean="0"/>
                        <a:t>음식 </a:t>
                      </a:r>
                      <a:r>
                        <a:rPr lang="ko-KR" altLang="en-US" sz="1200" b="1" dirty="0" smtClean="0"/>
                        <a:t>그릇 자동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작동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131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중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81128"/>
            <a:ext cx="2016224" cy="160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00398"/>
              </p:ext>
            </p:extLst>
          </p:nvPr>
        </p:nvGraphicFramePr>
        <p:xfrm>
          <a:off x="611560" y="1198598"/>
          <a:ext cx="7992888" cy="515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71"/>
                <a:gridCol w="6366017"/>
              </a:tblGrid>
              <a:tr h="401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</a:t>
                      </a:r>
                      <a:r>
                        <a:rPr lang="ko-KR" altLang="en-US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서보모터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(DM-S1300MD)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/>
                        <a:t>domanrchobby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28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12,700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41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크기 : 40mmX20mmX38.5mm </a:t>
                      </a:r>
                      <a:endParaRPr lang="en-US" altLang="ko-KR" sz="12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무게 : 56 그램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전압 : 4.8V ~ 7.4V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속도 : 0.16 초 / 60도 (4.8v) 0.14 초 / 60도 (6v) 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- </a:t>
                      </a:r>
                      <a:r>
                        <a:rPr lang="ko-KR" altLang="ko-KR" sz="1200" b="1" dirty="0" smtClean="0"/>
                        <a:t>토크 : 13.5kg.cm (4.8v) 14.8kg.cm (6v) 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144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로봇 작동 분야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산업용 자동 작동 분야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가스 누출</a:t>
                      </a:r>
                      <a:r>
                        <a:rPr lang="ko-KR" altLang="en-US" sz="1200" b="1" baseline="0" dirty="0" smtClean="0"/>
                        <a:t>에 따른 창문 자동 작동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32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중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478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09120"/>
            <a:ext cx="2178817" cy="173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45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DC </a:t>
            </a:r>
            <a:r>
              <a:rPr lang="ko-KR" altLang="en-US" dirty="0" err="1" smtClean="0"/>
              <a:t>서보모터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05093"/>
              </p:ext>
            </p:extLst>
          </p:nvPr>
        </p:nvGraphicFramePr>
        <p:xfrm>
          <a:off x="683568" y="1124744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서보형 </a:t>
                      </a:r>
                      <a:r>
                        <a:rPr lang="en-US" altLang="ko-KR" sz="1200" b="1" dirty="0" smtClean="0"/>
                        <a:t>DC</a:t>
                      </a:r>
                      <a:r>
                        <a:rPr lang="ko-KR" altLang="en-US" sz="1200" b="1" dirty="0" smtClean="0"/>
                        <a:t>모터 </a:t>
                      </a:r>
                      <a:r>
                        <a:rPr lang="en-US" altLang="ko-KR" sz="1200" b="1" dirty="0" smtClean="0"/>
                        <a:t>(KR-300)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K-ROBOT(</a:t>
                      </a:r>
                      <a:r>
                        <a:rPr lang="ko-KR" altLang="en-US" sz="1200" b="1" dirty="0" smtClean="0"/>
                        <a:t>한국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8,000</a:t>
                      </a:r>
                      <a:r>
                        <a:rPr lang="ko-KR" altLang="en-US" sz="1200" b="1" dirty="0" smtClean="0"/>
                        <a:t>원 </a:t>
                      </a:r>
                      <a:r>
                        <a:rPr lang="en-US" altLang="ko-KR" sz="1200" b="1" dirty="0" smtClean="0"/>
                        <a:t>(1EA)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DC</a:t>
                      </a:r>
                      <a:r>
                        <a:rPr lang="ko-KR" altLang="en-US" sz="1200" b="1" dirty="0" smtClean="0"/>
                        <a:t>형 </a:t>
                      </a:r>
                      <a:r>
                        <a:rPr lang="ko-KR" altLang="en-US" sz="1200" b="1" dirty="0" err="1" smtClean="0"/>
                        <a:t>서보모터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957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작동 적정 전압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4.8[V] to 6.0[V]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작동속도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300rpm at 6.0V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토크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2.4kg.f.cm at 6.0V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활동반경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360˚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적정 전류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160[mA] +/- 40[mA]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40*20*37mm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35g</a:t>
                      </a:r>
                    </a:p>
                  </a:txBody>
                  <a:tcPr anchor="ctr"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다양한 디바이스의 기계적 활동 구현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1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반려동물 오락용 기구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중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9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2" descr="C:\Users\USER\Desktop\2011062418235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1" y="4941168"/>
            <a:ext cx="1656184" cy="12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2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명세화 </a:t>
            </a:r>
            <a:r>
              <a:rPr lang="en-US" altLang="ko-KR" dirty="0"/>
              <a:t>-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-22076" y="620688"/>
            <a:ext cx="8928992" cy="5143890"/>
          </a:xfrm>
        </p:spPr>
        <p:txBody>
          <a:bodyPr/>
          <a:lstStyle/>
          <a:p>
            <a:pPr algn="ctr"/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052736"/>
            <a:ext cx="8136904" cy="5303520"/>
          </a:xfrm>
          <a:prstGeom prst="rect">
            <a:avLst/>
          </a:prstGeom>
        </p:spPr>
      </p:pic>
      <p:pic>
        <p:nvPicPr>
          <p:cNvPr id="6" name="Picture 2" descr="C:\Users\USER\Desktop\138457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166" r="6500" b="15500"/>
          <a:stretch/>
        </p:blipFill>
        <p:spPr bwMode="auto">
          <a:xfrm>
            <a:off x="3975224" y="4797152"/>
            <a:ext cx="1872208" cy="14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9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4104456"/>
          </a:xfrm>
        </p:spPr>
        <p:txBody>
          <a:bodyPr anchor="ctr"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요소기술 </a:t>
            </a:r>
            <a:r>
              <a:rPr lang="ko-KR" altLang="en-US" sz="3200" dirty="0" smtClean="0"/>
              <a:t>분석</a:t>
            </a:r>
            <a:endParaRPr lang="en-US" altLang="ko-KR" sz="3200" dirty="0" smtClean="0"/>
          </a:p>
          <a:p>
            <a:pPr lvl="2"/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사양 </a:t>
            </a:r>
            <a:r>
              <a:rPr lang="ko-KR" altLang="en-US" sz="3200" dirty="0" smtClean="0"/>
              <a:t>명세화</a:t>
            </a:r>
            <a:endParaRPr lang="en-US" altLang="ko-KR" sz="3200" dirty="0" smtClean="0"/>
          </a:p>
          <a:p>
            <a:pPr marL="488950" lvl="2" indent="0">
              <a:buNone/>
            </a:pP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디자인 </a:t>
            </a:r>
            <a:r>
              <a:rPr lang="ko-KR" altLang="en-US" sz="3200" dirty="0" smtClean="0"/>
              <a:t>고려사항</a:t>
            </a:r>
            <a:endParaRPr lang="en-US" altLang="ko-KR" sz="3200" dirty="0" smtClean="0"/>
          </a:p>
          <a:p>
            <a:pPr lvl="2"/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기능 명세화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9505"/>
            <a:ext cx="8928992" cy="5143890"/>
          </a:xfrm>
        </p:spPr>
        <p:txBody>
          <a:bodyPr/>
          <a:lstStyle/>
          <a:p>
            <a:pPr algn="ctr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779114"/>
            <a:ext cx="187220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810779" y="4194013"/>
            <a:ext cx="49253" cy="556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31133" y="2364645"/>
            <a:ext cx="477962" cy="410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5796" y="2131042"/>
            <a:ext cx="0" cy="574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331133" y="4219274"/>
            <a:ext cx="656692" cy="252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214445" y="4209640"/>
            <a:ext cx="257344" cy="540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3208" y="2072257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온습도센서</a:t>
            </a:r>
            <a:endParaRPr lang="en-US" altLang="ko-KR" sz="1300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1800" y="1798033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일산화탄소 센서</a:t>
            </a:r>
            <a:endParaRPr lang="en-US" altLang="ko-KR" sz="1300" b="1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59479" y="3722745"/>
            <a:ext cx="265577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라즈베리</a:t>
            </a:r>
            <a:r>
              <a:rPr lang="ko-KR" altLang="en-US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파이 </a:t>
            </a:r>
            <a:r>
              <a:rPr lang="en-US" altLang="ko-KR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3</a:t>
            </a:r>
            <a:endParaRPr lang="ko-KR" altLang="en-US" dirty="0" smtClean="0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42630" y="2747325"/>
            <a:ext cx="2670375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JAVA </a:t>
            </a:r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기반 소프트웨어</a:t>
            </a:r>
            <a:endParaRPr lang="en-US" altLang="ko-KR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(HOME </a:t>
            </a:r>
            <a:r>
              <a:rPr lang="en-US" altLang="ko-KR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PET CARE)</a:t>
            </a:r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6724" y="5805264"/>
            <a:ext cx="449081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3007" y="57259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도입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6724" y="6309320"/>
            <a:ext cx="449081" cy="2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8046" y="6198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92D050"/>
                </a:solidFill>
              </a:rPr>
              <a:t>개발</a:t>
            </a:r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3" y="1439123"/>
            <a:ext cx="1088564" cy="20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989669" y="3232178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7545">
            <a:off x="1303215" y="3018276"/>
            <a:ext cx="299583" cy="2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0058">
            <a:off x="1709470" y="3240234"/>
            <a:ext cx="326275" cy="22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449055" y="478138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적외선 센서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28458" y="438748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압력센서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6559" y="4781385"/>
            <a:ext cx="1303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가스 메탄 센서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4492770" y="2146752"/>
            <a:ext cx="0" cy="612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06843" y="1816087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스피커</a:t>
            </a:r>
            <a:endParaRPr lang="en-US" altLang="ko-KR" sz="1300" b="1" dirty="0" smtClean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7196" y="1816087"/>
            <a:ext cx="4844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LED</a:t>
            </a:r>
          </a:p>
        </p:txBody>
      </p:sp>
      <p:cxnSp>
        <p:nvCxnSpPr>
          <p:cNvPr id="47" name="직선 연결선 46"/>
          <p:cNvCxnSpPr>
            <a:stCxn id="46" idx="2"/>
          </p:cNvCxnSpPr>
          <p:nvPr/>
        </p:nvCxnSpPr>
        <p:spPr>
          <a:xfrm flipH="1">
            <a:off x="5194512" y="2108475"/>
            <a:ext cx="204898" cy="6515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708" y="2218451"/>
            <a:ext cx="4958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LCD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28473" y="1838654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장난감용 모터</a:t>
            </a:r>
            <a:endParaRPr lang="en-US" altLang="ko-KR" sz="1300" b="1" dirty="0" smtClean="0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7066680" y="4219274"/>
            <a:ext cx="37166" cy="528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70190" y="4781385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창문 개폐용 모터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8022944" y="4224993"/>
            <a:ext cx="49253" cy="556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10934" y="4781385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사료분배용 모터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48397" y="2727442"/>
            <a:ext cx="1883010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응용 소프트웨어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760710" y="3667874"/>
            <a:ext cx="18583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아두이노</a:t>
            </a:r>
            <a:r>
              <a:rPr lang="ko-KR" altLang="en-US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우노</a:t>
            </a:r>
            <a:endParaRPr lang="ko-KR" altLang="en-US" dirty="0" smtClean="0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5326934" y="2510839"/>
            <a:ext cx="380034" cy="489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723508" y="2111971"/>
            <a:ext cx="0" cy="612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>
          <a:xfrm>
            <a:off x="5637219" y="3254270"/>
            <a:ext cx="739051" cy="26701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7467" y="3576551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블루투스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통신</a:t>
            </a:r>
            <a:endParaRPr lang="en-US" altLang="ko-KR" sz="13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5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디자인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ko-KR" altLang="en-US" dirty="0" smtClean="0"/>
              <a:t>대상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고객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반려동물을 키우는 고객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디바이스 수준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반려동물의 </a:t>
            </a:r>
            <a:r>
              <a:rPr lang="ko-KR" altLang="en-US" dirty="0" err="1" smtClean="0"/>
              <a:t>헬스케어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식생활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행동패턴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안전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화재 및 </a:t>
            </a:r>
            <a:r>
              <a:rPr lang="ko-KR" altLang="en-US" dirty="0" err="1" smtClean="0"/>
              <a:t>온습도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취업 관련 회사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관련업체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8895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디바이스 수준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기반의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센서의 입출력 및 데이터간 통신을 통한 장비 제어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9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61611"/>
              </p:ext>
            </p:extLst>
          </p:nvPr>
        </p:nvGraphicFramePr>
        <p:xfrm>
          <a:off x="755575" y="1613338"/>
          <a:ext cx="8136905" cy="417532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19824"/>
                <a:gridCol w="990580"/>
                <a:gridCol w="1617989"/>
                <a:gridCol w="4608512"/>
              </a:tblGrid>
              <a:tr h="12307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라 이 선 </a:t>
                      </a:r>
                      <a:r>
                        <a:rPr lang="ko-KR" altLang="en-US" sz="1050" kern="0" spc="0" dirty="0" err="1">
                          <a:effectLst/>
                        </a:rPr>
                        <a:t>스</a:t>
                      </a:r>
                      <a:r>
                        <a:rPr lang="ko-KR" altLang="en-US" sz="1050" kern="0" spc="0" dirty="0">
                          <a:effectLst/>
                        </a:rPr>
                        <a:t> 구 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종 류 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설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55233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카피레프트 라이선스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altLang="ko-KR" sz="1050" kern="0" spc="0" dirty="0" err="1">
                          <a:effectLst/>
                        </a:rPr>
                        <a:t>Copyleft</a:t>
                      </a:r>
                      <a:r>
                        <a:rPr lang="en-US" altLang="ko-KR" sz="1050" kern="0" spc="0" dirty="0">
                          <a:effectLst/>
                        </a:rPr>
                        <a:t> Licenses)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관련 라이선스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Creative Commons Attribution,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Share-Alike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(BY-SA)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 표시</a:t>
                      </a:r>
                      <a:r>
                        <a:rPr lang="en-US" altLang="ko-KR" sz="1050" kern="0" spc="0" dirty="0"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effectLst/>
                        </a:rPr>
                        <a:t>동일조건 변경 허락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저작자를 밝히면 자유로운 이용이 가능하고 저작물의 변경도 가능하지만</a:t>
                      </a:r>
                      <a:r>
                        <a:rPr lang="en-US" altLang="ko-KR" sz="1050" kern="0" spc="0" dirty="0">
                          <a:effectLst/>
                        </a:rPr>
                        <a:t>, 2</a:t>
                      </a:r>
                      <a:r>
                        <a:rPr lang="ko-KR" altLang="en-US" sz="1050" kern="0" spc="0" dirty="0">
                          <a:effectLst/>
                        </a:rPr>
                        <a:t>차적 저작물에는 원 저작물에 적용된 것과 동일한 라이선스를 적용해야 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552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GNU General Public License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(GPL)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자유 소프트웨어 재단에서 만든 자유 소프트웨어 라이선스를 말한다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가장 널리 알려진 강한 카피레프트 사용 허가이며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이 허가를 가진 프로그램을 사용하여 새로운 프로그램을 만들게 되면 파생된 프로그램 역시 같은 카피레프트를 가져야 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445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effectLst/>
                        </a:rPr>
                        <a:t>OSHW </a:t>
                      </a:r>
                      <a:r>
                        <a:rPr lang="ko-KR" altLang="en-US" sz="1050" kern="0" spc="0">
                          <a:effectLst/>
                        </a:rPr>
                        <a:t>관련 라이선스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TAPR OHL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 err="1">
                          <a:effectLst/>
                        </a:rPr>
                        <a:t>Opensource</a:t>
                      </a:r>
                      <a:r>
                        <a:rPr lang="en-US" sz="1050" kern="0" spc="0" dirty="0">
                          <a:effectLst/>
                        </a:rPr>
                        <a:t> Hardware License)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국제 아마추어 라디오 협회가 만든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하드웨어 라이선스를 지칭한다</a:t>
                      </a:r>
                      <a:r>
                        <a:rPr lang="en-US" altLang="ko-KR" sz="1050" kern="0" spc="0" dirty="0">
                          <a:effectLst/>
                        </a:rPr>
                        <a:t>. GPL</a:t>
                      </a:r>
                      <a:r>
                        <a:rPr lang="ko-KR" altLang="en-US" sz="1050" kern="0" spc="0" dirty="0">
                          <a:effectLst/>
                        </a:rPr>
                        <a:t>과 같이 </a:t>
                      </a:r>
                      <a:r>
                        <a:rPr lang="en-US" altLang="ko-KR" sz="1050" kern="0" spc="0" dirty="0">
                          <a:effectLst/>
                        </a:rPr>
                        <a:t>OHL</a:t>
                      </a:r>
                      <a:r>
                        <a:rPr lang="ko-KR" altLang="en-US" sz="1050" kern="0" spc="0" dirty="0">
                          <a:effectLst/>
                        </a:rPr>
                        <a:t>도 공유와 제작에 대해 자유롭다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변형시키지 않는다는 전제하에 복제와 사용에 자유롭다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766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CERN OHL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 err="1">
                          <a:effectLst/>
                        </a:rPr>
                        <a:t>Opensource</a:t>
                      </a:r>
                      <a:r>
                        <a:rPr lang="en-US" sz="1050" kern="0" spc="0" dirty="0">
                          <a:effectLst/>
                        </a:rPr>
                        <a:t> Hardware License)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유럽 입자 물리학 연구소</a:t>
                      </a:r>
                      <a:r>
                        <a:rPr lang="en-US" altLang="ko-KR" sz="1050" kern="0" spc="0" dirty="0">
                          <a:effectLst/>
                        </a:rPr>
                        <a:t>(CERN)</a:t>
                      </a:r>
                      <a:r>
                        <a:rPr lang="ko-KR" altLang="en-US" sz="1050" kern="0" spc="0" dirty="0">
                          <a:effectLst/>
                        </a:rPr>
                        <a:t>에서 만든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하드웨어 라이선스를 가리킨다</a:t>
                      </a:r>
                      <a:r>
                        <a:rPr lang="en-US" altLang="ko-KR" sz="1050" kern="0" spc="0" dirty="0">
                          <a:effectLst/>
                        </a:rPr>
                        <a:t>. 2013</a:t>
                      </a:r>
                      <a:r>
                        <a:rPr lang="ko-KR" altLang="en-US" sz="1050" kern="0" spc="0" dirty="0">
                          <a:effectLst/>
                        </a:rPr>
                        <a:t>년에 </a:t>
                      </a:r>
                      <a:r>
                        <a:rPr lang="ko-KR" altLang="en-US" sz="1050" kern="0" spc="0" dirty="0" err="1">
                          <a:effectLst/>
                        </a:rPr>
                        <a:t>최근버전</a:t>
                      </a:r>
                      <a:r>
                        <a:rPr lang="ko-KR" altLang="en-US" sz="1050" kern="0" spc="0" dirty="0">
                          <a:effectLst/>
                        </a:rPr>
                        <a:t> </a:t>
                      </a:r>
                      <a:r>
                        <a:rPr lang="en-US" altLang="ko-KR" sz="1050" kern="0" spc="0" dirty="0">
                          <a:effectLst/>
                        </a:rPr>
                        <a:t>1.2</a:t>
                      </a:r>
                      <a:r>
                        <a:rPr lang="ko-KR" altLang="en-US" sz="1050" kern="0" spc="0" dirty="0">
                          <a:effectLst/>
                        </a:rPr>
                        <a:t>가 발표되었다</a:t>
                      </a:r>
                      <a:r>
                        <a:rPr lang="en-US" altLang="ko-KR" sz="1050" kern="0" spc="0" dirty="0">
                          <a:effectLst/>
                        </a:rPr>
                        <a:t>. CERN</a:t>
                      </a:r>
                      <a:r>
                        <a:rPr lang="ko-KR" altLang="en-US" sz="1050" kern="0" spc="0" dirty="0">
                          <a:effectLst/>
                        </a:rPr>
                        <a:t>의 핵심기술도 이 라이선스에 기반 하여 공개하고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이 라이선스는 사용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복사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수정 및 하드웨어 설계 문서의 배포 및 제품의 제조 및 유통에 대한 내용을 포함하고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94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91962"/>
          </a:xfrm>
        </p:spPr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졸업작품 </a:t>
            </a:r>
            <a:r>
              <a:rPr lang="ko-KR" altLang="en-US" dirty="0"/>
              <a:t>시 고려사항</a:t>
            </a:r>
            <a:endParaRPr lang="en-US" altLang="ko-KR" dirty="0"/>
          </a:p>
          <a:p>
            <a:pPr lvl="1"/>
            <a:r>
              <a:rPr lang="ko-KR" altLang="en-US" dirty="0"/>
              <a:t>아래 사항 포트폴리오에 포함</a:t>
            </a:r>
            <a:endParaRPr lang="en-US" altLang="ko-KR" dirty="0"/>
          </a:p>
          <a:p>
            <a:pPr lvl="2"/>
            <a:r>
              <a:rPr lang="ko-KR" altLang="en-US" dirty="0"/>
              <a:t>구성도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SW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9602"/>
              </p:ext>
            </p:extLst>
          </p:nvPr>
        </p:nvGraphicFramePr>
        <p:xfrm>
          <a:off x="611560" y="1556792"/>
          <a:ext cx="8280920" cy="390352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4096"/>
                <a:gridCol w="936104"/>
                <a:gridCol w="1296144"/>
                <a:gridCol w="5184576"/>
              </a:tblGrid>
              <a:tr h="12307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라 이 선 </a:t>
                      </a:r>
                      <a:r>
                        <a:rPr lang="ko-KR" altLang="en-US" sz="1050" kern="0" spc="0" dirty="0" err="1">
                          <a:effectLst/>
                        </a:rPr>
                        <a:t>스</a:t>
                      </a:r>
                      <a:r>
                        <a:rPr lang="ko-KR" altLang="en-US" sz="1050" kern="0" spc="0" dirty="0">
                          <a:effectLst/>
                        </a:rPr>
                        <a:t> 구 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종 류 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설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08890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퍼미시브</a:t>
                      </a:r>
                      <a:r>
                        <a:rPr lang="ko-KR" altLang="en-US" sz="1050" kern="0" spc="0" dirty="0">
                          <a:effectLst/>
                        </a:rPr>
                        <a:t> 라이선스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>
                          <a:effectLst/>
                        </a:rPr>
                        <a:t>Permissive Licenses)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관련 라이선스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FreeBSD License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BSD </a:t>
                      </a:r>
                      <a:r>
                        <a:rPr lang="ko-KR" altLang="en-US" sz="1050" kern="0" spc="0" dirty="0">
                          <a:effectLst/>
                        </a:rPr>
                        <a:t>허가서라고 하며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자유 소프트웨어의 한 종류이다</a:t>
                      </a:r>
                      <a:r>
                        <a:rPr lang="en-US" altLang="ko-KR" sz="1050" kern="0" spc="0" dirty="0">
                          <a:effectLst/>
                        </a:rPr>
                        <a:t>. BSD </a:t>
                      </a:r>
                      <a:r>
                        <a:rPr lang="ko-KR" altLang="en-US" sz="1050" kern="0" spc="0" dirty="0">
                          <a:effectLst/>
                        </a:rPr>
                        <a:t>계열 소프트웨어를 포함한 많은 프로그램에서 사용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해당 소프트웨어는 아무나 개작할 수 있고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수정한 것을 제한 없이 배포할 수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다만 수정본의 </a:t>
                      </a:r>
                      <a:r>
                        <a:rPr lang="ko-KR" altLang="en-US" sz="1050" kern="0" spc="0" dirty="0" err="1">
                          <a:effectLst/>
                        </a:rPr>
                        <a:t>재배포는</a:t>
                      </a:r>
                      <a:r>
                        <a:rPr lang="ko-KR" altLang="en-US" sz="1050" kern="0" spc="0" dirty="0">
                          <a:effectLst/>
                        </a:rPr>
                        <a:t> 의무적인 사항이 아니므로 </a:t>
                      </a:r>
                      <a:r>
                        <a:rPr lang="en-US" altLang="ko-KR" sz="1050" kern="0" spc="0" dirty="0">
                          <a:effectLst/>
                        </a:rPr>
                        <a:t>BSD </a:t>
                      </a:r>
                      <a:r>
                        <a:rPr lang="ko-KR" altLang="en-US" sz="1050" kern="0" spc="0" dirty="0">
                          <a:effectLst/>
                        </a:rPr>
                        <a:t>라이선스를 갖는 프로그램은 공개하지 않아도 되는 상용 소프트웨어에서도 사용할 수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GNU </a:t>
                      </a:r>
                      <a:r>
                        <a:rPr lang="ko-KR" altLang="en-US" sz="1050" kern="0" spc="0" dirty="0">
                          <a:effectLst/>
                        </a:rPr>
                        <a:t>자유 소프트웨어 재단의 일반 공중 라이선스</a:t>
                      </a:r>
                      <a:r>
                        <a:rPr lang="en-US" altLang="ko-KR" sz="1050" kern="0" spc="0" dirty="0">
                          <a:effectLst/>
                        </a:rPr>
                        <a:t>(GPL)</a:t>
                      </a:r>
                      <a:r>
                        <a:rPr lang="ko-KR" altLang="en-US" sz="1050" kern="0" spc="0" dirty="0">
                          <a:effectLst/>
                        </a:rPr>
                        <a:t>보다 훨씬 개방적인 </a:t>
                      </a:r>
                      <a:r>
                        <a:rPr lang="en-US" altLang="ko-KR" sz="1050" kern="0" spc="0" dirty="0">
                          <a:effectLst/>
                        </a:rPr>
                        <a:t>4</a:t>
                      </a:r>
                      <a:r>
                        <a:rPr lang="ko-KR" altLang="en-US" sz="1050" kern="0" spc="0" dirty="0">
                          <a:effectLst/>
                        </a:rPr>
                        <a:t>개항의 간단한 문구로 되어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659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MIT License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매사추세츠</a:t>
                      </a:r>
                      <a:r>
                        <a:rPr lang="ko-KR" altLang="en-US" sz="1050" kern="0" spc="0" dirty="0">
                          <a:effectLst/>
                        </a:rPr>
                        <a:t> 공과대학교</a:t>
                      </a:r>
                      <a:r>
                        <a:rPr lang="en-US" altLang="ko-KR" sz="1050" kern="0" spc="0" dirty="0">
                          <a:effectLst/>
                        </a:rPr>
                        <a:t>(MIT)</a:t>
                      </a:r>
                      <a:r>
                        <a:rPr lang="ko-KR" altLang="en-US" sz="1050" kern="0" spc="0" dirty="0">
                          <a:effectLst/>
                        </a:rPr>
                        <a:t>을 기원으로 하는 소프트웨어 라이선스이며</a:t>
                      </a:r>
                      <a:r>
                        <a:rPr lang="en-US" altLang="ko-KR" sz="1050" kern="0" spc="0" dirty="0">
                          <a:effectLst/>
                        </a:rPr>
                        <a:t>, MIT </a:t>
                      </a:r>
                      <a:r>
                        <a:rPr lang="ko-KR" altLang="en-US" sz="1050" kern="0" spc="0" dirty="0">
                          <a:effectLst/>
                        </a:rPr>
                        <a:t>허가서라고 한다</a:t>
                      </a:r>
                      <a:r>
                        <a:rPr lang="en-US" altLang="ko-KR" sz="1050" kern="0" spc="0" dirty="0">
                          <a:effectLst/>
                        </a:rPr>
                        <a:t>. MIT </a:t>
                      </a:r>
                      <a:r>
                        <a:rPr lang="ko-KR" altLang="en-US" sz="1050" kern="0" spc="0" dirty="0">
                          <a:effectLst/>
                        </a:rPr>
                        <a:t>라이선스를 따르는 소프트웨어를 개조한 제품을 반드시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오픈소스로</a:t>
                      </a:r>
                      <a:r>
                        <a:rPr lang="ko-KR" altLang="en-US" sz="1050" kern="0" spc="0" dirty="0">
                          <a:effectLst/>
                        </a:rPr>
                        <a:t> 배포해야 한다는 규정이 없으며 </a:t>
                      </a:r>
                      <a:r>
                        <a:rPr lang="en-US" altLang="ko-KR" sz="1050" kern="0" spc="0" dirty="0">
                          <a:effectLst/>
                        </a:rPr>
                        <a:t>GNU </a:t>
                      </a:r>
                      <a:r>
                        <a:rPr lang="ko-KR" altLang="en-US" sz="1050" kern="0" spc="0" dirty="0">
                          <a:effectLst/>
                        </a:rPr>
                        <a:t>일반 공중 라이선스의 엄격함을 피하려는 사용자들에게 인기가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723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Creative Commons Attribution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(BY)</a:t>
                      </a:r>
                      <a:endParaRPr 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저작자표시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저작자의 이름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저작물의 제목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출처 등 저작자에 관한 표시를 해주어야 한다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94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</a:t>
            </a:r>
            <a:r>
              <a:rPr lang="ko-KR" altLang="en-US" dirty="0" smtClean="0"/>
              <a:t>예산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시스템의 서버 유지 비용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/>
              <a:t>디바이스의 성능에 따른 업그레이드 </a:t>
            </a:r>
            <a:r>
              <a:rPr lang="ko-KR" altLang="en-US" dirty="0" smtClean="0"/>
              <a:t>비용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디바이스의 고장 및 수명 문제에 따른 교체 비용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- </a:t>
            </a:r>
            <a:r>
              <a:rPr lang="ko-KR" altLang="en-US" dirty="0" smtClean="0"/>
              <a:t>고객의 요청사항에 따른 추가 비용 발생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098" name="Picture 2" descr="C:\Users\USER\Desktop\PPT 그림\고양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791196" cy="37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9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기능 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759514"/>
          </a:xfrm>
        </p:spPr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제어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</a:t>
            </a:r>
            <a:r>
              <a:rPr lang="ko-KR" altLang="en-US" b="1" dirty="0" smtClean="0"/>
              <a:t>모니터링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적용 기술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Java </a:t>
            </a:r>
            <a:r>
              <a:rPr lang="ko-KR" altLang="en-US" b="1" dirty="0" err="1" smtClean="0"/>
              <a:t>앱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예상 시나리오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구동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선택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명령 선택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 모니터링 또는 제어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종료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0688"/>
            <a:ext cx="2808312" cy="52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PPT 그림\고양이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4047" y="2060849"/>
            <a:ext cx="4248474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8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157192"/>
            <a:ext cx="8928992" cy="1183450"/>
          </a:xfrm>
        </p:spPr>
        <p:txBody>
          <a:bodyPr/>
          <a:lstStyle/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</p:spPr>
        <p:txBody>
          <a:bodyPr/>
          <a:lstStyle/>
          <a:p>
            <a:pPr algn="ctr"/>
            <a:r>
              <a:rPr lang="ko-KR" altLang="en-US" dirty="0" smtClean="0"/>
              <a:t>전체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pic>
        <p:nvPicPr>
          <p:cNvPr id="2052" name="Picture 4" descr="C:\Users\USER\Desktop\PPT 그림\IoT 펫하우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52928" cy="539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USER\Desktop\고양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6" y="1844824"/>
            <a:ext cx="1872209" cy="29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2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전체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076" name="Picture 4" descr="C:\Users\USER\Desktop\PPT 그림\쓸데없는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14432"/>
            <a:ext cx="7056784" cy="409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PPT 그림\설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273253"/>
            <a:ext cx="7056784" cy="19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esktop\고양이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b="43562"/>
          <a:stretch/>
        </p:blipFill>
        <p:spPr bwMode="auto">
          <a:xfrm rot="1327516">
            <a:off x="1160104" y="581646"/>
            <a:ext cx="1180653" cy="12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7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65564" y="2361754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감사합니다</a:t>
            </a:r>
            <a:endParaRPr lang="ko-KR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54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요소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/>
              <a:t>I</a:t>
            </a:r>
            <a:r>
              <a:rPr lang="en-US" altLang="ko-KR" dirty="0" err="1" smtClean="0"/>
              <a:t>oT</a:t>
            </a:r>
            <a:r>
              <a:rPr lang="ko-KR" altLang="en-US" dirty="0" smtClean="0"/>
              <a:t>디바이스란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협의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장비에 연결하는 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액추에이터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광의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액추에이터를</a:t>
            </a:r>
            <a:r>
              <a:rPr lang="ko-KR" altLang="en-US" dirty="0" smtClean="0"/>
              <a:t> 확장하여 전체 시스템을 구성하는 네트워크 장비</a:t>
            </a:r>
            <a:r>
              <a:rPr lang="en-US" altLang="ko-KR" dirty="0" smtClean="0"/>
              <a:t>, </a:t>
            </a:r>
            <a:r>
              <a:rPr lang="en-US" altLang="ko-KR" dirty="0"/>
              <a:t>H/W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관련된 모든 기기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주요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 하드웨어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플랫폼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통신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가정용 가전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개인용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 헬스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차량용 </a:t>
            </a:r>
            <a:r>
              <a:rPr lang="en-US" altLang="ko-KR" dirty="0" err="1"/>
              <a:t>IoT</a:t>
            </a:r>
            <a:r>
              <a:rPr lang="en-US" altLang="ko-KR" dirty="0"/>
              <a:t> (</a:t>
            </a:r>
            <a:r>
              <a:rPr lang="ko-KR" altLang="en-US" dirty="0"/>
              <a:t>스마트 카</a:t>
            </a:r>
            <a:r>
              <a:rPr lang="en-US" altLang="ko-KR" dirty="0"/>
              <a:t>, </a:t>
            </a:r>
            <a:r>
              <a:rPr lang="ko-KR" altLang="en-US" dirty="0" err="1"/>
              <a:t>커넥티드</a:t>
            </a:r>
            <a:r>
              <a:rPr lang="ko-KR" altLang="en-US" dirty="0"/>
              <a:t> 카</a:t>
            </a:r>
            <a:r>
              <a:rPr lang="en-US" altLang="ko-KR" dirty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생활형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에너지용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산업 </a:t>
            </a:r>
            <a:r>
              <a:rPr lang="ko-KR" altLang="en-US" dirty="0"/>
              <a:t>및 환경용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특정 외부 정보를 감지하는 장치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감지 대상에 따라 화학 센서</a:t>
            </a:r>
            <a:r>
              <a:rPr lang="en-US" altLang="ko-KR" dirty="0"/>
              <a:t>(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, </a:t>
            </a:r>
            <a:r>
              <a:rPr lang="ko-KR" altLang="en-US" dirty="0"/>
              <a:t>이온</a:t>
            </a:r>
            <a:r>
              <a:rPr lang="en-US" altLang="ko-KR" dirty="0"/>
              <a:t>, </a:t>
            </a:r>
            <a:r>
              <a:rPr lang="ko-KR" altLang="en-US" dirty="0"/>
              <a:t>성분 등</a:t>
            </a:r>
            <a:r>
              <a:rPr lang="en-US" altLang="ko-KR" dirty="0"/>
              <a:t>), </a:t>
            </a:r>
            <a:r>
              <a:rPr lang="ko-KR" altLang="en-US" dirty="0"/>
              <a:t>바이오 센서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단백질</a:t>
            </a:r>
            <a:r>
              <a:rPr lang="en-US" altLang="ko-KR" dirty="0"/>
              <a:t>, </a:t>
            </a:r>
            <a:r>
              <a:rPr lang="ko-KR" altLang="en-US" dirty="0" smtClean="0"/>
              <a:t>혈당</a:t>
            </a:r>
            <a:r>
              <a:rPr lang="en-US" altLang="ko-KR" dirty="0"/>
              <a:t>, DNA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물리 센서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광학</a:t>
            </a:r>
            <a:r>
              <a:rPr lang="en-US" altLang="ko-KR" dirty="0"/>
              <a:t>, </a:t>
            </a:r>
            <a:r>
              <a:rPr lang="ko-KR" altLang="en-US" dirty="0"/>
              <a:t>전자기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감지 </a:t>
            </a:r>
            <a:r>
              <a:rPr lang="ko-KR" altLang="en-US" dirty="0" smtClean="0"/>
              <a:t>방식에 </a:t>
            </a:r>
            <a:r>
              <a:rPr lang="ko-KR" altLang="en-US" dirty="0"/>
              <a:t>따라 광학 센서</a:t>
            </a:r>
            <a:r>
              <a:rPr lang="en-US" altLang="ko-KR" dirty="0"/>
              <a:t>, </a:t>
            </a:r>
            <a:r>
              <a:rPr lang="ko-KR" altLang="en-US" dirty="0"/>
              <a:t>자기 센서</a:t>
            </a:r>
            <a:r>
              <a:rPr lang="en-US" altLang="ko-KR" dirty="0"/>
              <a:t>, </a:t>
            </a:r>
            <a:r>
              <a:rPr lang="ko-KR" altLang="en-US" dirty="0"/>
              <a:t>용량 센서</a:t>
            </a:r>
            <a:r>
              <a:rPr lang="en-US" altLang="ko-KR" dirty="0"/>
              <a:t>, </a:t>
            </a:r>
            <a:r>
              <a:rPr lang="ko-KR" altLang="en-US" dirty="0"/>
              <a:t>저항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err="1"/>
              <a:t>집적도에</a:t>
            </a:r>
            <a:r>
              <a:rPr lang="ko-KR" altLang="en-US" dirty="0"/>
              <a:t> 따라 </a:t>
            </a:r>
            <a:r>
              <a:rPr lang="ko-KR" altLang="en-US" dirty="0" smtClean="0"/>
              <a:t>디지털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지능형 센서</a:t>
            </a:r>
            <a:r>
              <a:rPr lang="en-US" altLang="ko-KR" dirty="0"/>
              <a:t>, </a:t>
            </a:r>
            <a:r>
              <a:rPr lang="ko-KR" altLang="en-US" dirty="0"/>
              <a:t>단순 센서</a:t>
            </a:r>
            <a:r>
              <a:rPr lang="en-US" altLang="ko-KR" dirty="0"/>
              <a:t>, </a:t>
            </a:r>
            <a:r>
              <a:rPr lang="ko-KR" altLang="en-US" dirty="0"/>
              <a:t>전자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/>
              <a:t>구현 </a:t>
            </a:r>
            <a:r>
              <a:rPr lang="ko-KR" altLang="en-US" dirty="0" err="1"/>
              <a:t>기술별로는</a:t>
            </a:r>
            <a:r>
              <a:rPr lang="ko-KR" altLang="en-US" dirty="0"/>
              <a:t> 반도체를 </a:t>
            </a:r>
            <a:r>
              <a:rPr lang="ko-KR" altLang="en-US" dirty="0" smtClean="0"/>
              <a:t>이용한 </a:t>
            </a:r>
            <a:r>
              <a:rPr lang="ko-KR" altLang="en-US" dirty="0"/>
              <a:t>반도체 센서</a:t>
            </a:r>
            <a:r>
              <a:rPr lang="en-US" altLang="ko-KR" dirty="0"/>
              <a:t>, </a:t>
            </a:r>
            <a:r>
              <a:rPr lang="ko-KR" altLang="en-US" dirty="0"/>
              <a:t>전자와 기계적 성질을 이용한 </a:t>
            </a:r>
            <a:r>
              <a:rPr lang="en-US" altLang="ko-KR" dirty="0"/>
              <a:t>MEMS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소형의 </a:t>
            </a:r>
            <a:r>
              <a:rPr lang="ko-KR" altLang="en-US" dirty="0" err="1"/>
              <a:t>나노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 smtClean="0"/>
              <a:t>이들을 </a:t>
            </a:r>
            <a:r>
              <a:rPr lang="ko-KR" altLang="en-US" dirty="0"/>
              <a:t>조합한 </a:t>
            </a:r>
            <a:r>
              <a:rPr lang="ko-KR" altLang="en-US" dirty="0" err="1"/>
              <a:t>융복합</a:t>
            </a:r>
            <a:r>
              <a:rPr lang="ko-KR" altLang="en-US" dirty="0"/>
              <a:t> </a:t>
            </a:r>
            <a:r>
              <a:rPr lang="ko-KR" altLang="en-US" dirty="0" smtClean="0"/>
              <a:t>센서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39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에서는 저가격 초소형 저전력 고효율 </a:t>
            </a:r>
            <a:r>
              <a:rPr lang="ko-KR" altLang="en-US" dirty="0" err="1"/>
              <a:t>고신뢰성</a:t>
            </a:r>
            <a:r>
              <a:rPr lang="ko-KR" altLang="en-US" dirty="0"/>
              <a:t> 센서가 요구된다</a:t>
            </a:r>
            <a:r>
              <a:rPr lang="en-US" altLang="ko-KR" dirty="0"/>
              <a:t>. </a:t>
            </a:r>
            <a:r>
              <a:rPr lang="en-US" altLang="ko-KR" dirty="0" smtClean="0"/>
              <a:t>MEMS (micro-electro-mechanical </a:t>
            </a:r>
            <a:r>
              <a:rPr lang="en-US" altLang="ko-KR" dirty="0"/>
              <a:t>system) </a:t>
            </a:r>
            <a:r>
              <a:rPr lang="ko-KR" altLang="en-US" dirty="0"/>
              <a:t>센서는 이러한 기술 수요에 대응하여 개발된 </a:t>
            </a:r>
            <a:r>
              <a:rPr lang="ko-KR" altLang="en-US" dirty="0" smtClean="0"/>
              <a:t>것으로 </a:t>
            </a:r>
            <a:r>
              <a:rPr lang="ko-KR" altLang="en-US" dirty="0"/>
              <a:t>반도체 제조공정의 미세 정밀 가공 기술을 응용</a:t>
            </a:r>
            <a:r>
              <a:rPr lang="en-US" altLang="ko-KR" dirty="0"/>
              <a:t>, </a:t>
            </a:r>
            <a:r>
              <a:rPr lang="ko-KR" altLang="en-US" dirty="0"/>
              <a:t>제조한 마이크로 혹은 </a:t>
            </a:r>
            <a:r>
              <a:rPr lang="ko-KR" altLang="en-US" dirty="0" err="1"/>
              <a:t>나노</a:t>
            </a:r>
            <a:r>
              <a:rPr lang="ko-KR" altLang="en-US" dirty="0"/>
              <a:t> </a:t>
            </a:r>
            <a:r>
              <a:rPr lang="ko-KR" altLang="en-US" dirty="0" smtClean="0"/>
              <a:t>단위의 </a:t>
            </a:r>
            <a:r>
              <a:rPr lang="ko-KR" altLang="en-US" dirty="0"/>
              <a:t>고감도 센서를 의미한다</a:t>
            </a:r>
            <a:r>
              <a:rPr lang="en-US" altLang="ko-KR" dirty="0"/>
              <a:t>. 3</a:t>
            </a:r>
            <a:r>
              <a:rPr lang="ko-KR" altLang="en-US" dirty="0"/>
              <a:t>세대 디지털 센서에서는 </a:t>
            </a:r>
            <a:r>
              <a:rPr lang="ko-KR" altLang="en-US" dirty="0" err="1"/>
              <a:t>보정폭의</a:t>
            </a:r>
            <a:r>
              <a:rPr lang="ko-KR" altLang="en-US" dirty="0"/>
              <a:t> 확대와 비선형성 </a:t>
            </a:r>
            <a:r>
              <a:rPr lang="ko-KR" altLang="en-US" dirty="0" smtClean="0"/>
              <a:t>오차에 </a:t>
            </a:r>
            <a:r>
              <a:rPr lang="ko-KR" altLang="en-US" dirty="0"/>
              <a:t>대한 보정을 위해 디지털 방식을 사용하는 것이 가능해졌고 디지털 인터페이스 </a:t>
            </a:r>
            <a:r>
              <a:rPr lang="ko-KR" altLang="en-US" dirty="0" smtClean="0"/>
              <a:t>및 네트워킹이 </a:t>
            </a:r>
            <a:r>
              <a:rPr lang="ko-KR" altLang="en-US" dirty="0"/>
              <a:t>가능하다</a:t>
            </a:r>
            <a:r>
              <a:rPr lang="en-US" altLang="ko-KR" dirty="0"/>
              <a:t>. 4</a:t>
            </a:r>
            <a:r>
              <a:rPr lang="ko-KR" altLang="en-US" dirty="0"/>
              <a:t>세대 스마트 센서에서는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ko-KR" altLang="en-US" dirty="0"/>
              <a:t>기술의 도입과 </a:t>
            </a:r>
            <a:r>
              <a:rPr lang="en-US" altLang="ko-KR" dirty="0"/>
              <a:t>MCU</a:t>
            </a:r>
            <a:r>
              <a:rPr lang="ko-KR" altLang="en-US" dirty="0"/>
              <a:t>가 센서에 </a:t>
            </a:r>
            <a:r>
              <a:rPr lang="ko-KR" altLang="en-US" dirty="0" smtClean="0"/>
              <a:t>내장되면서 </a:t>
            </a:r>
            <a:r>
              <a:rPr lang="ko-KR" altLang="en-US" dirty="0"/>
              <a:t>논리제어</a:t>
            </a:r>
            <a:r>
              <a:rPr lang="en-US" altLang="ko-KR" dirty="0"/>
              <a:t>, </a:t>
            </a:r>
            <a:r>
              <a:rPr lang="ko-KR" altLang="en-US" dirty="0"/>
              <a:t>체리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통신기능이 가능해졌다</a:t>
            </a:r>
            <a:r>
              <a:rPr lang="en-US" altLang="ko-KR" dirty="0"/>
              <a:t>. </a:t>
            </a:r>
            <a:r>
              <a:rPr lang="ko-KR" altLang="en-US" dirty="0"/>
              <a:t>이중 가장 확산 속도가 </a:t>
            </a:r>
            <a:r>
              <a:rPr lang="ko-KR" altLang="en-US" dirty="0" smtClean="0"/>
              <a:t>빠른 </a:t>
            </a:r>
            <a:r>
              <a:rPr lang="ko-KR" altLang="en-US" dirty="0"/>
              <a:t>센서 적용 분야는 자동차 및 이동전화이다</a:t>
            </a:r>
            <a:r>
              <a:rPr lang="en-US" altLang="ko-KR" dirty="0"/>
              <a:t>. </a:t>
            </a:r>
            <a:r>
              <a:rPr lang="ko-KR" altLang="en-US" dirty="0"/>
              <a:t>바이오</a:t>
            </a:r>
            <a:r>
              <a:rPr lang="en-US" altLang="ko-KR" dirty="0"/>
              <a:t>,</a:t>
            </a:r>
            <a:r>
              <a:rPr lang="ko-KR" altLang="en-US" dirty="0" err="1"/>
              <a:t>나노</a:t>
            </a:r>
            <a:r>
              <a:rPr lang="ko-KR" altLang="en-US" dirty="0"/>
              <a:t> 기술과 융합되면서 </a:t>
            </a:r>
            <a:r>
              <a:rPr lang="en-US" altLang="ko-KR" dirty="0" smtClean="0"/>
              <a:t>MEMS </a:t>
            </a:r>
            <a:r>
              <a:rPr lang="ko-KR" altLang="en-US" dirty="0" smtClean="0"/>
              <a:t>기술도 </a:t>
            </a:r>
            <a:r>
              <a:rPr lang="ko-KR" altLang="en-US" dirty="0"/>
              <a:t>처음에는 압력센서</a:t>
            </a:r>
            <a:r>
              <a:rPr lang="en-US" altLang="ko-KR" dirty="0"/>
              <a:t>, </a:t>
            </a:r>
            <a:r>
              <a:rPr lang="ko-KR" altLang="en-US" dirty="0"/>
              <a:t>가속도계</a:t>
            </a:r>
            <a:r>
              <a:rPr lang="en-US" altLang="ko-KR" dirty="0"/>
              <a:t>, </a:t>
            </a:r>
            <a:r>
              <a:rPr lang="ko-KR" altLang="en-US" dirty="0"/>
              <a:t>마이크로 </a:t>
            </a:r>
            <a:r>
              <a:rPr lang="ko-KR" altLang="en-US" dirty="0" err="1"/>
              <a:t>자이로</a:t>
            </a:r>
            <a:r>
              <a:rPr lang="ko-KR" altLang="en-US" dirty="0"/>
              <a:t> 등 대체로 </a:t>
            </a:r>
            <a:r>
              <a:rPr lang="ko-KR" altLang="en-US" dirty="0" err="1"/>
              <a:t>물리량</a:t>
            </a:r>
            <a:r>
              <a:rPr lang="ko-KR" altLang="en-US" dirty="0"/>
              <a:t> 측정을 </a:t>
            </a:r>
            <a:r>
              <a:rPr lang="ko-KR" altLang="en-US" dirty="0" smtClean="0"/>
              <a:t>위해 사용되었으나 </a:t>
            </a:r>
            <a:r>
              <a:rPr lang="ko-KR" altLang="en-US" dirty="0"/>
              <a:t>바이오센서</a:t>
            </a:r>
            <a:r>
              <a:rPr lang="en-US" altLang="ko-KR" dirty="0"/>
              <a:t>, </a:t>
            </a:r>
            <a:r>
              <a:rPr lang="ko-KR" altLang="en-US" dirty="0"/>
              <a:t>화학센서 및 광 </a:t>
            </a:r>
            <a:r>
              <a:rPr lang="en-US" altLang="ko-KR" dirty="0"/>
              <a:t>MEMS, RF MEMS </a:t>
            </a:r>
            <a:r>
              <a:rPr lang="ko-KR" altLang="en-US" dirty="0"/>
              <a:t>등의 구동기로 그 </a:t>
            </a:r>
            <a:r>
              <a:rPr lang="ko-KR" altLang="en-US" dirty="0" smtClean="0"/>
              <a:t>사용범위가 </a:t>
            </a:r>
            <a:r>
              <a:rPr lang="ko-KR" altLang="en-US" dirty="0"/>
              <a:t>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엑추에이터</a:t>
            </a:r>
            <a:r>
              <a:rPr lang="en-US" altLang="ko-KR" dirty="0" smtClean="0"/>
              <a:t>(Actuator)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모터나 스위치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램프처럼 전기적인 신호의 변화를 이용하여 물리적인 상태를 바꿔주는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기계공학 관점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물리적인 움직임을 생성하는 방식을 기준으로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 err="1"/>
              <a:t>전기식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/>
              <a:t>유압식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 err="1"/>
              <a:t>공기압식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ko-KR" altLang="en-US" dirty="0"/>
              <a:t> 등이다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이런 구분은 모터에서 발견되는 회전운동이나 피스톤이나 스위치에서 발견되는 직선운동과 같은 물리적인 움직임을 생성하는 </a:t>
            </a:r>
            <a:r>
              <a:rPr lang="ko-KR" altLang="en-US" dirty="0" err="1"/>
              <a:t>엑추에이터에</a:t>
            </a:r>
            <a:r>
              <a:rPr lang="ko-KR" altLang="en-US" dirty="0"/>
              <a:t> 한하여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/>
              <a:t>물리적인 움직임의 변화뿐만 아니라</a:t>
            </a:r>
            <a:r>
              <a:rPr lang="en-US" altLang="ko-KR" dirty="0"/>
              <a:t>, </a:t>
            </a:r>
            <a:r>
              <a:rPr lang="ko-KR" altLang="en-US" dirty="0"/>
              <a:t>소리의 변화</a:t>
            </a:r>
            <a:r>
              <a:rPr lang="en-US" altLang="ko-KR" dirty="0"/>
              <a:t>, </a:t>
            </a:r>
            <a:r>
              <a:rPr lang="ko-KR" altLang="en-US" dirty="0"/>
              <a:t>빛의 변화</a:t>
            </a:r>
            <a:r>
              <a:rPr lang="en-US" altLang="ko-KR" dirty="0"/>
              <a:t>, </a:t>
            </a:r>
            <a:r>
              <a:rPr lang="ko-KR" altLang="en-US" dirty="0"/>
              <a:t>온도의 변화</a:t>
            </a:r>
            <a:r>
              <a:rPr lang="en-US" altLang="ko-KR" dirty="0"/>
              <a:t>, </a:t>
            </a:r>
            <a:r>
              <a:rPr lang="ko-KR" altLang="en-US" dirty="0"/>
              <a:t>농도의 변화 등 바뀌는 상태의 유형에 따라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구분하기도 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스피커나 </a:t>
            </a:r>
            <a:r>
              <a:rPr lang="ko-KR" altLang="en-US" dirty="0" err="1"/>
              <a:t>도어벨</a:t>
            </a:r>
            <a:r>
              <a:rPr lang="en-US" altLang="ko-KR" dirty="0"/>
              <a:t>(doorbell) </a:t>
            </a:r>
            <a:r>
              <a:rPr lang="ko-KR" altLang="en-US" dirty="0"/>
              <a:t>같은 것은 소리의 변화와 관련된 </a:t>
            </a:r>
            <a:r>
              <a:rPr lang="ko-KR" altLang="en-US" dirty="0" err="1"/>
              <a:t>엑추에이터이며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LED </a:t>
            </a:r>
            <a:r>
              <a:rPr lang="ko-KR" altLang="en-US" dirty="0"/>
              <a:t>램프나 </a:t>
            </a:r>
            <a:r>
              <a:rPr lang="en-US" altLang="ko-KR" dirty="0"/>
              <a:t>LED </a:t>
            </a:r>
            <a:r>
              <a:rPr lang="ko-KR" altLang="en-US" dirty="0"/>
              <a:t>전광판 등은 빛의 변화와 관련된 </a:t>
            </a:r>
            <a:r>
              <a:rPr lang="ko-KR" altLang="en-US" dirty="0" err="1"/>
              <a:t>엑추에이터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5143890"/>
          </a:xfrm>
        </p:spPr>
        <p:txBody>
          <a:bodyPr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예산</a:t>
            </a:r>
            <a:r>
              <a:rPr lang="en-US" altLang="ko-KR" dirty="0" smtClean="0"/>
              <a:t>: </a:t>
            </a:r>
            <a:r>
              <a:rPr lang="en-US" altLang="ko-KR" dirty="0" smtClean="0"/>
              <a:t>400,000</a:t>
            </a:r>
            <a:r>
              <a:rPr lang="ko-KR" altLang="en-US" dirty="0" smtClean="0"/>
              <a:t>원</a:t>
            </a:r>
            <a:endParaRPr lang="en-US" altLang="ko-KR" dirty="0"/>
          </a:p>
          <a:p>
            <a:pPr algn="ctr"/>
            <a:r>
              <a:rPr lang="ko-KR" altLang="en-US" dirty="0" smtClean="0"/>
              <a:t>구성사항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54616"/>
              </p:ext>
            </p:extLst>
          </p:nvPr>
        </p:nvGraphicFramePr>
        <p:xfrm>
          <a:off x="323528" y="1412776"/>
          <a:ext cx="856895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056450"/>
                <a:gridCol w="285631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가격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센서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AM2302(</a:t>
                      </a:r>
                      <a:r>
                        <a:rPr lang="ko-KR" alt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온습도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센서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4,900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MQ-7(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일산화탄소 가스 센서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2,100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FSR402(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압력 센서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7,450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ELB030103(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적외선 센서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6,000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(4EA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NS-M2GSM(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가스 메탄 센서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16,000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엑추에이터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사마륨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동전형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스피커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1,800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(2EA)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고휘도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(5EA)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dirty="0" smtClean="0"/>
                        <a:t>3.2 </a:t>
                      </a:r>
                      <a:r>
                        <a:rPr lang="ko-KR" altLang="en-US" sz="1350" b="1" dirty="0" smtClean="0"/>
                        <a:t>인치 </a:t>
                      </a:r>
                      <a:r>
                        <a:rPr lang="en-US" altLang="ko-KR" sz="1350" b="1" dirty="0" smtClean="0"/>
                        <a:t>TFT LCD </a:t>
                      </a:r>
                      <a:r>
                        <a:rPr lang="ko-KR" altLang="en-US" sz="1350" b="1" dirty="0" smtClean="0"/>
                        <a:t>모듈</a:t>
                      </a:r>
                      <a:endParaRPr lang="ko-KR" altLang="en-US" sz="13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26,000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미니 </a:t>
                      </a:r>
                      <a:r>
                        <a:rPr lang="ko-KR" alt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서보모터</a:t>
                      </a:r>
                      <a:r>
                        <a:rPr lang="ko-KR" alt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1,300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1" dirty="0" smtClean="0"/>
                        <a:t>DM-S1300MD(</a:t>
                      </a:r>
                      <a:r>
                        <a:rPr lang="ko-KR" altLang="en-US" sz="1350" b="1" dirty="0" smtClean="0"/>
                        <a:t>창문개폐용 </a:t>
                      </a:r>
                      <a:r>
                        <a:rPr lang="ko-KR" altLang="en-US" sz="1350" b="1" dirty="0" err="1" smtClean="0"/>
                        <a:t>서보모터</a:t>
                      </a:r>
                      <a:r>
                        <a:rPr lang="en-US" altLang="ko-KR" sz="1350" b="1" dirty="0" smtClean="0"/>
                        <a:t>)</a:t>
                      </a:r>
                      <a:endParaRPr lang="ko-KR" altLang="en-US" sz="13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12,700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/>
                        <a:t>KR-300(</a:t>
                      </a:r>
                      <a:r>
                        <a:rPr lang="ko-KR" altLang="en-US" sz="1350" b="1" dirty="0" smtClean="0"/>
                        <a:t>서보형 </a:t>
                      </a:r>
                      <a:r>
                        <a:rPr lang="en-US" altLang="ko-KR" sz="1350" b="1" dirty="0" smtClean="0"/>
                        <a:t>DC</a:t>
                      </a:r>
                      <a:r>
                        <a:rPr lang="ko-KR" altLang="en-US" sz="1350" b="1" dirty="0" smtClean="0"/>
                        <a:t>모터</a:t>
                      </a:r>
                      <a:r>
                        <a:rPr lang="en-US" altLang="ko-KR" sz="1350" b="1" dirty="0" smtClean="0"/>
                        <a:t>)</a:t>
                      </a:r>
                      <a:endParaRPr lang="ko-KR" altLang="en-US" sz="135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8,000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b="1" dirty="0" smtClean="0"/>
                        <a:t>모델하우스 제작용 패널</a:t>
                      </a:r>
                      <a:r>
                        <a:rPr lang="en-US" altLang="ko-KR" sz="1350" b="1" dirty="0" smtClean="0"/>
                        <a:t>(54*39cm)</a:t>
                      </a:r>
                      <a:endParaRPr lang="ko-KR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약 </a:t>
                      </a:r>
                      <a:r>
                        <a:rPr lang="en-US" altLang="ko-KR" sz="1400" dirty="0" smtClean="0"/>
                        <a:t>30,000</a:t>
                      </a:r>
                      <a:r>
                        <a:rPr lang="ko-KR" altLang="en-US" sz="1400" dirty="0" smtClean="0"/>
                        <a:t>원 </a:t>
                      </a:r>
                      <a:r>
                        <a:rPr lang="en-US" altLang="ko-KR" sz="1400" dirty="0" smtClean="0"/>
                        <a:t>(20EA)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2565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b="1" dirty="0" err="1" smtClean="0"/>
                        <a:t>배송비</a:t>
                      </a:r>
                      <a:endParaRPr lang="ko-KR" altLang="en-US" sz="135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약 </a:t>
                      </a:r>
                      <a:r>
                        <a:rPr lang="en-US" altLang="ko-KR" sz="1400" dirty="0" smtClean="0"/>
                        <a:t>20,000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/>
                </a:tc>
              </a:tr>
              <a:tr h="1252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50" b="1" dirty="0" smtClean="0"/>
                        <a:t>HL10 </a:t>
                      </a:r>
                      <a:r>
                        <a:rPr lang="ko-KR" altLang="en-US" sz="1350" b="1" dirty="0" err="1" smtClean="0"/>
                        <a:t>아두이노</a:t>
                      </a:r>
                      <a:r>
                        <a:rPr lang="ko-KR" altLang="en-US" sz="1350" b="1" dirty="0" smtClean="0"/>
                        <a:t> </a:t>
                      </a:r>
                      <a:r>
                        <a:rPr lang="ko-KR" altLang="en-US" sz="1350" b="1" dirty="0" err="1" smtClean="0"/>
                        <a:t>블루투스</a:t>
                      </a:r>
                      <a:r>
                        <a:rPr lang="ko-KR" altLang="en-US" sz="1350" b="1" dirty="0" smtClean="0"/>
                        <a:t> 모듈</a:t>
                      </a:r>
                      <a:endParaRPr lang="ko-KR" altLang="en-US" sz="13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8,500</a:t>
                      </a:r>
                      <a:r>
                        <a:rPr lang="ko-KR" altLang="en-US" sz="1400" smtClean="0"/>
                        <a:t>원 </a:t>
                      </a:r>
                      <a:r>
                        <a:rPr lang="en-US" altLang="ko-KR" sz="1400" smtClean="0"/>
                        <a:t>(1EA)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 합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 </a:t>
                      </a:r>
                      <a:r>
                        <a:rPr lang="en-US" altLang="ko-KR" sz="1200" dirty="0" smtClean="0"/>
                        <a:t>145,400</a:t>
                      </a:r>
                      <a:r>
                        <a:rPr lang="ko-KR" altLang="en-US" sz="1200" dirty="0" smtClean="0"/>
                        <a:t>원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온습도센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20877"/>
              </p:ext>
            </p:extLst>
          </p:nvPr>
        </p:nvGraphicFramePr>
        <p:xfrm>
          <a:off x="683568" y="1196752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AM2302</a:t>
                      </a:r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ASAIR® 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4.900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비접촉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온습도센서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25 * 15 * 7mm  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3.5-5.5V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양방향 단일 버스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온도 범위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-40-80 ℃ ± 0.5 ℃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습도 범위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20~90% RH ± 2 % RH</a:t>
                      </a:r>
                    </a:p>
                  </a:txBody>
                  <a:tcPr anchor="ctr"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실내 </a:t>
                      </a:r>
                      <a:r>
                        <a:rPr lang="ko-KR" altLang="en-US" sz="1200" b="1" dirty="0" err="1" smtClean="0"/>
                        <a:t>온습도</a:t>
                      </a:r>
                      <a:r>
                        <a:rPr lang="ko-KR" altLang="en-US" sz="1200" b="1" dirty="0" smtClean="0"/>
                        <a:t> 동시측정 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에어컨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난방기 작동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중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USER\Desktop\1289976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20703" r="24499" b="23161"/>
          <a:stretch/>
        </p:blipFill>
        <p:spPr bwMode="auto">
          <a:xfrm>
            <a:off x="4139953" y="4653136"/>
            <a:ext cx="1944216" cy="15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5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명세화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일산화탄소 가스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30104"/>
              </p:ext>
            </p:extLst>
          </p:nvPr>
        </p:nvGraphicFramePr>
        <p:xfrm>
          <a:off x="683568" y="1196752"/>
          <a:ext cx="813690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항목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내역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디바이스명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MQ-7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제조사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SMG (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중국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가격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2,100</a:t>
                      </a:r>
                      <a:r>
                        <a:rPr lang="ko-KR" altLang="en-US" sz="1200" b="1" dirty="0" smtClean="0"/>
                        <a:t>원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4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주요 기능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일산화탄소 검출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4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상세 </a:t>
                      </a:r>
                      <a:r>
                        <a:rPr lang="ko-KR" altLang="en-US" sz="1200" b="1" dirty="0" err="1" smtClean="0"/>
                        <a:t>스펙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~ 1,000ppm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농도의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가스를 측정할 수 있습니다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전압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5V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 전류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150mA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센서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DO(TTL)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 or 1 (5V)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센서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AO(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아날로그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0.1 ~ 0.3V / 4V</a:t>
                      </a:r>
                    </a:p>
                    <a:p>
                      <a:pPr fontAlgn="ctr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응답시간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:&lt;1s</a:t>
                      </a:r>
                    </a:p>
                  </a:txBody>
                  <a:tcPr anchor="ctr"/>
                </a:tc>
              </a:tr>
              <a:tr h="14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적용분야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산업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및</a:t>
                      </a: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가정 화재검출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14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목표 시스템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활용 예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화재를 검출하여 경고 및 사용자 호출 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4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예상구현 난이도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상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4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USER\Desktop\13274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6" t="15910" r="9435" b="19441"/>
          <a:stretch/>
        </p:blipFill>
        <p:spPr bwMode="auto">
          <a:xfrm>
            <a:off x="4139952" y="4797152"/>
            <a:ext cx="2232248" cy="14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5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21550</TotalTime>
  <Words>2114</Words>
  <Application>Microsoft Office PowerPoint</Application>
  <PresentationFormat>화면 슬라이드 쇼(4:3)</PresentationFormat>
  <Paragraphs>652</Paragraphs>
  <Slides>28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  <vt:variant>
        <vt:lpstr>재구성한 쇼</vt:lpstr>
      </vt:variant>
      <vt:variant>
        <vt:i4>7</vt:i4>
      </vt:variant>
    </vt:vector>
  </HeadingPairs>
  <TitlesOfParts>
    <vt:vector size="36" baseType="lpstr">
      <vt:lpstr>Office 테마</vt:lpstr>
      <vt:lpstr>PowerPoint 프레젠테이션</vt:lpstr>
      <vt:lpstr>목차</vt:lpstr>
      <vt:lpstr>IoT 디바이스 요소 기술 - 개요</vt:lpstr>
      <vt:lpstr>IoT 디바이스 요소 기술 - 센서</vt:lpstr>
      <vt:lpstr>IoT 디바이스 요소 기술 - 센서</vt:lpstr>
      <vt:lpstr>IoT 디바이스 요소 기술 – 엑추에이터(Actuator)</vt:lpstr>
      <vt:lpstr>IoT 디바이스 사양 명세화 – Summary</vt:lpstr>
      <vt:lpstr>IoT 디바이스 사양 명세화 - 센서</vt:lpstr>
      <vt:lpstr>IoT 디바이스 사양 명세화 - 센서</vt:lpstr>
      <vt:lpstr>IoT 디바이스 사양 명세화 - 센서</vt:lpstr>
      <vt:lpstr>IoT 디바이스 사양 명세화 - 센서</vt:lpstr>
      <vt:lpstr>IoT 디바이스 사양 명세화 - 센서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기타</vt:lpstr>
      <vt:lpstr>IoT 디바이스 사양 명세화 - 구성도</vt:lpstr>
      <vt:lpstr>IoT 디바이스 디자인 고려사항</vt:lpstr>
      <vt:lpstr>IoT 디바이스 디자인 고려사항</vt:lpstr>
      <vt:lpstr>IoT 디바이스 디자인 고려사항</vt:lpstr>
      <vt:lpstr>IoT 디바이스 디자인 고려사항</vt:lpstr>
      <vt:lpstr>IoT 디바이스 UI기능 명세화</vt:lpstr>
      <vt:lpstr>전체 프로토타입</vt:lpstr>
      <vt:lpstr>전체 프로토타입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708</cp:revision>
  <cp:lastPrinted>2012-09-28T01:49:35Z</cp:lastPrinted>
  <dcterms:created xsi:type="dcterms:W3CDTF">2011-02-25T04:33:20Z</dcterms:created>
  <dcterms:modified xsi:type="dcterms:W3CDTF">2019-06-21T02:55:15Z</dcterms:modified>
</cp:coreProperties>
</file>