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22" r:id="rId2"/>
    <p:sldId id="679" r:id="rId3"/>
    <p:sldId id="681" r:id="rId4"/>
    <p:sldId id="682" r:id="rId5"/>
    <p:sldId id="683" r:id="rId6"/>
    <p:sldId id="684" r:id="rId7"/>
    <p:sldId id="685" r:id="rId8"/>
    <p:sldId id="710" r:id="rId9"/>
    <p:sldId id="712" r:id="rId10"/>
    <p:sldId id="711" r:id="rId11"/>
    <p:sldId id="702" r:id="rId12"/>
    <p:sldId id="706" r:id="rId13"/>
    <p:sldId id="713" r:id="rId14"/>
    <p:sldId id="714" r:id="rId15"/>
    <p:sldId id="700" r:id="rId16"/>
    <p:sldId id="715" r:id="rId17"/>
    <p:sldId id="718" r:id="rId18"/>
    <p:sldId id="719" r:id="rId19"/>
    <p:sldId id="698" r:id="rId20"/>
    <p:sldId id="699" r:id="rId21"/>
    <p:sldId id="694" r:id="rId22"/>
    <p:sldId id="720" r:id="rId23"/>
    <p:sldId id="697" r:id="rId24"/>
    <p:sldId id="721" r:id="rId25"/>
    <p:sldId id="717" r:id="rId26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948" autoAdjust="0"/>
  </p:normalViewPr>
  <p:slideViewPr>
    <p:cSldViewPr>
      <p:cViewPr varScale="1">
        <p:scale>
          <a:sx n="88" d="100"/>
          <a:sy n="88" d="100"/>
        </p:scale>
        <p:origin x="-1044" y="-108"/>
      </p:cViewPr>
      <p:guideLst>
        <p:guide orient="horz" pos="2160"/>
        <p:guide orient="horz" pos="890"/>
        <p:guide pos="2426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2019-06-24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아이디어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생체리듬이 </a:t>
            </a:r>
            <a:r>
              <a:rPr lang="en-US" altLang="ko-KR" baseline="0" dirty="0" smtClean="0"/>
              <a:t>25</a:t>
            </a:r>
            <a:r>
              <a:rPr lang="ko-KR" altLang="en-US" baseline="0" dirty="0" smtClean="0"/>
              <a:t>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조문수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인 인간들을 위한 인류애를 반영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세상에 없는 새로운 기술은 모르겠고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세상에 있는 </a:t>
            </a:r>
            <a:r>
              <a:rPr lang="ko-KR" altLang="en-US" dirty="0" err="1" smtClean="0"/>
              <a:t>최근기술들을</a:t>
            </a:r>
            <a:r>
              <a:rPr lang="ko-KR" altLang="en-US" dirty="0" smtClean="0"/>
              <a:t> 다해 보겠다는 포부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69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잔여 예산은 추가 업데이트하면서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</a:t>
            </a:r>
            <a:r>
              <a:rPr lang="ko-KR" altLang="en-US" dirty="0" err="1" smtClean="0"/>
              <a:t>추가및</a:t>
            </a:r>
            <a:r>
              <a:rPr lang="ko-KR" altLang="en-US" dirty="0" smtClean="0"/>
              <a:t> 보완</a:t>
            </a:r>
            <a:r>
              <a:rPr lang="en-US" altLang="ko-KR" dirty="0" smtClean="0"/>
              <a:t>,,,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6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01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57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디자인 고려사항</a:t>
            </a:r>
            <a:r>
              <a:rPr lang="en-US" altLang="ko-KR" dirty="0" smtClean="0"/>
              <a:t>;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사용대상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지적재산권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추가예산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93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5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 descr="화면 캡처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6435064"/>
            <a:ext cx="3649613" cy="450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디바이스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797152"/>
            <a:ext cx="842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장성민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김혜경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조문수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4400" b="1" smtClean="0">
                <a:solidFill>
                  <a:schemeClr val="bg1"/>
                </a:solidFill>
              </a:rPr>
              <a:t>한상우</a:t>
            </a:r>
            <a:endParaRPr lang="ko-KR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91962"/>
          </a:xfrm>
        </p:spPr>
        <p:txBody>
          <a:bodyPr/>
          <a:lstStyle/>
          <a:p>
            <a:r>
              <a:rPr lang="ko-KR" altLang="en-US" dirty="0" err="1" smtClean="0"/>
              <a:t>엑추에이터</a:t>
            </a:r>
            <a:r>
              <a:rPr lang="en-US" altLang="ko-KR" dirty="0"/>
              <a:t>1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스피커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8625"/>
              </p:ext>
            </p:extLst>
          </p:nvPr>
        </p:nvGraphicFramePr>
        <p:xfrm>
          <a:off x="241582" y="1412776"/>
          <a:ext cx="3609694" cy="48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63"/>
                <a:gridCol w="2508431"/>
              </a:tblGrid>
              <a:tr h="3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56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스피커 </a:t>
                      </a:r>
                      <a:r>
                        <a:rPr lang="en-US" altLang="ko-KR" baseline="0" dirty="0" smtClean="0"/>
                        <a:t>PH-1</a:t>
                      </a:r>
                      <a:endParaRPr lang="ko-KR" altLang="en-US" dirty="0"/>
                    </a:p>
                  </a:txBody>
                  <a:tcPr/>
                </a:tc>
              </a:tr>
              <a:tr h="3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엘지전자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endParaRPr lang="ko-KR" altLang="en-US" dirty="0"/>
                    </a:p>
                  </a:txBody>
                  <a:tcPr/>
                </a:tc>
              </a:tr>
              <a:tr h="3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068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331640" y="3645024"/>
            <a:ext cx="2448272" cy="1800200"/>
            <a:chOff x="1763688" y="3717032"/>
            <a:chExt cx="1985121" cy="1362265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3717032"/>
              <a:ext cx="1219370" cy="1362265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3717032"/>
              <a:ext cx="905001" cy="1257476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6075"/>
              </p:ext>
            </p:extLst>
          </p:nvPr>
        </p:nvGraphicFramePr>
        <p:xfrm>
          <a:off x="3928562" y="1412776"/>
          <a:ext cx="5148064" cy="482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58"/>
                <a:gridCol w="3949806"/>
              </a:tblGrid>
              <a:tr h="378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8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스피커로 소리 출력 및 음성인식</a:t>
                      </a:r>
                      <a:endParaRPr lang="ko-KR" altLang="en-US" dirty="0"/>
                    </a:p>
                  </a:txBody>
                  <a:tcPr/>
                </a:tc>
              </a:tr>
              <a:tr h="1512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사이즈 </a:t>
                      </a:r>
                      <a:r>
                        <a:rPr lang="en-US" altLang="ko-KR" dirty="0" smtClean="0"/>
                        <a:t>: 81 X 88 X 82 mm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무게</a:t>
                      </a:r>
                      <a:r>
                        <a:rPr lang="en-US" altLang="ko-KR" dirty="0" smtClean="0"/>
                        <a:t>: 190g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사운드모드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 - Standard (Default)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파워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Micro USB 5 pin</a:t>
                      </a:r>
                      <a:endParaRPr lang="ko-KR" altLang="en-US" dirty="0"/>
                    </a:p>
                  </a:txBody>
                  <a:tcPr/>
                </a:tc>
              </a:tr>
              <a:tr h="559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휴대폰</a:t>
                      </a:r>
                      <a:r>
                        <a:rPr lang="en-US" altLang="ko-KR" dirty="0" smtClean="0"/>
                        <a:t>, mp3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 다양한 분야 제품 </a:t>
                      </a:r>
                      <a:endParaRPr lang="ko-KR" altLang="en-US" dirty="0"/>
                    </a:p>
                  </a:txBody>
                  <a:tcPr/>
                </a:tc>
              </a:tr>
              <a:tr h="94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 </a:t>
                      </a:r>
                      <a:r>
                        <a:rPr lang="ko-KR" altLang="en-US" baseline="0" dirty="0" smtClean="0"/>
                        <a:t>클래식 음악이 나온다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시끄러운 </a:t>
                      </a:r>
                      <a:r>
                        <a:rPr lang="ko-KR" altLang="en-US" baseline="0" dirty="0" smtClean="0"/>
                        <a:t>음악이 나온다</a:t>
                      </a:r>
                      <a:r>
                        <a:rPr lang="en-US" altLang="ko-KR" baseline="0" dirty="0" smtClean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조명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커튼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블라인드 명령 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66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</a:tr>
              <a:tr h="389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863970"/>
          </a:xfrm>
        </p:spPr>
        <p:txBody>
          <a:bodyPr/>
          <a:lstStyle/>
          <a:p>
            <a:r>
              <a:rPr lang="ko-KR" altLang="en-US" dirty="0" err="1" smtClean="0"/>
              <a:t>엑추에이터</a:t>
            </a:r>
            <a:r>
              <a:rPr lang="en-US" altLang="ko-KR" dirty="0" smtClean="0"/>
              <a:t>2 - LED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79489"/>
              </p:ext>
            </p:extLst>
          </p:nvPr>
        </p:nvGraphicFramePr>
        <p:xfrm>
          <a:off x="251520" y="1412776"/>
          <a:ext cx="3599755" cy="485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30"/>
                <a:gridCol w="2612725"/>
              </a:tblGrid>
              <a:tr h="330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57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SZH-EK058</a:t>
                      </a:r>
                    </a:p>
                  </a:txBody>
                  <a:tcPr/>
                </a:tc>
              </a:tr>
              <a:tr h="330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SMG 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중국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30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</a:t>
                      </a:r>
                      <a:r>
                        <a:rPr lang="ko-KR" altLang="en-US" dirty="0" smtClean="0"/>
                        <a:t>원 </a:t>
                      </a:r>
                      <a:r>
                        <a:rPr lang="en-US" altLang="ko-KR" dirty="0" smtClean="0"/>
                        <a:t>(2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</a:tr>
              <a:tr h="3116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9000"/>
            <a:ext cx="2404951" cy="187220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15831"/>
              </p:ext>
            </p:extLst>
          </p:nvPr>
        </p:nvGraphicFramePr>
        <p:xfrm>
          <a:off x="3923928" y="1418461"/>
          <a:ext cx="5112568" cy="52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94"/>
                <a:gridCol w="3922574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Light on/ off</a:t>
                      </a:r>
                      <a:endParaRPr lang="ko-KR" altLang="en-US" dirty="0"/>
                    </a:p>
                  </a:txBody>
                  <a:tcPr/>
                </a:tc>
              </a:tr>
              <a:tr h="21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- 5050 full color LED 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소진 방지를 위한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삼색 제한 저항기 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세 가지 기본 색상을 혼합하여 서로 다른 색상을 얻을 수 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싱글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칩 인터페이스 지원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5V </a:t>
                      </a:r>
                    </a:p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LED drive mode: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음극 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전등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네온사인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 등 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음성인식을 통해 </a:t>
                      </a:r>
                      <a:r>
                        <a:rPr lang="en-US" altLang="ko-KR" baseline="0" dirty="0" smtClean="0"/>
                        <a:t>on/off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863970"/>
          </a:xfrm>
        </p:spPr>
        <p:txBody>
          <a:bodyPr/>
          <a:lstStyle/>
          <a:p>
            <a:r>
              <a:rPr lang="ko-KR" altLang="en-US" dirty="0" err="1" smtClean="0"/>
              <a:t>엑추에이터</a:t>
            </a:r>
            <a:r>
              <a:rPr lang="en-US" altLang="ko-KR" dirty="0"/>
              <a:t>3</a:t>
            </a:r>
            <a:r>
              <a:rPr lang="en-US" altLang="ko-KR" dirty="0" smtClean="0"/>
              <a:t> - LCD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86238"/>
              </p:ext>
            </p:extLst>
          </p:nvPr>
        </p:nvGraphicFramePr>
        <p:xfrm>
          <a:off x="251519" y="1412776"/>
          <a:ext cx="3599755" cy="477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26"/>
                <a:gridCol w="2692629"/>
              </a:tblGrid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891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I2C 1602 LCD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[SZH-EK101]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SMG 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중국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2600</a:t>
                      </a:r>
                      <a:r>
                        <a:rPr lang="ko-KR" altLang="en-US" dirty="0" smtClean="0"/>
                        <a:t>원 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252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83342"/>
            <a:ext cx="2584754" cy="1203684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68045"/>
              </p:ext>
            </p:extLst>
          </p:nvPr>
        </p:nvGraphicFramePr>
        <p:xfrm>
          <a:off x="3923928" y="1412776"/>
          <a:ext cx="5112568" cy="51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94"/>
                <a:gridCol w="3922574"/>
              </a:tblGrid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글씨 노출</a:t>
                      </a:r>
                      <a:endParaRPr lang="ko-KR" altLang="en-US" dirty="0"/>
                    </a:p>
                  </a:txBody>
                  <a:tcPr/>
                </a:tc>
              </a:tr>
              <a:tr h="2141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VCC : "+" Power</a:t>
                      </a:r>
                    </a:p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The GND : "-" power supply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싱글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칩 인터페이스 지원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5V </a:t>
                      </a:r>
                    </a:p>
                    <a:p>
                      <a:pPr fontAlgn="ctr"/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91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메시지를 출력하여 </a:t>
                      </a:r>
                      <a:r>
                        <a:rPr lang="ko-KR" altLang="en-US" dirty="0" err="1" smtClean="0"/>
                        <a:t>타입핑</a:t>
                      </a:r>
                      <a:r>
                        <a:rPr lang="ko-KR" altLang="en-US" dirty="0" smtClean="0"/>
                        <a:t> 또는 계산을 통해 잠을 깨움</a:t>
                      </a:r>
                      <a:endParaRPr lang="ko-KR" altLang="en-US" dirty="0"/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</a:tr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C:\Users\USER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85867"/>
            <a:ext cx="36385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863970"/>
          </a:xfrm>
        </p:spPr>
        <p:txBody>
          <a:bodyPr/>
          <a:lstStyle/>
          <a:p>
            <a:r>
              <a:rPr lang="ko-KR" altLang="en-US" dirty="0" err="1" smtClean="0"/>
              <a:t>엑추에이터</a:t>
            </a:r>
            <a:r>
              <a:rPr lang="en-US" altLang="ko-KR" dirty="0"/>
              <a:t>4</a:t>
            </a:r>
            <a:r>
              <a:rPr lang="en-US" altLang="ko-KR" dirty="0" smtClean="0"/>
              <a:t> – </a:t>
            </a:r>
            <a:r>
              <a:rPr lang="ko-KR" altLang="en-US" b="1" dirty="0"/>
              <a:t>소형</a:t>
            </a:r>
            <a:r>
              <a:rPr lang="en-US" altLang="ko-KR" b="1" dirty="0"/>
              <a:t>DC</a:t>
            </a:r>
            <a:r>
              <a:rPr lang="ko-KR" altLang="en-US" b="1" dirty="0"/>
              <a:t>모터</a:t>
            </a:r>
            <a:r>
              <a:rPr lang="en-US" altLang="ko-KR" b="1" dirty="0"/>
              <a:t>-</a:t>
            </a:r>
            <a:r>
              <a:rPr lang="ko-KR" altLang="en-US" b="1" dirty="0"/>
              <a:t>코어리스 </a:t>
            </a:r>
            <a:r>
              <a:rPr lang="en-US" altLang="ko-KR" b="1" dirty="0"/>
              <a:t>716 </a:t>
            </a:r>
            <a:r>
              <a:rPr lang="ko-KR" altLang="en-US" b="1" dirty="0" err="1"/>
              <a:t>장축형</a:t>
            </a:r>
            <a:r>
              <a:rPr lang="ko-KR" altLang="en-US" b="1" dirty="0"/>
              <a:t> </a:t>
            </a:r>
            <a:r>
              <a:rPr lang="en-US" altLang="ko-KR" b="1" dirty="0"/>
              <a:t>DC</a:t>
            </a:r>
            <a:r>
              <a:rPr lang="ko-KR" altLang="en-US" b="1" dirty="0"/>
              <a:t>모터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56263"/>
              </p:ext>
            </p:extLst>
          </p:nvPr>
        </p:nvGraphicFramePr>
        <p:xfrm>
          <a:off x="3923928" y="1412776"/>
          <a:ext cx="5112568" cy="496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94"/>
                <a:gridCol w="3922574"/>
              </a:tblGrid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커튼</a:t>
                      </a:r>
                      <a:r>
                        <a:rPr lang="ko-KR" altLang="en-US" baseline="0" dirty="0" smtClean="0"/>
                        <a:t> 및 블라인드를 제어</a:t>
                      </a:r>
                      <a:endParaRPr lang="ko-KR" altLang="en-US" dirty="0"/>
                    </a:p>
                  </a:txBody>
                  <a:tcPr/>
                </a:tc>
              </a:tr>
              <a:tr h="1212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3.7V /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100mA</a:t>
                      </a:r>
                    </a:p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속도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47000RPM</a:t>
                      </a:r>
                    </a:p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모형항공기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RC,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의료기기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정밀기기에 적합</a:t>
                      </a:r>
                      <a:endParaRPr lang="ko-KR" altLang="en-US" dirty="0" smtClean="0"/>
                    </a:p>
                    <a:p>
                      <a:pPr fontAlgn="ctr"/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dirty="0" smtClean="0"/>
                        <a:t>커튼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블라인드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 </a:t>
                      </a:r>
                      <a:endParaRPr lang="ko-KR" altLang="en-US" dirty="0"/>
                    </a:p>
                  </a:txBody>
                  <a:tcPr/>
                </a:tc>
              </a:tr>
              <a:tr h="1389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밤에는 커튼을 치고 블라인드를 내려 빛을 차단하고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아침이 되면 커튼을 걷고 블라인드를 올린다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2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</a:tr>
              <a:tr h="35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17037"/>
              </p:ext>
            </p:extLst>
          </p:nvPr>
        </p:nvGraphicFramePr>
        <p:xfrm>
          <a:off x="251520" y="1412776"/>
          <a:ext cx="3600400" cy="499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모터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코어리스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716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장축형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SMG(</a:t>
                      </a:r>
                      <a:r>
                        <a:rPr lang="ko-KR" altLang="en-US" dirty="0" smtClean="0"/>
                        <a:t>중국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1,800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7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</a:t>
                      </a:r>
                      <a:r>
                        <a:rPr lang="en-US" altLang="ko-KR" dirty="0" smtClean="0"/>
                        <a:t>H/W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플랫폼 적용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Uno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42004"/>
            <a:ext cx="234393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863970"/>
          </a:xfrm>
        </p:spPr>
        <p:txBody>
          <a:bodyPr/>
          <a:lstStyle/>
          <a:p>
            <a:r>
              <a:rPr lang="ko-KR" altLang="en-US" dirty="0" smtClean="0"/>
              <a:t>기타</a:t>
            </a:r>
            <a:r>
              <a:rPr lang="en-US" altLang="ko-KR" dirty="0" smtClean="0"/>
              <a:t>1_</a:t>
            </a:r>
            <a:r>
              <a:rPr lang="ko-KR" altLang="en-US" dirty="0" smtClean="0"/>
              <a:t>아크릴 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97623"/>
              </p:ext>
            </p:extLst>
          </p:nvPr>
        </p:nvGraphicFramePr>
        <p:xfrm>
          <a:off x="250826" y="1412776"/>
          <a:ext cx="3600450" cy="391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08"/>
                <a:gridCol w="2594442"/>
              </a:tblGrid>
              <a:tr h="34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아크릴 판</a:t>
                      </a:r>
                      <a:endParaRPr lang="en-US" dirty="0">
                        <a:solidFill>
                          <a:srgbClr val="4C4C4C"/>
                        </a:solidFill>
                        <a:effectLst/>
                        <a:latin typeface="dotum"/>
                      </a:endParaRPr>
                    </a:p>
                  </a:txBody>
                  <a:tcPr marL="19050" marR="19050" marT="19050" marB="1905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아크릴몰</a:t>
                      </a:r>
                      <a:endParaRPr lang="ko-KR" altLang="en-US" dirty="0"/>
                    </a:p>
                  </a:txBody>
                  <a:tcPr/>
                </a:tc>
              </a:tr>
              <a:tr h="34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54,800</a:t>
                      </a:r>
                      <a:r>
                        <a:rPr lang="ko-KR" altLang="en-US" dirty="0" smtClean="0"/>
                        <a:t>원 </a:t>
                      </a:r>
                      <a:r>
                        <a:rPr lang="en-US" altLang="ko-KR" dirty="0" smtClean="0"/>
                        <a:t>(2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2254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324244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30029"/>
              </p:ext>
            </p:extLst>
          </p:nvPr>
        </p:nvGraphicFramePr>
        <p:xfrm>
          <a:off x="3923928" y="1412776"/>
          <a:ext cx="5184576" cy="410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83"/>
                <a:gridCol w="3266993"/>
              </a:tblGrid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아크릴 판</a:t>
                      </a:r>
                      <a:endParaRPr lang="ko-KR" altLang="en-US" dirty="0"/>
                    </a:p>
                  </a:txBody>
                  <a:tcPr/>
                </a:tc>
              </a:tr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100cm x 90cm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2mm </a:t>
                      </a:r>
                    </a:p>
                  </a:txBody>
                  <a:tcPr/>
                </a:tc>
              </a:tr>
              <a:tr h="98458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Smart home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구조 구현</a:t>
                      </a:r>
                      <a:endParaRPr lang="ko-KR" altLang="en-US" dirty="0" smtClean="0"/>
                    </a:p>
                    <a:p>
                      <a:pPr latinLnBrk="1"/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9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Smart home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구조 구현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36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/>
                </a:tc>
              </a:tr>
              <a:tr h="81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8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863970"/>
          </a:xfrm>
        </p:spPr>
        <p:txBody>
          <a:bodyPr/>
          <a:lstStyle/>
          <a:p>
            <a:r>
              <a:rPr lang="ko-KR" altLang="en-US" dirty="0" smtClean="0"/>
              <a:t>기타</a:t>
            </a:r>
            <a:r>
              <a:rPr lang="en-US" altLang="ko-KR" dirty="0" smtClean="0"/>
              <a:t>2_</a:t>
            </a:r>
            <a:r>
              <a:rPr lang="ko-KR" altLang="en-US" dirty="0" smtClean="0"/>
              <a:t>한지 색종이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86666"/>
              </p:ext>
            </p:extLst>
          </p:nvPr>
        </p:nvGraphicFramePr>
        <p:xfrm>
          <a:off x="250826" y="1412776"/>
          <a:ext cx="3600450" cy="384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08"/>
                <a:gridCol w="2594442"/>
              </a:tblGrid>
              <a:tr h="34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종이나라한지색종이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종이나라 대한민국</a:t>
                      </a:r>
                      <a:endParaRPr lang="ko-KR" altLang="en-US" dirty="0"/>
                    </a:p>
                  </a:txBody>
                  <a:tcPr/>
                </a:tc>
              </a:tr>
              <a:tr h="34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1,000</a:t>
                      </a:r>
                      <a:r>
                        <a:rPr lang="ko-KR" altLang="en-US" dirty="0" smtClean="0"/>
                        <a:t>원 </a:t>
                      </a:r>
                      <a:endParaRPr lang="ko-KR" altLang="en-US" dirty="0"/>
                    </a:p>
                  </a:txBody>
                  <a:tcPr/>
                </a:tc>
              </a:tr>
              <a:tr h="2254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29919"/>
              </p:ext>
            </p:extLst>
          </p:nvPr>
        </p:nvGraphicFramePr>
        <p:xfrm>
          <a:off x="3923928" y="1412776"/>
          <a:ext cx="5184576" cy="410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83"/>
                <a:gridCol w="3266993"/>
              </a:tblGrid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종이</a:t>
                      </a:r>
                      <a:endParaRPr lang="ko-KR" altLang="en-US" dirty="0"/>
                    </a:p>
                  </a:txBody>
                  <a:tcPr/>
                </a:tc>
              </a:tr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  <a:tr h="98458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Smart home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구조 구현</a:t>
                      </a:r>
                      <a:endParaRPr lang="ko-KR" altLang="en-US" dirty="0" smtClean="0"/>
                    </a:p>
                    <a:p>
                      <a:pPr latinLnBrk="1"/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9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커튼 및 블라인드 구현</a:t>
                      </a:r>
                      <a:endParaRPr lang="ko-KR" altLang="en-US" dirty="0"/>
                    </a:p>
                  </a:txBody>
                  <a:tcPr/>
                </a:tc>
              </a:tr>
              <a:tr h="436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</a:t>
                      </a:r>
                      <a:endParaRPr lang="ko-KR" altLang="en-US" dirty="0"/>
                    </a:p>
                  </a:txBody>
                  <a:tcPr/>
                </a:tc>
              </a:tr>
              <a:tr h="81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http://image.daisomall.co.kr/data/daiso_data/images/product/00/00/08/06/36/b_000008063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68" y="306896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863970"/>
          </a:xfrm>
        </p:spPr>
        <p:txBody>
          <a:bodyPr/>
          <a:lstStyle/>
          <a:p>
            <a:r>
              <a:rPr lang="ko-KR" altLang="en-US" dirty="0" smtClean="0"/>
              <a:t>기타</a:t>
            </a:r>
            <a:r>
              <a:rPr lang="en-US" altLang="ko-KR" dirty="0"/>
              <a:t>3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낚시줄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71220"/>
              </p:ext>
            </p:extLst>
          </p:nvPr>
        </p:nvGraphicFramePr>
        <p:xfrm>
          <a:off x="250826" y="1412776"/>
          <a:ext cx="3600450" cy="384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008"/>
                <a:gridCol w="2594442"/>
              </a:tblGrid>
              <a:tr h="34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HAE KWANG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낚시줄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OEM</a:t>
                      </a:r>
                      <a:r>
                        <a:rPr lang="en-US" altLang="ko-KR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중국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4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650</a:t>
                      </a:r>
                      <a:r>
                        <a:rPr lang="ko-KR" altLang="en-US" dirty="0" smtClean="0"/>
                        <a:t>원 </a:t>
                      </a:r>
                      <a:endParaRPr lang="ko-KR" altLang="en-US" dirty="0"/>
                    </a:p>
                  </a:txBody>
                  <a:tcPr/>
                </a:tc>
              </a:tr>
              <a:tr h="2254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84666"/>
              </p:ext>
            </p:extLst>
          </p:nvPr>
        </p:nvGraphicFramePr>
        <p:xfrm>
          <a:off x="3923928" y="1412776"/>
          <a:ext cx="5184576" cy="410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83"/>
                <a:gridCol w="3266993"/>
              </a:tblGrid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낚시줄</a:t>
                      </a:r>
                      <a:endParaRPr lang="ko-KR" altLang="en-US" dirty="0"/>
                    </a:p>
                  </a:txBody>
                  <a:tcPr/>
                </a:tc>
              </a:tr>
              <a:tr h="393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 </a:t>
                      </a:r>
                    </a:p>
                  </a:txBody>
                  <a:tcPr/>
                </a:tc>
              </a:tr>
              <a:tr h="98458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Smart home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구조 구현</a:t>
                      </a:r>
                      <a:endParaRPr lang="ko-KR" altLang="en-US" dirty="0" smtClean="0"/>
                    </a:p>
                    <a:p>
                      <a:pPr latinLnBrk="1"/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9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커튼 및 블라인드 구현</a:t>
                      </a:r>
                      <a:endParaRPr lang="ko-KR" altLang="en-US" dirty="0"/>
                    </a:p>
                  </a:txBody>
                  <a:tcPr/>
                </a:tc>
              </a:tr>
              <a:tr h="436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</a:t>
                      </a:r>
                      <a:endParaRPr lang="ko-KR" altLang="en-US" dirty="0"/>
                    </a:p>
                  </a:txBody>
                  <a:tcPr/>
                </a:tc>
              </a:tr>
              <a:tr h="812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http://image.daisomall.co.kr/data/daiso_data/images/product/00/00/13/22/89/b_000013228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1948470" cy="19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2779114"/>
            <a:ext cx="187220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8184" y="2774855"/>
            <a:ext cx="172819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860032" y="3494935"/>
            <a:ext cx="1368152" cy="42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6" idx="0"/>
          </p:cNvCxnSpPr>
          <p:nvPr/>
        </p:nvCxnSpPr>
        <p:spPr>
          <a:xfrm>
            <a:off x="3923928" y="1987026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645697" y="4221089"/>
            <a:ext cx="582487" cy="505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2"/>
          </p:cNvCxnSpPr>
          <p:nvPr/>
        </p:nvCxnSpPr>
        <p:spPr>
          <a:xfrm>
            <a:off x="3923928" y="4219274"/>
            <a:ext cx="0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7" idx="0"/>
          </p:cNvCxnSpPr>
          <p:nvPr/>
        </p:nvCxnSpPr>
        <p:spPr>
          <a:xfrm>
            <a:off x="7092280" y="2131042"/>
            <a:ext cx="0" cy="643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2"/>
          </p:cNvCxnSpPr>
          <p:nvPr/>
        </p:nvCxnSpPr>
        <p:spPr>
          <a:xfrm>
            <a:off x="7092280" y="4215015"/>
            <a:ext cx="0" cy="652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56376" y="4219274"/>
            <a:ext cx="792088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7285" y="16484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87824" y="3717033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라즈베리파이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7824" y="2747325"/>
            <a:ext cx="1872208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8184" y="3717033"/>
            <a:ext cx="1728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아두이노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우노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8184" y="2747325"/>
            <a:ext cx="1728192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19063" y="1196752"/>
            <a:ext cx="5760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9143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도입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1196752"/>
            <a:ext cx="57606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00392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92D050"/>
                </a:solidFill>
              </a:rPr>
              <a:t>개발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957" y="1720480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205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60070">
            <a:off x="1189187" y="3385887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55140">
            <a:off x="1373785" y="1994867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734179" y="17710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키패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96192" y="4847768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습도센서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6246" y="472695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19101" y="4727140"/>
            <a:ext cx="55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9812" y="486377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sz="1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DC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t="8984" r="13687" b="6956"/>
          <a:stretch/>
        </p:blipFill>
        <p:spPr bwMode="auto">
          <a:xfrm>
            <a:off x="433522" y="4164730"/>
            <a:ext cx="1766003" cy="168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연결선 45"/>
          <p:cNvCxnSpPr/>
          <p:nvPr/>
        </p:nvCxnSpPr>
        <p:spPr>
          <a:xfrm>
            <a:off x="2225238" y="2059034"/>
            <a:ext cx="792088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13660" r="9996" b="10695"/>
          <a:stretch/>
        </p:blipFill>
        <p:spPr bwMode="auto">
          <a:xfrm>
            <a:off x="683568" y="4150735"/>
            <a:ext cx="3803375" cy="219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909314"/>
          </a:xfrm>
        </p:spPr>
        <p:txBody>
          <a:bodyPr/>
          <a:lstStyle/>
          <a:p>
            <a:r>
              <a:rPr lang="en-US" altLang="ko-KR" sz="3600" dirty="0" err="1" smtClean="0"/>
              <a:t>IoT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디바이스 디자인 고려사항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647946"/>
          </a:xfrm>
          <a:noFill/>
        </p:spPr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★ </a:t>
            </a:r>
            <a:r>
              <a:rPr lang="ko-KR" altLang="en-US" dirty="0" smtClean="0"/>
              <a:t>사용 대상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1800" dirty="0" smtClean="0"/>
              <a:t>• </a:t>
            </a:r>
            <a:r>
              <a:rPr lang="ko-KR" altLang="en-US" sz="1800" b="1" dirty="0" smtClean="0"/>
              <a:t>고객</a:t>
            </a:r>
            <a:r>
              <a:rPr lang="ko-KR" altLang="en-US" sz="1800" b="1" dirty="0"/>
              <a:t> </a:t>
            </a:r>
            <a:r>
              <a:rPr lang="ko-KR" altLang="en-US" sz="1800" b="1" dirty="0" smtClean="0"/>
              <a:t>관점</a:t>
            </a:r>
            <a:endParaRPr lang="en-US" altLang="ko-KR" sz="1800" b="1" dirty="0" smtClean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규칙적인 </a:t>
            </a:r>
            <a:r>
              <a:rPr lang="ko-KR" altLang="en-US" sz="1800" dirty="0"/>
              <a:t>수면패턴을 만들어 주는 것과 깊게 잠드는 </a:t>
            </a:r>
            <a:r>
              <a:rPr lang="ko-KR" altLang="en-US" sz="1800" dirty="0" smtClean="0"/>
              <a:t>것을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도와줌으로써 다양한 </a:t>
            </a:r>
            <a:r>
              <a:rPr lang="ko-KR" altLang="en-US" sz="1800" dirty="0"/>
              <a:t>이점이 생김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 피로도 </a:t>
            </a:r>
            <a:r>
              <a:rPr lang="ko-KR" altLang="en-US" sz="1800" dirty="0"/>
              <a:t>감소</a:t>
            </a:r>
            <a:r>
              <a:rPr lang="en-US" altLang="ko-KR" sz="1800" dirty="0"/>
              <a:t>, </a:t>
            </a:r>
            <a:r>
              <a:rPr lang="ko-KR" altLang="en-US" sz="1800" dirty="0"/>
              <a:t>맑은 정신</a:t>
            </a:r>
            <a:r>
              <a:rPr lang="en-US" altLang="ko-KR" sz="1800" dirty="0"/>
              <a:t>, </a:t>
            </a:r>
            <a:r>
              <a:rPr lang="ko-KR" altLang="en-US" sz="1800" dirty="0"/>
              <a:t>뇌 활성화</a:t>
            </a:r>
            <a:r>
              <a:rPr lang="en-US" altLang="ko-KR" sz="1800" dirty="0"/>
              <a:t>, </a:t>
            </a:r>
            <a:r>
              <a:rPr lang="ko-KR" altLang="en-US" sz="1800" dirty="0"/>
              <a:t>업무능력 향상 등으로 인한 </a:t>
            </a:r>
            <a:r>
              <a:rPr lang="ko-KR" altLang="en-US" sz="1800" dirty="0" smtClean="0"/>
              <a:t>수입증가</a:t>
            </a:r>
            <a:r>
              <a:rPr lang="ko-KR" altLang="en-US" sz="1800" dirty="0"/>
              <a:t>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또는 </a:t>
            </a:r>
            <a:r>
              <a:rPr lang="ko-KR" altLang="en-US" sz="1800" dirty="0"/>
              <a:t>연봉인상 등이 예상됨 그리고 노화를 늦춰주며 스트레스도 덜 받기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/>
              <a:t>때문에 인간관계</a:t>
            </a:r>
            <a:r>
              <a:rPr lang="en-US" altLang="ko-KR" sz="1800" dirty="0"/>
              <a:t>, </a:t>
            </a:r>
            <a:r>
              <a:rPr lang="ko-KR" altLang="en-US" sz="1800" dirty="0"/>
              <a:t>가정 등에 좋은 영향을 줄 것을 예상할 수 있음 </a:t>
            </a:r>
            <a:r>
              <a:rPr lang="ko-KR" altLang="en-US" sz="1800" dirty="0" smtClean="0"/>
              <a:t>이렇듯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모든 면에서 긍정적인 영향을 끼치기 때문에 최종적으로 삶의 질이 향상됨</a:t>
            </a:r>
          </a:p>
          <a:p>
            <a:pPr marL="0" indent="0">
              <a:buNone/>
            </a:pPr>
            <a:r>
              <a:rPr lang="ko-KR" altLang="en-US" sz="1800" dirty="0" smtClean="0"/>
              <a:t>   좋은</a:t>
            </a:r>
            <a:r>
              <a:rPr lang="ko-KR" altLang="en-US" sz="1800" dirty="0"/>
              <a:t> 수면습관 하나로 인해 인생이 바뀌는 것을 기대해 볼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 •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/>
              <a:t>디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바이스</a:t>
            </a:r>
            <a:r>
              <a:rPr lang="ko-KR" altLang="en-US" sz="1800" b="1" dirty="0">
                <a:solidFill>
                  <a:schemeClr val="tx1"/>
                </a:solidFill>
              </a:rPr>
              <a:t> 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수준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중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103" t="27" b="7291"/>
          <a:stretch/>
        </p:blipFill>
        <p:spPr>
          <a:xfrm>
            <a:off x="4788024" y="4153439"/>
            <a:ext cx="3485322" cy="22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14531"/>
              </p:ext>
            </p:extLst>
          </p:nvPr>
        </p:nvGraphicFramePr>
        <p:xfrm>
          <a:off x="251520" y="1412776"/>
          <a:ext cx="8424937" cy="46805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52384"/>
                <a:gridCol w="1025645"/>
                <a:gridCol w="1675263"/>
                <a:gridCol w="4771645"/>
              </a:tblGrid>
              <a:tr h="30468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라 이 선 </a:t>
                      </a:r>
                      <a:r>
                        <a:rPr lang="ko-KR" altLang="en-US" sz="1050" kern="0" spc="0" dirty="0" err="1">
                          <a:effectLst/>
                        </a:rPr>
                        <a:t>스</a:t>
                      </a:r>
                      <a:r>
                        <a:rPr lang="ko-KR" altLang="en-US" sz="1050" kern="0" spc="0" dirty="0">
                          <a:effectLst/>
                        </a:rPr>
                        <a:t> 구 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종 류 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설 명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116571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카피레프트 라이선스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en-US" altLang="ko-KR" sz="1050" kern="0" spc="0" dirty="0" err="1">
                          <a:effectLst/>
                        </a:rPr>
                        <a:t>Copyleft</a:t>
                      </a:r>
                      <a:r>
                        <a:rPr lang="en-US" altLang="ko-KR" sz="1050" kern="0" spc="0" dirty="0">
                          <a:effectLst/>
                        </a:rPr>
                        <a:t> Licenses)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관련 라이선스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Creative Commons Attribution,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Share-Alike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(BY-SA)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u="sng" kern="0" spc="0" dirty="0">
                          <a:effectLst/>
                        </a:rPr>
                        <a:t>저작자 표시</a:t>
                      </a:r>
                      <a:r>
                        <a:rPr lang="en-US" altLang="ko-KR" sz="1050" b="1" u="sng" kern="0" spc="0" dirty="0">
                          <a:effectLst/>
                        </a:rPr>
                        <a:t>-</a:t>
                      </a:r>
                      <a:r>
                        <a:rPr lang="ko-KR" altLang="en-US" sz="1050" b="1" u="sng" kern="0" spc="0" dirty="0">
                          <a:effectLst/>
                        </a:rPr>
                        <a:t>동일조건 변경 허락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저작자를 밝히면 자유로운 이용이 가능하고 저작물의 변경도 가능하지만</a:t>
                      </a:r>
                      <a:r>
                        <a:rPr lang="en-US" altLang="ko-KR" sz="1050" kern="0" spc="0" dirty="0">
                          <a:effectLst/>
                        </a:rPr>
                        <a:t>, 2</a:t>
                      </a:r>
                      <a:r>
                        <a:rPr lang="ko-KR" altLang="en-US" sz="1050" kern="0" spc="0" dirty="0">
                          <a:effectLst/>
                        </a:rPr>
                        <a:t>차적 저작물에는 원 저작물에 적용된 것과 동일한 라이선스를 적용해야 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1165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GNU General Public License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(GPL)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자유 소프트웨어 재단에서 만든 자유 소프트웨어 라이선스를 말한다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가장 널리 알려진 강한 카피레프트 사용 허가이며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이 허가를 가진 프로그램을 사용하여 새로운 프로그램을 만들게 되면 </a:t>
                      </a:r>
                      <a:r>
                        <a:rPr lang="ko-KR" altLang="en-US" sz="1050" b="1" u="sng" kern="0" spc="0" dirty="0">
                          <a:effectLst/>
                        </a:rPr>
                        <a:t>파생된 프로그램 역시 같은 카피레프트</a:t>
                      </a:r>
                      <a:r>
                        <a:rPr lang="ko-KR" altLang="en-US" sz="1050" kern="0" spc="0" dirty="0">
                          <a:effectLst/>
                        </a:rPr>
                        <a:t>를 가져야 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878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effectLst/>
                        </a:rPr>
                        <a:t>OSHW </a:t>
                      </a:r>
                      <a:r>
                        <a:rPr lang="ko-KR" altLang="en-US" sz="1050" kern="0" spc="0">
                          <a:effectLst/>
                        </a:rPr>
                        <a:t>관련 라이선스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TAPR OHL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 err="1">
                          <a:effectLst/>
                        </a:rPr>
                        <a:t>Opensource</a:t>
                      </a:r>
                      <a:r>
                        <a:rPr lang="en-US" sz="1050" kern="0" spc="0" dirty="0">
                          <a:effectLst/>
                        </a:rPr>
                        <a:t> Hardware License)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국제 아마추어 라디오 협회가 만든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하드웨어 라이선스를 지칭한다</a:t>
                      </a:r>
                      <a:r>
                        <a:rPr lang="en-US" altLang="ko-KR" sz="1050" kern="0" spc="0" dirty="0">
                          <a:effectLst/>
                        </a:rPr>
                        <a:t>. GPL</a:t>
                      </a:r>
                      <a:r>
                        <a:rPr lang="ko-KR" altLang="en-US" sz="1050" kern="0" spc="0" dirty="0">
                          <a:effectLst/>
                        </a:rPr>
                        <a:t>과 같이 </a:t>
                      </a:r>
                      <a:r>
                        <a:rPr lang="en-US" altLang="ko-KR" sz="1050" kern="0" spc="0" dirty="0">
                          <a:effectLst/>
                        </a:rPr>
                        <a:t>OHL</a:t>
                      </a:r>
                      <a:r>
                        <a:rPr lang="ko-KR" altLang="en-US" sz="1050" kern="0" spc="0" dirty="0">
                          <a:effectLst/>
                        </a:rPr>
                        <a:t>도 공유와 제작에 대해 자유롭다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b="1" u="sng" kern="0" spc="0" dirty="0">
                          <a:effectLst/>
                        </a:rPr>
                        <a:t>변형시키지 않는다는 전제하에 복제와 사용에 자유</a:t>
                      </a:r>
                      <a:r>
                        <a:rPr lang="ko-KR" altLang="en-US" sz="1050" kern="0" spc="0" dirty="0">
                          <a:effectLst/>
                        </a:rPr>
                        <a:t>롭다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1165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CERN OHL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 err="1">
                          <a:effectLst/>
                        </a:rPr>
                        <a:t>Opensource</a:t>
                      </a:r>
                      <a:r>
                        <a:rPr lang="en-US" sz="1050" kern="0" spc="0" dirty="0">
                          <a:effectLst/>
                        </a:rPr>
                        <a:t> Hardware License)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유럽 입자 물리학 연구소</a:t>
                      </a:r>
                      <a:r>
                        <a:rPr lang="en-US" altLang="ko-KR" sz="1050" kern="0" spc="0" dirty="0">
                          <a:effectLst/>
                        </a:rPr>
                        <a:t>(CERN)</a:t>
                      </a:r>
                      <a:r>
                        <a:rPr lang="ko-KR" altLang="en-US" sz="1050" kern="0" spc="0" dirty="0">
                          <a:effectLst/>
                        </a:rPr>
                        <a:t>에서 만든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하드웨어 라이선스를 가리킨다</a:t>
                      </a:r>
                      <a:r>
                        <a:rPr lang="en-US" altLang="ko-KR" sz="1050" kern="0" spc="0" dirty="0">
                          <a:effectLst/>
                        </a:rPr>
                        <a:t>. 2013</a:t>
                      </a:r>
                      <a:r>
                        <a:rPr lang="ko-KR" altLang="en-US" sz="1050" kern="0" spc="0" dirty="0">
                          <a:effectLst/>
                        </a:rPr>
                        <a:t>년에 </a:t>
                      </a:r>
                      <a:r>
                        <a:rPr lang="ko-KR" altLang="en-US" sz="1050" kern="0" spc="0" dirty="0" err="1">
                          <a:effectLst/>
                        </a:rPr>
                        <a:t>최근버전</a:t>
                      </a:r>
                      <a:r>
                        <a:rPr lang="ko-KR" altLang="en-US" sz="1050" kern="0" spc="0" dirty="0">
                          <a:effectLst/>
                        </a:rPr>
                        <a:t> </a:t>
                      </a:r>
                      <a:r>
                        <a:rPr lang="en-US" altLang="ko-KR" sz="1050" kern="0" spc="0" dirty="0">
                          <a:effectLst/>
                        </a:rPr>
                        <a:t>1.2</a:t>
                      </a:r>
                      <a:r>
                        <a:rPr lang="ko-KR" altLang="en-US" sz="1050" kern="0" spc="0" dirty="0">
                          <a:effectLst/>
                        </a:rPr>
                        <a:t>가 발표되었다</a:t>
                      </a:r>
                      <a:r>
                        <a:rPr lang="en-US" altLang="ko-KR" sz="1050" kern="0" spc="0" dirty="0">
                          <a:effectLst/>
                        </a:rPr>
                        <a:t>. CERN</a:t>
                      </a:r>
                      <a:r>
                        <a:rPr lang="ko-KR" altLang="en-US" sz="1050" kern="0" spc="0" dirty="0">
                          <a:effectLst/>
                        </a:rPr>
                        <a:t>의 핵심기술도 이 라이선스에 기반 하여 공개하고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이 라이선스는 사용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복사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수정 및 하드웨어 설계 문서의 배포 및 제품의 제조 및 유통에 대한 내용을 포함하고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194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요소기술 분석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사양 명세화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디자인 고려사</a:t>
            </a:r>
            <a:r>
              <a:rPr lang="ko-KR" altLang="en-US" sz="3200" dirty="0"/>
              <a:t>항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기능 명세화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194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10154"/>
              </p:ext>
            </p:extLst>
          </p:nvPr>
        </p:nvGraphicFramePr>
        <p:xfrm>
          <a:off x="251521" y="1412777"/>
          <a:ext cx="8496944" cy="424847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86637"/>
                <a:gridCol w="960524"/>
                <a:gridCol w="1329957"/>
                <a:gridCol w="5319826"/>
              </a:tblGrid>
              <a:tr h="29848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라 이 선 </a:t>
                      </a:r>
                      <a:r>
                        <a:rPr lang="ko-KR" altLang="en-US" sz="1050" kern="0" spc="0" dirty="0" err="1">
                          <a:effectLst/>
                        </a:rPr>
                        <a:t>스</a:t>
                      </a:r>
                      <a:r>
                        <a:rPr lang="ko-KR" altLang="en-US" sz="1050" kern="0" spc="0" dirty="0">
                          <a:effectLst/>
                        </a:rPr>
                        <a:t> 구 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종 류 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설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194716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퍼미시브</a:t>
                      </a:r>
                      <a:r>
                        <a:rPr lang="ko-KR" altLang="en-US" sz="1050" kern="0" spc="0" dirty="0">
                          <a:effectLst/>
                        </a:rPr>
                        <a:t> 라이선스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>
                          <a:effectLst/>
                        </a:rPr>
                        <a:t>Permissive Licenses)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관련 라이선스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FreeBSD License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BSD </a:t>
                      </a:r>
                      <a:r>
                        <a:rPr lang="ko-KR" altLang="en-US" sz="1050" kern="0" spc="0" dirty="0">
                          <a:effectLst/>
                        </a:rPr>
                        <a:t>허가서라고 하며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자유 소프트웨어의 한 종류이다</a:t>
                      </a:r>
                      <a:r>
                        <a:rPr lang="en-US" altLang="ko-KR" sz="1050" kern="0" spc="0" dirty="0">
                          <a:effectLst/>
                        </a:rPr>
                        <a:t>. BSD </a:t>
                      </a:r>
                      <a:r>
                        <a:rPr lang="ko-KR" altLang="en-US" sz="1050" kern="0" spc="0" dirty="0">
                          <a:effectLst/>
                        </a:rPr>
                        <a:t>계열 소프트웨어를 포함한 많은 프로그램에서 사용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해당 소프트웨어는 </a:t>
                      </a:r>
                      <a:r>
                        <a:rPr lang="ko-KR" altLang="en-US" sz="1050" b="1" u="sng" kern="0" spc="0" dirty="0">
                          <a:effectLst/>
                        </a:rPr>
                        <a:t>아무나 개작할 수 있고</a:t>
                      </a:r>
                      <a:r>
                        <a:rPr lang="en-US" altLang="ko-KR" sz="1050" b="1" u="sng" kern="0" spc="0" dirty="0">
                          <a:effectLst/>
                        </a:rPr>
                        <a:t>, </a:t>
                      </a:r>
                      <a:r>
                        <a:rPr lang="ko-KR" altLang="en-US" sz="1050" b="1" u="sng" kern="0" spc="0" dirty="0">
                          <a:effectLst/>
                        </a:rPr>
                        <a:t>수정한 것을 제한 없이 배포할 수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다만 수정본의 </a:t>
                      </a:r>
                      <a:r>
                        <a:rPr lang="ko-KR" altLang="en-US" sz="1050" kern="0" spc="0" dirty="0" err="1">
                          <a:effectLst/>
                        </a:rPr>
                        <a:t>재배포는</a:t>
                      </a:r>
                      <a:r>
                        <a:rPr lang="ko-KR" altLang="en-US" sz="1050" kern="0" spc="0" dirty="0">
                          <a:effectLst/>
                        </a:rPr>
                        <a:t> 의무적인 사항이 아니므로 </a:t>
                      </a:r>
                      <a:r>
                        <a:rPr lang="en-US" altLang="ko-KR" sz="1050" kern="0" spc="0" dirty="0">
                          <a:effectLst/>
                        </a:rPr>
                        <a:t>BSD </a:t>
                      </a:r>
                      <a:r>
                        <a:rPr lang="ko-KR" altLang="en-US" sz="1050" kern="0" spc="0" dirty="0">
                          <a:effectLst/>
                        </a:rPr>
                        <a:t>라이선스를 갖는 프로그램은 공개하지 않아도 되는 상용 소프트웨어에서도 사용할 수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GNU </a:t>
                      </a:r>
                      <a:r>
                        <a:rPr lang="ko-KR" altLang="en-US" sz="1050" kern="0" spc="0" dirty="0">
                          <a:effectLst/>
                        </a:rPr>
                        <a:t>자유 소프트웨어 재단의 일반 공중 라이선스</a:t>
                      </a:r>
                      <a:r>
                        <a:rPr lang="en-US" altLang="ko-KR" sz="1050" kern="0" spc="0" dirty="0">
                          <a:effectLst/>
                        </a:rPr>
                        <a:t>(GPL)</a:t>
                      </a:r>
                      <a:r>
                        <a:rPr lang="ko-KR" altLang="en-US" sz="1050" kern="0" spc="0" dirty="0">
                          <a:effectLst/>
                        </a:rPr>
                        <a:t>보다 훨씬 개방적인 </a:t>
                      </a:r>
                      <a:r>
                        <a:rPr lang="en-US" altLang="ko-KR" sz="1050" kern="0" spc="0" dirty="0">
                          <a:effectLst/>
                        </a:rPr>
                        <a:t>4</a:t>
                      </a:r>
                      <a:r>
                        <a:rPr lang="ko-KR" altLang="en-US" sz="1050" kern="0" spc="0" dirty="0">
                          <a:effectLst/>
                        </a:rPr>
                        <a:t>개항의 간단한 문구로 되어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114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MIT License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매사추세츠</a:t>
                      </a:r>
                      <a:r>
                        <a:rPr lang="ko-KR" altLang="en-US" sz="1050" kern="0" spc="0" dirty="0">
                          <a:effectLst/>
                        </a:rPr>
                        <a:t> 공과대학교</a:t>
                      </a:r>
                      <a:r>
                        <a:rPr lang="en-US" altLang="ko-KR" sz="1050" kern="0" spc="0" dirty="0">
                          <a:effectLst/>
                        </a:rPr>
                        <a:t>(MIT)</a:t>
                      </a:r>
                      <a:r>
                        <a:rPr lang="ko-KR" altLang="en-US" sz="1050" kern="0" spc="0" dirty="0">
                          <a:effectLst/>
                        </a:rPr>
                        <a:t>을 기원으로 하는 소프트웨어 라이선스이며</a:t>
                      </a:r>
                      <a:r>
                        <a:rPr lang="en-US" altLang="ko-KR" sz="1050" kern="0" spc="0" dirty="0">
                          <a:effectLst/>
                        </a:rPr>
                        <a:t>, MIT </a:t>
                      </a:r>
                      <a:r>
                        <a:rPr lang="ko-KR" altLang="en-US" sz="1050" kern="0" spc="0" dirty="0">
                          <a:effectLst/>
                        </a:rPr>
                        <a:t>허가서라고 한다</a:t>
                      </a:r>
                      <a:r>
                        <a:rPr lang="en-US" altLang="ko-KR" sz="1050" kern="0" spc="0" dirty="0">
                          <a:effectLst/>
                        </a:rPr>
                        <a:t>. MIT </a:t>
                      </a:r>
                      <a:r>
                        <a:rPr lang="ko-KR" altLang="en-US" sz="1050" kern="0" spc="0" dirty="0">
                          <a:effectLst/>
                        </a:rPr>
                        <a:t>라이선스를 따르는 소프트웨어를 개조한 제품을 반드시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오픈소스로</a:t>
                      </a:r>
                      <a:r>
                        <a:rPr lang="ko-KR" altLang="en-US" sz="1050" kern="0" spc="0" dirty="0">
                          <a:effectLst/>
                        </a:rPr>
                        <a:t> 배포해야 한다는 규정이 없으며 </a:t>
                      </a:r>
                      <a:r>
                        <a:rPr lang="en-US" altLang="ko-KR" sz="1050" kern="0" spc="0" dirty="0">
                          <a:effectLst/>
                        </a:rPr>
                        <a:t>GNU </a:t>
                      </a:r>
                      <a:r>
                        <a:rPr lang="ko-KR" altLang="en-US" sz="1050" kern="0" spc="0" dirty="0">
                          <a:effectLst/>
                        </a:rPr>
                        <a:t>일반 공중 라이선스의 엄격함을 피하려는 사용자들에게 인기가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860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effectLst/>
                        </a:rPr>
                        <a:t>Creative Commons Attribution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effectLst/>
                        </a:rPr>
                        <a:t>(BY)</a:t>
                      </a:r>
                      <a:endParaRPr 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저작자표시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저작자의 이름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저작물의 제목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출처 등 저작자에 관한 표시를 해주어야 한다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 예산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20680331">
            <a:off x="-180528" y="1645057"/>
            <a:ext cx="885698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3800" b="1" cap="none" spc="0" dirty="0" smtClean="0">
                <a:ln w="11430"/>
                <a:blipFill>
                  <a:blip r:embed="rId2"/>
                  <a:tile tx="0" ty="0" sx="100000" sy="100000" flip="none" algn="tl"/>
                </a:blip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TBD</a:t>
            </a:r>
            <a:endParaRPr lang="en-US" altLang="ko-KR" sz="13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9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기능 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759514"/>
          </a:xfrm>
        </p:spPr>
        <p:txBody>
          <a:bodyPr/>
          <a:lstStyle/>
          <a:p>
            <a:r>
              <a:rPr lang="ko-KR" altLang="en-US" dirty="0" smtClean="0"/>
              <a:t>예상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/>
            <a:r>
              <a:rPr lang="ko-KR" altLang="en-US" b="1" dirty="0"/>
              <a:t>사용자 인증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제어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</a:t>
            </a:r>
            <a:r>
              <a:rPr lang="ko-KR" altLang="en-US" b="1" dirty="0" smtClean="0"/>
              <a:t>모니터링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적용 기술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Python (</a:t>
            </a:r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예상 시나리오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스피커 구동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사용자 인증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디바이스 명</a:t>
            </a:r>
            <a:r>
              <a:rPr lang="ko-KR" altLang="en-US" b="1" dirty="0"/>
              <a:t>령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디바이스 모니터링 또는 제어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통신 종료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3456384" cy="276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디바이스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54349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Picture 2" descr="C:\Users\USER\Desktop\사본 -P20190621_101340043_5BDD86B7-12E8-42AD-A733-6BCFD76831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3424"/>
            <a:ext cx="8064896" cy="56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디바이스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 descr="C:\Users\USER\Desktop\P20190621_111520090_ADAC3354-768D-455E-8107-C1EE1DCAD96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733425"/>
            <a:ext cx="776377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7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80528" y="1645057"/>
            <a:ext cx="885698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3800" b="1" cap="none" spc="0" dirty="0" smtClean="0">
                <a:ln w="11430"/>
                <a:blipFill>
                  <a:blip r:embed="rId2"/>
                  <a:tile tx="0" ty="0" sx="100000" sy="100000" flip="none" algn="tl"/>
                </a:blip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</a:t>
            </a:r>
            <a:r>
              <a:rPr lang="en-US" altLang="ko-KR" sz="13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</a:t>
            </a:r>
            <a:endParaRPr lang="en-US" altLang="ko-KR" sz="13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요소 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/>
              <a:t>I</a:t>
            </a:r>
            <a:r>
              <a:rPr lang="en-US" altLang="ko-KR" dirty="0" err="1" smtClean="0"/>
              <a:t>oT</a:t>
            </a:r>
            <a:r>
              <a:rPr lang="ko-KR" altLang="en-US" dirty="0" smtClean="0"/>
              <a:t>디바이스란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협의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장비에 연결하는 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액추에이터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광의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액추에이터를</a:t>
            </a:r>
            <a:r>
              <a:rPr lang="ko-KR" altLang="en-US" dirty="0" smtClean="0"/>
              <a:t> 확장하여 전체 시스템을 구성하는 네트워크 장비</a:t>
            </a:r>
            <a:r>
              <a:rPr lang="en-US" altLang="ko-KR" dirty="0" smtClean="0"/>
              <a:t>, </a:t>
            </a:r>
            <a:r>
              <a:rPr lang="en-US" altLang="ko-KR" dirty="0"/>
              <a:t>H/W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관련된 모든 기기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주요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 하드웨어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플랫폼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통신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가정용 가전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개인용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 헬스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차량용 </a:t>
            </a:r>
            <a:r>
              <a:rPr lang="en-US" altLang="ko-KR" dirty="0" err="1"/>
              <a:t>IoT</a:t>
            </a:r>
            <a:r>
              <a:rPr lang="en-US" altLang="ko-KR" dirty="0"/>
              <a:t> (</a:t>
            </a:r>
            <a:r>
              <a:rPr lang="ko-KR" altLang="en-US" dirty="0"/>
              <a:t>스마트 카</a:t>
            </a:r>
            <a:r>
              <a:rPr lang="en-US" altLang="ko-KR" dirty="0"/>
              <a:t>, </a:t>
            </a:r>
            <a:r>
              <a:rPr lang="ko-KR" altLang="en-US" dirty="0" err="1"/>
              <a:t>커넥티드</a:t>
            </a:r>
            <a:r>
              <a:rPr lang="ko-KR" altLang="en-US" dirty="0"/>
              <a:t> 카</a:t>
            </a:r>
            <a:r>
              <a:rPr lang="en-US" altLang="ko-KR" dirty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생활형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에너지용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산업 </a:t>
            </a:r>
            <a:r>
              <a:rPr lang="ko-KR" altLang="en-US" dirty="0"/>
              <a:t>및 환경용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외부 정보를 감지하는 장치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/>
              <a:t>감지 대상에 따라 화학 센서</a:t>
            </a:r>
            <a:r>
              <a:rPr lang="en-US" altLang="ko-KR" dirty="0"/>
              <a:t>(</a:t>
            </a:r>
            <a:r>
              <a:rPr lang="ko-KR" altLang="en-US" dirty="0"/>
              <a:t>농도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, </a:t>
            </a:r>
            <a:r>
              <a:rPr lang="ko-KR" altLang="en-US" dirty="0"/>
              <a:t>이온</a:t>
            </a:r>
            <a:r>
              <a:rPr lang="en-US" altLang="ko-KR" dirty="0"/>
              <a:t>, </a:t>
            </a:r>
            <a:r>
              <a:rPr lang="ko-KR" altLang="en-US" dirty="0"/>
              <a:t>성분 등</a:t>
            </a:r>
            <a:r>
              <a:rPr lang="en-US" altLang="ko-KR" dirty="0"/>
              <a:t>), </a:t>
            </a:r>
            <a:r>
              <a:rPr lang="ko-KR" altLang="en-US" dirty="0"/>
              <a:t>바이오 센서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단백질</a:t>
            </a:r>
            <a:r>
              <a:rPr lang="en-US" altLang="ko-KR" dirty="0"/>
              <a:t>, </a:t>
            </a:r>
            <a:r>
              <a:rPr lang="ko-KR" altLang="en-US" dirty="0" smtClean="0"/>
              <a:t>혈당</a:t>
            </a:r>
            <a:r>
              <a:rPr lang="en-US" altLang="ko-KR" dirty="0"/>
              <a:t>, DNA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물리 센서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</a:t>
            </a:r>
            <a:r>
              <a:rPr lang="en-US" altLang="ko-KR" dirty="0"/>
              <a:t>, </a:t>
            </a:r>
            <a:r>
              <a:rPr lang="ko-KR" altLang="en-US" dirty="0"/>
              <a:t>광학</a:t>
            </a:r>
            <a:r>
              <a:rPr lang="en-US" altLang="ko-KR" dirty="0"/>
              <a:t>, </a:t>
            </a:r>
            <a:r>
              <a:rPr lang="ko-KR" altLang="en-US" dirty="0"/>
              <a:t>전자기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감지 방식에 </a:t>
            </a:r>
            <a:r>
              <a:rPr lang="ko-KR" altLang="en-US" dirty="0"/>
              <a:t>따라 광학 센서</a:t>
            </a:r>
            <a:r>
              <a:rPr lang="en-US" altLang="ko-KR" dirty="0"/>
              <a:t>, </a:t>
            </a:r>
            <a:r>
              <a:rPr lang="ko-KR" altLang="en-US" dirty="0"/>
              <a:t>자기 센서</a:t>
            </a:r>
            <a:r>
              <a:rPr lang="en-US" altLang="ko-KR" dirty="0"/>
              <a:t>, </a:t>
            </a:r>
            <a:r>
              <a:rPr lang="ko-KR" altLang="en-US" dirty="0"/>
              <a:t>용량 센서</a:t>
            </a:r>
            <a:r>
              <a:rPr lang="en-US" altLang="ko-KR" dirty="0"/>
              <a:t>, </a:t>
            </a:r>
            <a:r>
              <a:rPr lang="ko-KR" altLang="en-US" dirty="0"/>
              <a:t>저항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집적도에</a:t>
            </a:r>
            <a:r>
              <a:rPr lang="ko-KR" altLang="en-US" dirty="0" smtClean="0"/>
              <a:t> </a:t>
            </a:r>
            <a:r>
              <a:rPr lang="ko-KR" altLang="en-US" dirty="0"/>
              <a:t>따라 </a:t>
            </a:r>
            <a:r>
              <a:rPr lang="ko-KR" altLang="en-US" dirty="0" smtClean="0"/>
              <a:t>디지털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지능형 센서</a:t>
            </a:r>
            <a:r>
              <a:rPr lang="en-US" altLang="ko-KR" dirty="0"/>
              <a:t>, </a:t>
            </a:r>
            <a:r>
              <a:rPr lang="ko-KR" altLang="en-US" dirty="0"/>
              <a:t>단순 센서</a:t>
            </a:r>
            <a:r>
              <a:rPr lang="en-US" altLang="ko-KR" dirty="0"/>
              <a:t>, </a:t>
            </a:r>
            <a:r>
              <a:rPr lang="ko-KR" altLang="en-US" dirty="0"/>
              <a:t>전자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구현 </a:t>
            </a:r>
            <a:r>
              <a:rPr lang="ko-KR" altLang="en-US" dirty="0" err="1" smtClean="0"/>
              <a:t>기술별로는</a:t>
            </a:r>
            <a:r>
              <a:rPr lang="ko-KR" altLang="en-US" dirty="0" smtClean="0"/>
              <a:t> 반도체를 이용한 </a:t>
            </a:r>
            <a:r>
              <a:rPr lang="ko-KR" altLang="en-US" dirty="0"/>
              <a:t>반도체 센서</a:t>
            </a:r>
            <a:r>
              <a:rPr lang="en-US" altLang="ko-KR" dirty="0"/>
              <a:t>, </a:t>
            </a:r>
            <a:r>
              <a:rPr lang="ko-KR" altLang="en-US" dirty="0"/>
              <a:t>전자와 기계적 성질을 이용한 </a:t>
            </a:r>
            <a:r>
              <a:rPr lang="en-US" altLang="ko-KR" dirty="0"/>
              <a:t>MEMS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소형의 </a:t>
            </a:r>
            <a:r>
              <a:rPr lang="ko-KR" altLang="en-US" dirty="0" err="1"/>
              <a:t>나노</a:t>
            </a:r>
            <a:r>
              <a:rPr lang="ko-KR" altLang="en-US" dirty="0"/>
              <a:t> 센서</a:t>
            </a:r>
            <a:r>
              <a:rPr lang="en-US" altLang="ko-KR" dirty="0"/>
              <a:t>, </a:t>
            </a:r>
            <a:r>
              <a:rPr lang="ko-KR" altLang="en-US" dirty="0" smtClean="0"/>
              <a:t>이들을 </a:t>
            </a:r>
            <a:r>
              <a:rPr lang="ko-KR" altLang="en-US" dirty="0"/>
              <a:t>조합한 </a:t>
            </a:r>
            <a:r>
              <a:rPr lang="ko-KR" altLang="en-US" dirty="0" err="1"/>
              <a:t>융복합</a:t>
            </a:r>
            <a:r>
              <a:rPr lang="ko-KR" altLang="en-US" dirty="0"/>
              <a:t> </a:t>
            </a:r>
            <a:r>
              <a:rPr lang="ko-KR" altLang="en-US" dirty="0" smtClean="0"/>
              <a:t>센서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3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에서는 저가격 초소형 저전력 고효율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 신뢰성 센서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요구된다</a:t>
            </a:r>
            <a:r>
              <a:rPr lang="en-US" altLang="ko-KR" dirty="0" smtClean="0"/>
              <a:t>. </a:t>
            </a:r>
          </a:p>
          <a:p>
            <a:pPr marL="252413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MEMS (micro-electro-mechanical </a:t>
            </a:r>
            <a:r>
              <a:rPr lang="en-US" altLang="ko-KR" dirty="0"/>
              <a:t>system) </a:t>
            </a:r>
            <a:r>
              <a:rPr lang="ko-KR" altLang="en-US" dirty="0"/>
              <a:t>센서는 이러한 기술 수요에 대응하여 개발된 </a:t>
            </a:r>
            <a:r>
              <a:rPr lang="ko-KR" altLang="en-US" dirty="0" smtClean="0"/>
              <a:t>것으로 </a:t>
            </a:r>
            <a:r>
              <a:rPr lang="ko-KR" altLang="en-US" dirty="0"/>
              <a:t>반도체 제조공정의 미세 정밀 가공 </a:t>
            </a:r>
            <a:r>
              <a:rPr lang="ko-KR" altLang="en-US" dirty="0" smtClean="0"/>
              <a:t>기술을 </a:t>
            </a:r>
            <a:r>
              <a:rPr lang="ko-KR" altLang="en-US" dirty="0"/>
              <a:t>응용</a:t>
            </a:r>
            <a:r>
              <a:rPr lang="en-US" altLang="ko-KR" dirty="0"/>
              <a:t>, </a:t>
            </a:r>
            <a:r>
              <a:rPr lang="ko-KR" altLang="en-US" dirty="0"/>
              <a:t>제조한 </a:t>
            </a:r>
            <a:r>
              <a:rPr lang="ko-KR" altLang="en-US" dirty="0" smtClean="0"/>
              <a:t>마이크로 </a:t>
            </a:r>
            <a:r>
              <a:rPr lang="ko-KR" altLang="en-US" dirty="0"/>
              <a:t>혹은 </a:t>
            </a:r>
            <a:r>
              <a:rPr lang="ko-KR" altLang="en-US" dirty="0" err="1" smtClean="0"/>
              <a:t>나노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고감도 센서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의미함</a:t>
            </a:r>
            <a:endParaRPr lang="en-US" altLang="ko-KR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252413" lvl="1" indent="0">
              <a:buNone/>
            </a:pPr>
            <a:r>
              <a:rPr lang="en-US" altLang="ko-KR" dirty="0" smtClean="0"/>
              <a:t>3</a:t>
            </a:r>
            <a:r>
              <a:rPr lang="ko-KR" altLang="en-US" dirty="0"/>
              <a:t>세대 디지털 센서에서는 </a:t>
            </a:r>
            <a:r>
              <a:rPr lang="ko-KR" altLang="en-US" dirty="0" smtClean="0"/>
              <a:t>보정 폭의 </a:t>
            </a:r>
            <a:r>
              <a:rPr lang="ko-KR" altLang="en-US" dirty="0"/>
              <a:t>확대와 비선형성 </a:t>
            </a:r>
            <a:r>
              <a:rPr lang="ko-KR" altLang="en-US" dirty="0" smtClean="0"/>
              <a:t>오차에 </a:t>
            </a:r>
            <a:r>
              <a:rPr lang="ko-KR" altLang="en-US" dirty="0"/>
              <a:t>대한 보정을 위해 디지털 방식을 사용하는 것이 </a:t>
            </a:r>
            <a:r>
              <a:rPr lang="ko-KR" altLang="en-US" dirty="0" smtClean="0"/>
              <a:t>가능해짐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디지털 </a:t>
            </a:r>
            <a:r>
              <a:rPr lang="ko-KR" altLang="en-US" dirty="0"/>
              <a:t>인터페이스 </a:t>
            </a:r>
            <a:r>
              <a:rPr lang="ko-KR" altLang="en-US" dirty="0" smtClean="0"/>
              <a:t>및 네트워킹이 가능함</a:t>
            </a:r>
            <a:endParaRPr lang="en-US" altLang="ko-KR" dirty="0" smtClean="0"/>
          </a:p>
          <a:p>
            <a:pPr marL="252413" lvl="1" indent="0">
              <a:buNone/>
            </a:pPr>
            <a:endParaRPr lang="en-US" altLang="ko-KR" dirty="0" smtClean="0"/>
          </a:p>
          <a:p>
            <a:pPr marL="252413" lvl="1" indent="0">
              <a:buNone/>
            </a:pPr>
            <a:r>
              <a:rPr lang="en-US" altLang="ko-KR" dirty="0" smtClean="0"/>
              <a:t>4</a:t>
            </a:r>
            <a:r>
              <a:rPr lang="ko-KR" altLang="en-US" dirty="0"/>
              <a:t>세대 스마트 센서에서는 </a:t>
            </a:r>
            <a:r>
              <a:rPr lang="en-US" altLang="ko-KR" dirty="0" err="1"/>
              <a:t>SoC</a:t>
            </a:r>
            <a:r>
              <a:rPr lang="en-US" altLang="ko-KR" dirty="0"/>
              <a:t> </a:t>
            </a:r>
            <a:r>
              <a:rPr lang="ko-KR" altLang="en-US" dirty="0"/>
              <a:t>기술의 도입과 </a:t>
            </a:r>
            <a:r>
              <a:rPr lang="en-US" altLang="ko-KR" dirty="0"/>
              <a:t>MCU</a:t>
            </a:r>
            <a:r>
              <a:rPr lang="ko-KR" altLang="en-US" dirty="0"/>
              <a:t>가 센서에 </a:t>
            </a:r>
            <a:r>
              <a:rPr lang="ko-KR" altLang="en-US" dirty="0" smtClean="0"/>
              <a:t>내장되면서 </a:t>
            </a:r>
            <a:r>
              <a:rPr lang="ko-KR" altLang="en-US" dirty="0"/>
              <a:t>논리제어</a:t>
            </a:r>
            <a:r>
              <a:rPr lang="en-US" altLang="ko-KR" dirty="0"/>
              <a:t>, </a:t>
            </a:r>
            <a:r>
              <a:rPr lang="ko-KR" altLang="en-US" dirty="0"/>
              <a:t>체리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통신기능이 </a:t>
            </a:r>
            <a:r>
              <a:rPr lang="ko-KR" altLang="en-US" dirty="0" smtClean="0"/>
              <a:t>가능해졌다</a:t>
            </a:r>
            <a:r>
              <a:rPr lang="en-US" altLang="ko-KR" dirty="0" smtClean="0"/>
              <a:t>. </a:t>
            </a:r>
            <a:r>
              <a:rPr lang="ko-KR" altLang="en-US" dirty="0"/>
              <a:t>이중 가장 확산 속도가 </a:t>
            </a:r>
            <a:r>
              <a:rPr lang="ko-KR" altLang="en-US" dirty="0" smtClean="0"/>
              <a:t>빠른 </a:t>
            </a:r>
            <a:r>
              <a:rPr lang="ko-KR" altLang="en-US" dirty="0"/>
              <a:t>센서 적용 분야는 자동차 및 </a:t>
            </a:r>
            <a:r>
              <a:rPr lang="ko-KR" altLang="en-US" dirty="0" smtClean="0"/>
              <a:t>이동전화임</a:t>
            </a:r>
            <a:r>
              <a:rPr lang="en-US" altLang="ko-KR" dirty="0" smtClean="0"/>
              <a:t>. </a:t>
            </a:r>
            <a:r>
              <a:rPr lang="ko-KR" altLang="en-US" dirty="0"/>
              <a:t>바이오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나노기술과</a:t>
            </a:r>
            <a:r>
              <a:rPr lang="ko-KR" altLang="en-US" dirty="0" smtClean="0"/>
              <a:t> </a:t>
            </a:r>
            <a:r>
              <a:rPr lang="ko-KR" altLang="en-US" dirty="0"/>
              <a:t>융합되면서 </a:t>
            </a:r>
            <a:r>
              <a:rPr lang="en-US" altLang="ko-KR" dirty="0" smtClean="0"/>
              <a:t>MEMS </a:t>
            </a:r>
            <a:r>
              <a:rPr lang="ko-KR" altLang="en-US" dirty="0" smtClean="0"/>
              <a:t>기술도 </a:t>
            </a:r>
            <a:r>
              <a:rPr lang="ko-KR" altLang="en-US" dirty="0"/>
              <a:t>처음에는 압력센서</a:t>
            </a:r>
            <a:r>
              <a:rPr lang="en-US" altLang="ko-KR" dirty="0"/>
              <a:t>, </a:t>
            </a:r>
            <a:r>
              <a:rPr lang="ko-KR" altLang="en-US" dirty="0"/>
              <a:t>가속도계</a:t>
            </a:r>
            <a:r>
              <a:rPr lang="en-US" altLang="ko-KR" dirty="0"/>
              <a:t>, </a:t>
            </a:r>
            <a:r>
              <a:rPr lang="ko-KR" altLang="en-US" dirty="0" smtClean="0"/>
              <a:t>마이크로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자이로</a:t>
            </a:r>
            <a:r>
              <a:rPr lang="ko-KR" altLang="en-US" dirty="0" smtClean="0"/>
              <a:t> </a:t>
            </a:r>
            <a:r>
              <a:rPr lang="ko-KR" altLang="en-US" dirty="0"/>
              <a:t>등 대체로 </a:t>
            </a:r>
            <a:r>
              <a:rPr lang="ko-KR" altLang="en-US" dirty="0" smtClean="0"/>
              <a:t>물리 량 </a:t>
            </a:r>
            <a:r>
              <a:rPr lang="ko-KR" altLang="en-US" dirty="0"/>
              <a:t>측정을 </a:t>
            </a:r>
            <a:r>
              <a:rPr lang="ko-KR" altLang="en-US" dirty="0" smtClean="0"/>
              <a:t>위해 사용되었으나 </a:t>
            </a:r>
            <a:r>
              <a:rPr lang="ko-KR" altLang="en-US" dirty="0"/>
              <a:t>바이오센서</a:t>
            </a:r>
            <a:r>
              <a:rPr lang="en-US" altLang="ko-KR" dirty="0"/>
              <a:t>, </a:t>
            </a:r>
            <a:r>
              <a:rPr lang="ko-KR" altLang="en-US" dirty="0"/>
              <a:t>화학센서 및 광 </a:t>
            </a:r>
            <a:r>
              <a:rPr lang="en-US" altLang="ko-KR" dirty="0"/>
              <a:t>MEMS, RF MEMS </a:t>
            </a:r>
            <a:r>
              <a:rPr lang="ko-KR" altLang="en-US" dirty="0"/>
              <a:t>등의 구동기로 그 </a:t>
            </a:r>
            <a:r>
              <a:rPr lang="ko-KR" altLang="en-US" dirty="0" smtClean="0"/>
              <a:t>사용범위가 </a:t>
            </a:r>
            <a:r>
              <a:rPr lang="ko-KR" altLang="en-US" dirty="0"/>
              <a:t>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엑추에이터</a:t>
            </a:r>
            <a:r>
              <a:rPr lang="en-US" altLang="ko-KR" dirty="0" smtClean="0"/>
              <a:t>(Actuator)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모터나 스위치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램프처럼 전기적인 신호의 변화를 이용하여 물리적인 상태를 바꿔주는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기계공학 관점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물리적인 움직임을 생성하는 방식을 기준으로 </a:t>
            </a:r>
            <a:r>
              <a:rPr lang="ko-KR" altLang="en-US" dirty="0" err="1" smtClean="0"/>
              <a:t>엑추에이터를</a:t>
            </a:r>
            <a:r>
              <a:rPr lang="ko-KR" altLang="en-US" dirty="0" smtClean="0"/>
              <a:t> 구분한다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들면</a:t>
            </a:r>
            <a:r>
              <a:rPr lang="en-US" altLang="ko-KR" dirty="0"/>
              <a:t>, </a:t>
            </a:r>
            <a:r>
              <a:rPr lang="ko-KR" altLang="en-US" dirty="0" err="1"/>
              <a:t>전기식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/>
              <a:t>유압식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 err="1"/>
              <a:t>공기압식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ko-KR" altLang="en-US" dirty="0"/>
              <a:t> 등이다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이런 구분은 모터에서 발견되는 회전운동이나 피스톤이나 스위치에서 발견되는 직선운동과 같은 물리적인 움직임을 생성하는 </a:t>
            </a:r>
            <a:r>
              <a:rPr lang="ko-KR" altLang="en-US" dirty="0" err="1"/>
              <a:t>엑추에이터에</a:t>
            </a:r>
            <a:r>
              <a:rPr lang="ko-KR" altLang="en-US" dirty="0"/>
              <a:t> 한하여 적용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/>
              <a:t>물리적인 움직임의 변화뿐만 아니라</a:t>
            </a:r>
            <a:r>
              <a:rPr lang="en-US" altLang="ko-KR" dirty="0"/>
              <a:t>, </a:t>
            </a:r>
            <a:r>
              <a:rPr lang="ko-KR" altLang="en-US" dirty="0"/>
              <a:t>소리의 변화</a:t>
            </a:r>
            <a:r>
              <a:rPr lang="en-US" altLang="ko-KR" dirty="0"/>
              <a:t>, </a:t>
            </a:r>
            <a:r>
              <a:rPr lang="ko-KR" altLang="en-US" dirty="0"/>
              <a:t>빛의 변화</a:t>
            </a:r>
            <a:r>
              <a:rPr lang="en-US" altLang="ko-KR" dirty="0"/>
              <a:t>, </a:t>
            </a:r>
            <a:r>
              <a:rPr lang="ko-KR" altLang="en-US" dirty="0"/>
              <a:t>온도의 변화</a:t>
            </a:r>
            <a:r>
              <a:rPr lang="en-US" altLang="ko-KR" dirty="0"/>
              <a:t>, </a:t>
            </a:r>
            <a:r>
              <a:rPr lang="ko-KR" altLang="en-US" dirty="0"/>
              <a:t>농도의 변화 등 바뀌는 상태의 유형에 따라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구분하기도 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스피커나 </a:t>
            </a:r>
            <a:r>
              <a:rPr lang="ko-KR" altLang="en-US" dirty="0" err="1"/>
              <a:t>도어벨</a:t>
            </a:r>
            <a:r>
              <a:rPr lang="en-US" altLang="ko-KR" dirty="0"/>
              <a:t>(doorbell) </a:t>
            </a:r>
            <a:r>
              <a:rPr lang="ko-KR" altLang="en-US" dirty="0"/>
              <a:t>같은 것은 소리의 변화와 관련된 </a:t>
            </a:r>
            <a:r>
              <a:rPr lang="ko-KR" altLang="en-US" dirty="0" err="1"/>
              <a:t>엑추에이터이며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en-US" altLang="ko-KR" dirty="0"/>
              <a:t>LED </a:t>
            </a:r>
            <a:r>
              <a:rPr lang="ko-KR" altLang="en-US" dirty="0"/>
              <a:t>램프나 </a:t>
            </a:r>
            <a:r>
              <a:rPr lang="en-US" altLang="ko-KR" dirty="0"/>
              <a:t>LED </a:t>
            </a:r>
            <a:r>
              <a:rPr lang="ko-KR" altLang="en-US" dirty="0"/>
              <a:t>전광판 등은 빛의 변화와 관련된 </a:t>
            </a:r>
            <a:r>
              <a:rPr lang="ko-KR" altLang="en-US" dirty="0" err="1"/>
              <a:t>엑추에이터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–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예산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구성 사항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5976" y="6105691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07782"/>
              </p:ext>
            </p:extLst>
          </p:nvPr>
        </p:nvGraphicFramePr>
        <p:xfrm>
          <a:off x="10980712" y="7101407"/>
          <a:ext cx="352839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58"/>
                <a:gridCol w="1670304"/>
                <a:gridCol w="1176131"/>
              </a:tblGrid>
              <a:tr h="2637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키패드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스피커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원 </a:t>
                      </a:r>
                    </a:p>
                  </a:txBody>
                  <a:tcPr/>
                </a:tc>
              </a:tr>
              <a:tr h="263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27,510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2000</a:t>
                      </a:r>
                      <a:r>
                        <a:rPr lang="ko-KR" altLang="en-US" dirty="0" smtClean="0"/>
                        <a:t>원 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46153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아크릴 판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판넬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54800</a:t>
                      </a:r>
                      <a:r>
                        <a:rPr lang="ko-KR" altLang="en-US" dirty="0" smtClean="0"/>
                        <a:t>원 </a:t>
                      </a:r>
                      <a:r>
                        <a:rPr lang="en-US" altLang="ko-KR" dirty="0" smtClean="0"/>
                        <a:t>(2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2500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배송비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2637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90210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63688" y="764704"/>
            <a:ext cx="23402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/>
                </a:solidFill>
              </a:rPr>
              <a:t>\ 360,000</a:t>
            </a:r>
            <a:r>
              <a:rPr lang="ko-KR" altLang="en-US" sz="2000" b="1" spc="300" dirty="0" smtClean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1382" y="1412776"/>
            <a:ext cx="168655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57936" y="1412776"/>
            <a:ext cx="473841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93887" y="1414275"/>
            <a:ext cx="2120240" cy="645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가 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1382" y="2060848"/>
            <a:ext cx="1686554" cy="91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센</a:t>
            </a:r>
            <a:r>
              <a:rPr lang="ko-KR" altLang="en-US" dirty="0">
                <a:solidFill>
                  <a:schemeClr val="tx1"/>
                </a:solidFill>
              </a:rPr>
              <a:t>서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936" y="2060849"/>
            <a:ext cx="4738415" cy="44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키패드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93887" y="2060848"/>
            <a:ext cx="2120240" cy="44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r>
              <a:rPr lang="en-US" altLang="ko-KR" sz="2400" dirty="0" smtClean="0">
                <a:solidFill>
                  <a:schemeClr val="tx1"/>
                </a:solidFill>
              </a:rPr>
              <a:t>800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57936" y="2988630"/>
            <a:ext cx="4738415" cy="452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스피커 </a:t>
            </a:r>
            <a:r>
              <a:rPr lang="en-US" altLang="ko-KR" dirty="0" smtClean="0">
                <a:solidFill>
                  <a:schemeClr val="tx1"/>
                </a:solidFill>
              </a:rPr>
              <a:t>( 2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3887" y="2988137"/>
            <a:ext cx="2120240" cy="44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1382" y="2972046"/>
            <a:ext cx="1686554" cy="169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액츄에이</a:t>
            </a:r>
            <a:r>
              <a:rPr lang="ko-KR" altLang="en-US" dirty="0" err="1">
                <a:solidFill>
                  <a:schemeClr val="tx1"/>
                </a:solidFill>
              </a:rPr>
              <a:t>터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8930" y="4258069"/>
            <a:ext cx="4738415" cy="410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dk1"/>
                </a:solidFill>
              </a:rPr>
              <a:t>		DC</a:t>
            </a:r>
            <a:r>
              <a:rPr lang="ko-KR" altLang="en-US" dirty="0" smtClean="0">
                <a:solidFill>
                  <a:schemeClr val="dk1"/>
                </a:solidFill>
              </a:rPr>
              <a:t>모터 </a:t>
            </a:r>
            <a:r>
              <a:rPr lang="en-US" altLang="ko-KR" dirty="0" smtClean="0">
                <a:solidFill>
                  <a:schemeClr val="dk1"/>
                </a:solidFill>
              </a:rPr>
              <a:t>( @1800*3)</a:t>
            </a:r>
            <a:endParaRPr lang="en-US" altLang="ko-KR" dirty="0">
              <a:solidFill>
                <a:schemeClr val="dk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1225" y="4261618"/>
            <a:ext cx="2120240" cy="408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r>
              <a:rPr lang="en-US" altLang="ko-KR" sz="2400" dirty="0" smtClean="0">
                <a:solidFill>
                  <a:schemeClr val="tx1"/>
                </a:solidFill>
              </a:rPr>
              <a:t>5,400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1382" y="4670616"/>
            <a:ext cx="1686554" cy="1232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57936" y="3447759"/>
            <a:ext cx="4738415" cy="408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3887" y="3446480"/>
            <a:ext cx="2120240" cy="408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2,000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1382" y="5885440"/>
            <a:ext cx="6604874" cy="47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 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693886" y="5885440"/>
            <a:ext cx="2179609" cy="47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75,000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57936" y="3850609"/>
            <a:ext cx="4738415" cy="408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LCD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3887" y="3849331"/>
            <a:ext cx="2120240" cy="408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2,600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57936" y="5027189"/>
            <a:ext cx="4738415" cy="449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아크릴 판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판넬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( @27400 * 2)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93887" y="5034607"/>
            <a:ext cx="2120240" cy="42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54,800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57936" y="5469818"/>
            <a:ext cx="4738415" cy="408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배송비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3887" y="5462704"/>
            <a:ext cx="2120240" cy="408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2,500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64281" y="2521260"/>
            <a:ext cx="4738415" cy="452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dirty="0" smtClean="0">
                <a:solidFill>
                  <a:schemeClr val="tx1"/>
                </a:solidFill>
              </a:rPr>
              <a:t> 센서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700232" y="2520767"/>
            <a:ext cx="2120240" cy="44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5,900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4281" y="4686408"/>
            <a:ext cx="4738415" cy="408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한지 색종이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00232" y="4685130"/>
            <a:ext cx="2120240" cy="408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1,000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슬라이드 번호 개체 틀 3"/>
          <p:cNvSpPr txBox="1">
            <a:spLocks/>
          </p:cNvSpPr>
          <p:nvPr/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20314"/>
            <a:ext cx="8846690" cy="49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r>
              <a:rPr lang="en-US" altLang="ko-KR" dirty="0"/>
              <a:t>1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키패드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77002"/>
              </p:ext>
            </p:extLst>
          </p:nvPr>
        </p:nvGraphicFramePr>
        <p:xfrm>
          <a:off x="251520" y="1412776"/>
          <a:ext cx="3600400" cy="499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DM83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4x4 16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키패드</a:t>
                      </a:r>
                      <a:endParaRPr lang="ko-KR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SMG(</a:t>
                      </a:r>
                      <a:r>
                        <a:rPr lang="ko-KR" altLang="en-US" dirty="0" smtClean="0"/>
                        <a:t>중국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7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</a:t>
                      </a:r>
                      <a:r>
                        <a:rPr lang="en-US" altLang="ko-KR" dirty="0" smtClean="0"/>
                        <a:t>H/W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플랫폼 적용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Uno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3282"/>
              </p:ext>
            </p:extLst>
          </p:nvPr>
        </p:nvGraphicFramePr>
        <p:xfrm>
          <a:off x="3931928" y="1412776"/>
          <a:ext cx="5040560" cy="519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34"/>
                <a:gridCol w="3867326"/>
              </a:tblGrid>
              <a:tr h="487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7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문자 및 숫자 입력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상세스펙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가로줄에 대한 핀이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(R1~R4), </a:t>
                      </a:r>
                    </a:p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세로줄에 대한 핀이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(C1~C4)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보안이 필요한 산업용</a:t>
                      </a:r>
                      <a:endParaRPr lang="ko-KR" altLang="en-US" dirty="0"/>
                    </a:p>
                  </a:txBody>
                  <a:tcPr/>
                </a:tc>
              </a:tr>
              <a:tr h="858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잠을 깨기 위해 </a:t>
                      </a:r>
                      <a:r>
                        <a:rPr lang="en-US" altLang="ko-KR" dirty="0" smtClean="0"/>
                        <a:t>LCD</a:t>
                      </a:r>
                      <a:r>
                        <a:rPr lang="ko-KR" altLang="en-US" dirty="0" smtClean="0"/>
                        <a:t>에 적힌 문제를 풀어 답을 적는다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66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</a:tr>
              <a:tr h="487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 descr="ìëì´ë¸ 4x4 16í¤ í¤í¨ë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98462"/>
            <a:ext cx="174404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ìëì´ë¸ 4x4 16í¤ í¤í¨ë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76" y="4908844"/>
            <a:ext cx="4082604" cy="15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r>
              <a:rPr lang="en-US" altLang="ko-KR" dirty="0"/>
              <a:t>2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26280"/>
              </p:ext>
            </p:extLst>
          </p:nvPr>
        </p:nvGraphicFramePr>
        <p:xfrm>
          <a:off x="251520" y="1412776"/>
          <a:ext cx="3600400" cy="499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AM2301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고정밀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온습도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센서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SMG(</a:t>
                      </a:r>
                      <a:r>
                        <a:rPr lang="ko-KR" altLang="en-US" dirty="0" smtClean="0"/>
                        <a:t>중국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5,900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75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</a:t>
                      </a:r>
                      <a:r>
                        <a:rPr lang="en-US" altLang="ko-KR" dirty="0" smtClean="0"/>
                        <a:t>H/W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플랫폼 적용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Uno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74558"/>
              </p:ext>
            </p:extLst>
          </p:nvPr>
        </p:nvGraphicFramePr>
        <p:xfrm>
          <a:off x="3931928" y="1412776"/>
          <a:ext cx="5040560" cy="536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34"/>
                <a:gridCol w="3867326"/>
              </a:tblGrid>
              <a:tr h="346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온도 및 습도 측정</a:t>
                      </a:r>
                      <a:endParaRPr lang="ko-KR" altLang="en-US" dirty="0"/>
                    </a:p>
                  </a:txBody>
                  <a:tcPr/>
                </a:tc>
              </a:tr>
              <a:tr h="1068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Humi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0~99.9%RH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Temp: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-40~80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Precision: ±3%RH, ±0.5℃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Digial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Wire)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supply:3.3-5.2V DC 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Size:59mm x 27mm x 13mm 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Weight: 0.49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(14 g)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25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보일러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가습기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제습기</a:t>
                      </a:r>
                      <a:endParaRPr lang="ko-KR" altLang="en-US" dirty="0"/>
                    </a:p>
                  </a:txBody>
                  <a:tcPr/>
                </a:tc>
              </a:tr>
              <a:tr h="8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쾌적한 수면을 위해 온도와 습도를 측정한다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온도와 습도가 일정 범위를 벗어나면 온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난방기나 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제습기를 작동한다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05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</a:t>
                      </a:r>
                      <a:endParaRPr lang="ko-KR" altLang="en-US" dirty="0"/>
                    </a:p>
                  </a:txBody>
                  <a:tcPr/>
                </a:tc>
              </a:tr>
              <a:tr h="344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212976"/>
            <a:ext cx="205544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21766</TotalTime>
  <Words>1802</Words>
  <Application>Microsoft Office PowerPoint</Application>
  <PresentationFormat>화면 슬라이드 쇼(4:3)</PresentationFormat>
  <Paragraphs>525</Paragraphs>
  <Slides>25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  <vt:variant>
        <vt:lpstr>재구성한 쇼</vt:lpstr>
      </vt:variant>
      <vt:variant>
        <vt:i4>7</vt:i4>
      </vt:variant>
    </vt:vector>
  </HeadingPairs>
  <TitlesOfParts>
    <vt:vector size="33" baseType="lpstr">
      <vt:lpstr>Office 테마</vt:lpstr>
      <vt:lpstr>PowerPoint 프레젠테이션</vt:lpstr>
      <vt:lpstr>목차</vt:lpstr>
      <vt:lpstr>IoT 디바이스 요소 기술 - 개요</vt:lpstr>
      <vt:lpstr>IoT 디바이스 요소 기술 - 센서</vt:lpstr>
      <vt:lpstr>IoT 디바이스 요소 기술 - 센서</vt:lpstr>
      <vt:lpstr>IoT 디바이스 요소 기술 – 엑추에이터(Actuator)</vt:lpstr>
      <vt:lpstr>IoT 디바이스 사양 명세화 – Summary</vt:lpstr>
      <vt:lpstr>IoT 디바이스 사양 명세화 – 센서</vt:lpstr>
      <vt:lpstr>IoT 디바이스 사양 명세화 – 온습도 센서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기타</vt:lpstr>
      <vt:lpstr>IoT 디바이스 사양 명세화 - 기타</vt:lpstr>
      <vt:lpstr>IoT 디바이스 사양 명세화 - 기타</vt:lpstr>
      <vt:lpstr>IoT 디바이스 사양 명세화 - 구성도</vt:lpstr>
      <vt:lpstr>IoT 디바이스 디자인 고려사항</vt:lpstr>
      <vt:lpstr>IoT 디바이스 디자인 고려사항</vt:lpstr>
      <vt:lpstr>IoT 디바이스 디자인 고려사항</vt:lpstr>
      <vt:lpstr>IoT 디바이스 디자인 고려사항</vt:lpstr>
      <vt:lpstr>IoT 디바이스 UI기능 명세화</vt:lpstr>
      <vt:lpstr>전체 디바이스 프로토 타입</vt:lpstr>
      <vt:lpstr>전체 디바이스 프로토 타입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703</cp:revision>
  <cp:lastPrinted>2019-06-24T01:43:02Z</cp:lastPrinted>
  <dcterms:created xsi:type="dcterms:W3CDTF">2011-02-25T04:33:20Z</dcterms:created>
  <dcterms:modified xsi:type="dcterms:W3CDTF">2019-06-24T01:43:43Z</dcterms:modified>
</cp:coreProperties>
</file>