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52" r:id="rId2"/>
    <p:sldId id="679" r:id="rId3"/>
    <p:sldId id="681" r:id="rId4"/>
    <p:sldId id="682" r:id="rId5"/>
    <p:sldId id="689" r:id="rId6"/>
    <p:sldId id="685" r:id="rId7"/>
    <p:sldId id="686" r:id="rId8"/>
    <p:sldId id="687" r:id="rId9"/>
    <p:sldId id="688" r:id="rId10"/>
  </p:sldIdLst>
  <p:sldSz cx="9144000" cy="6858000" type="screen4x3"/>
  <p:notesSz cx="6797675" cy="9926638"/>
  <p:custShowLst>
    <p:custShow name="재구성한 쇼 1" id="0">
      <p:sldLst/>
    </p:custShow>
    <p:custShow name="재구성한 쇼 2" id="1">
      <p:sldLst/>
    </p:custShow>
    <p:custShow name="Find Behaviors Variables" id="2">
      <p:sldLst/>
    </p:custShow>
    <p:custShow name="Research Users Requirements" id="3">
      <p:sldLst/>
    </p:custShow>
    <p:custShow name="Analyzing Behaviors Variables" id="4">
      <p:sldLst/>
    </p:custShow>
    <p:custShow name="Make individual Persona" id="5">
      <p:sldLst/>
    </p:custShow>
    <p:custShow name="What if customer’s requirements" id="6">
      <p:sldLst/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89F7"/>
    <a:srgbClr val="FFF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6311" autoAdjust="0"/>
  </p:normalViewPr>
  <p:slideViewPr>
    <p:cSldViewPr>
      <p:cViewPr>
        <p:scale>
          <a:sx n="95" d="100"/>
          <a:sy n="95" d="100"/>
        </p:scale>
        <p:origin x="-83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346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E18-C80D-4A81-AC24-4ABFEA7451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3518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AD778-3262-4885-B27A-E3245008E14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1577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09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imjey\Desktop\Mr.Ju\STA\ppt\2012\edu_templet\bg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11986" y="6516256"/>
            <a:ext cx="6789038" cy="270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1pPr>
            <a:lvl2pPr marL="4572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2pPr>
            <a:lvl3pPr marL="9144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3pPr>
            <a:lvl4pPr marL="13716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4pPr>
            <a:lvl5pPr marL="18288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9pPr>
          </a:lstStyle>
          <a:p>
            <a:pPr marL="174625" indent="-174625" eaLnBrk="0" hangingPunct="0">
              <a:buFont typeface="Wingdings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교재는 저작권의 보호를 받고 있습니다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저자의 승인을 받지 않은 복사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변형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게재 등의 일체 행위를 금지합니다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flipV="1">
            <a:off x="-85725" y="-19050"/>
            <a:ext cx="9266237" cy="6904434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57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856984" cy="571504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143890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>
                <a:solidFill>
                  <a:schemeClr val="bg1"/>
                </a:solidFill>
              </a:defRPr>
            </a:lvl1pPr>
            <a:lvl2pPr marL="538163" indent="-285750">
              <a:buClr>
                <a:schemeClr val="bg1"/>
              </a:buClr>
              <a:buFont typeface="Arial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717550" indent="-2286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85838" indent="-228600">
              <a:buClr>
                <a:schemeClr val="bg1"/>
              </a:buClr>
              <a:buFont typeface="Wingdings" panose="05000000000000000000" pitchFamily="2" charset="2"/>
              <a:buChar char="Ø"/>
              <a:defRPr sz="1400">
                <a:solidFill>
                  <a:schemeClr val="bg1"/>
                </a:solidFill>
              </a:defRPr>
            </a:lvl4pPr>
            <a:lvl5pPr marL="1344613" indent="-2286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55976" y="6520259"/>
            <a:ext cx="613198" cy="365125"/>
          </a:xfrm>
          <a:prstGeom prst="rect">
            <a:avLst/>
          </a:prstGeom>
        </p:spPr>
        <p:txBody>
          <a:bodyPr/>
          <a:lstStyle>
            <a:lvl1pPr>
              <a:defRPr sz="1500" b="1">
                <a:solidFill>
                  <a:schemeClr val="bg1"/>
                </a:solidFill>
              </a:defRPr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96" y="6381328"/>
            <a:ext cx="86800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186766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511156"/>
          </a:xfrm>
          <a:prstGeom prst="rect">
            <a:avLst/>
          </a:prstGeo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71414"/>
            <a:ext cx="8229600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pic>
        <p:nvPicPr>
          <p:cNvPr id="6" name="Picture 2" descr="C:\Users\timjey\Desktop\Mr.Ju\STA\ppt\2012\edu_templet\bg_ba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166"/>
            <a:ext cx="9144000" cy="317876"/>
          </a:xfrm>
          <a:prstGeom prst="rect">
            <a:avLst/>
          </a:prstGeom>
          <a:noFill/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jey\Desktop\Mr.Ju\STA\ppt\2012\edu_templet\text_m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032" cy="246490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1480738"/>
            <a:ext cx="6500858" cy="857256"/>
          </a:xfrm>
          <a:prstGeom prst="rect">
            <a:avLst/>
          </a:prstGeom>
        </p:spPr>
        <p:txBody>
          <a:bodyPr anchor="ctr"/>
          <a:lstStyle>
            <a:lvl1pPr algn="ctr">
              <a:defRPr sz="2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36620"/>
            <a:ext cx="3008313" cy="5778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142984"/>
            <a:ext cx="5111750" cy="4983179"/>
          </a:xfrm>
          <a:prstGeom prst="rect">
            <a:avLst/>
          </a:prstGeom>
        </p:spPr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714488"/>
            <a:ext cx="3008313" cy="4411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000107"/>
            <a:ext cx="5486400" cy="3727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RFID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8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포인트가 5개인 별 4"/>
          <p:cNvSpPr/>
          <p:nvPr/>
        </p:nvSpPr>
        <p:spPr>
          <a:xfrm>
            <a:off x="8820472" y="100100"/>
            <a:ext cx="216024" cy="216024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764704"/>
            <a:ext cx="9144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800" b="1" dirty="0" smtClean="0">
                <a:solidFill>
                  <a:schemeClr val="bg1"/>
                </a:solidFill>
              </a:rPr>
              <a:t>4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차산업대비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smtClean="0">
                <a:solidFill>
                  <a:schemeClr val="bg1"/>
                </a:solidFill>
              </a:rPr>
              <a:t>인공지능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/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빅데이터기반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err="1" smtClean="0">
                <a:solidFill>
                  <a:schemeClr val="bg1"/>
                </a:solidFill>
              </a:rPr>
              <a:t>사물인터넷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(</a:t>
            </a:r>
            <a:r>
              <a:rPr lang="en-US" altLang="ko-KR" sz="58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)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융합실무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5800" b="1" dirty="0" smtClean="0">
                <a:solidFill>
                  <a:srgbClr val="FFFF00"/>
                </a:solidFill>
              </a:rPr>
              <a:t>- </a:t>
            </a:r>
            <a:r>
              <a:rPr lang="en-US" altLang="ko-KR" sz="5800" b="1" dirty="0" err="1" smtClean="0">
                <a:solidFill>
                  <a:srgbClr val="FFFF00"/>
                </a:solidFill>
              </a:rPr>
              <a:t>IoT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 </a:t>
            </a:r>
            <a:r>
              <a:rPr lang="ko-KR" altLang="en-US" sz="5800" b="1" dirty="0" smtClean="0">
                <a:solidFill>
                  <a:srgbClr val="FFFF00"/>
                </a:solidFill>
              </a:rPr>
              <a:t>네트워크 기획</a:t>
            </a:r>
            <a:r>
              <a:rPr lang="ko-KR" altLang="en-US" sz="5800" b="1" dirty="0">
                <a:solidFill>
                  <a:srgbClr val="FFFF00"/>
                </a:solidFill>
              </a:rPr>
              <a:t>서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 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34160" y="4797152"/>
            <a:ext cx="2310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4400" b="1" dirty="0" smtClean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21643" y="5603243"/>
            <a:ext cx="1206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</a:rPr>
              <a:t>Ver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1.0</a:t>
            </a:r>
            <a:endParaRPr lang="ko-KR" altLang="en-US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0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772816"/>
            <a:ext cx="8928992" cy="4104456"/>
          </a:xfrm>
        </p:spPr>
        <p:txBody>
          <a:bodyPr/>
          <a:lstStyle/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네트워크 요소 기술</a:t>
            </a:r>
            <a:endParaRPr lang="en-US" altLang="ko-KR" sz="3200" dirty="0" smtClean="0"/>
          </a:p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네트워크 구성</a:t>
            </a:r>
            <a:endParaRPr lang="en-US" altLang="ko-KR" sz="3200" dirty="0" smtClean="0"/>
          </a:p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네트워크 운영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0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95418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(Internet of Thing)</a:t>
            </a:r>
          </a:p>
          <a:p>
            <a:pPr lvl="1">
              <a:tabLst>
                <a:tab pos="1073150" algn="l"/>
                <a:tab pos="1258888" algn="l"/>
              </a:tabLst>
            </a:pPr>
            <a:r>
              <a:rPr lang="en-US" altLang="ko-KR" dirty="0" err="1"/>
              <a:t>IoT</a:t>
            </a:r>
            <a:r>
              <a:rPr lang="ko-KR" altLang="en-US" dirty="0"/>
              <a:t>는 인터넷에 연결된 모든 사물들이 인간에 의존하지 않고 통신을 하며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ko-KR" altLang="en-US" dirty="0" smtClean="0"/>
              <a:t>현실과 가상의 </a:t>
            </a:r>
            <a:r>
              <a:rPr lang="ko-KR" altLang="en-US" dirty="0"/>
              <a:t>모든 정보와 상화 작용하는 </a:t>
            </a:r>
            <a:r>
              <a:rPr lang="ko-KR" altLang="en-US" dirty="0" smtClean="0"/>
              <a:t>기술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이를 </a:t>
            </a:r>
            <a:r>
              <a:rPr lang="ko-KR" altLang="en-US" dirty="0"/>
              <a:t>구현하기 위하여</a:t>
            </a:r>
            <a:r>
              <a:rPr lang="en-US" altLang="ko-KR" dirty="0"/>
              <a:t>, </a:t>
            </a:r>
            <a:r>
              <a:rPr lang="ko-KR" altLang="en-US" dirty="0"/>
              <a:t>정보를 </a:t>
            </a:r>
            <a:r>
              <a:rPr lang="ko-KR" altLang="en-US" dirty="0" smtClean="0"/>
              <a:t>취득하기 </a:t>
            </a:r>
            <a:r>
              <a:rPr lang="ko-KR" altLang="en-US" dirty="0"/>
              <a:t>위한 </a:t>
            </a:r>
            <a:r>
              <a:rPr lang="ko-KR" altLang="en-US" dirty="0" err="1"/>
              <a:t>센싱</a:t>
            </a:r>
            <a:r>
              <a:rPr lang="ko-KR" altLang="en-US" dirty="0"/>
              <a:t> 기술</a:t>
            </a:r>
            <a:r>
              <a:rPr lang="en-US" altLang="ko-KR" dirty="0"/>
              <a:t>, </a:t>
            </a:r>
            <a:r>
              <a:rPr lang="ko-KR" altLang="en-US" dirty="0"/>
              <a:t>취득된 정보를 송</a:t>
            </a:r>
            <a:r>
              <a:rPr lang="en-US" altLang="ko-KR" dirty="0"/>
              <a:t>/</a:t>
            </a:r>
            <a:r>
              <a:rPr lang="ko-KR" altLang="en-US" dirty="0"/>
              <a:t>수신하기 위한 통신 및 </a:t>
            </a:r>
            <a:r>
              <a:rPr lang="ko-KR" altLang="en-US" dirty="0" err="1"/>
              <a:t>네터워크</a:t>
            </a:r>
            <a:r>
              <a:rPr lang="ko-KR" altLang="en-US" dirty="0"/>
              <a:t> 기술</a:t>
            </a:r>
            <a:r>
              <a:rPr lang="en-US" altLang="ko-KR" dirty="0"/>
              <a:t>, </a:t>
            </a:r>
            <a:r>
              <a:rPr lang="ko-KR" altLang="en-US" dirty="0"/>
              <a:t>취합된 </a:t>
            </a:r>
            <a:r>
              <a:rPr lang="ko-KR" altLang="en-US" dirty="0" smtClean="0"/>
              <a:t>정보를 </a:t>
            </a:r>
            <a:r>
              <a:rPr lang="ko-KR" altLang="en-US" dirty="0"/>
              <a:t>처리</a:t>
            </a:r>
            <a:r>
              <a:rPr lang="en-US" altLang="ko-KR" dirty="0"/>
              <a:t>/</a:t>
            </a:r>
            <a:r>
              <a:rPr lang="ko-KR" altLang="en-US" dirty="0"/>
              <a:t>가공을 위한 서비스 기술이 </a:t>
            </a:r>
            <a:r>
              <a:rPr lang="ko-KR" altLang="en-US" dirty="0" smtClean="0"/>
              <a:t>핵심</a:t>
            </a: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사물간 통신에 사용되는 유</a:t>
            </a:r>
            <a:r>
              <a:rPr lang="en-US" altLang="ko-KR" dirty="0" smtClean="0"/>
              <a:t>/</a:t>
            </a:r>
            <a:r>
              <a:rPr lang="ko-KR" altLang="en-US" dirty="0" smtClean="0"/>
              <a:t>무선 통신 및 네트워크 인프라</a:t>
            </a: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유형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거리</a:t>
            </a:r>
            <a:r>
              <a:rPr lang="en-US" altLang="ko-KR" dirty="0" smtClean="0"/>
              <a:t>:</a:t>
            </a:r>
          </a:p>
          <a:p>
            <a:pPr lvl="2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근거리 </a:t>
            </a:r>
            <a:r>
              <a:rPr lang="ko-KR" altLang="en-US" dirty="0"/>
              <a:t>통신망</a:t>
            </a:r>
            <a:r>
              <a:rPr lang="en-US" altLang="ko-KR" dirty="0"/>
              <a:t>(LAN), </a:t>
            </a:r>
            <a:r>
              <a:rPr lang="ko-KR" altLang="en-US" dirty="0"/>
              <a:t>도시 </a:t>
            </a:r>
            <a:r>
              <a:rPr lang="ko-KR" altLang="en-US" dirty="0" smtClean="0"/>
              <a:t>지역 </a:t>
            </a:r>
            <a:r>
              <a:rPr lang="ko-KR" altLang="en-US" dirty="0"/>
              <a:t>통신망</a:t>
            </a:r>
            <a:r>
              <a:rPr lang="en-US" altLang="ko-KR" dirty="0"/>
              <a:t>(MAN), </a:t>
            </a:r>
            <a:r>
              <a:rPr lang="ko-KR" altLang="en-US" dirty="0"/>
              <a:t>개인 통신망</a:t>
            </a:r>
            <a:r>
              <a:rPr lang="en-US" altLang="ko-KR" dirty="0"/>
              <a:t>(PAN), </a:t>
            </a:r>
            <a:r>
              <a:rPr lang="ko-KR" altLang="en-US" dirty="0"/>
              <a:t>광역 통신망</a:t>
            </a:r>
            <a:r>
              <a:rPr lang="en-US" altLang="ko-KR" dirty="0"/>
              <a:t>(WAN</a:t>
            </a:r>
            <a:r>
              <a:rPr lang="en-US" altLang="ko-KR" dirty="0" smtClean="0"/>
              <a:t>)</a:t>
            </a:r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유</a:t>
            </a:r>
            <a:r>
              <a:rPr lang="en-US" altLang="ko-KR" dirty="0" smtClean="0"/>
              <a:t>/</a:t>
            </a:r>
            <a:r>
              <a:rPr lang="ko-KR" altLang="en-US" dirty="0" smtClean="0"/>
              <a:t>무선</a:t>
            </a:r>
            <a:endParaRPr lang="en-US" altLang="ko-KR" dirty="0" smtClean="0"/>
          </a:p>
          <a:p>
            <a:pPr lvl="2">
              <a:tabLst>
                <a:tab pos="1073150" algn="l"/>
                <a:tab pos="1258888" algn="l"/>
              </a:tabLst>
            </a:pPr>
            <a:r>
              <a:rPr lang="en-US" altLang="ko-KR" dirty="0" smtClean="0"/>
              <a:t>Ethernet,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, Bluetooth, </a:t>
            </a:r>
            <a:r>
              <a:rPr lang="en-US" altLang="ko-KR" dirty="0" err="1" smtClean="0"/>
              <a:t>Zigbee</a:t>
            </a:r>
            <a:r>
              <a:rPr lang="en-US" altLang="ko-KR" dirty="0" smtClean="0"/>
              <a:t>, Serial</a:t>
            </a:r>
            <a:r>
              <a:rPr lang="en-US" altLang="ko-KR" dirty="0"/>
              <a:t>, UWB, 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65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23410"/>
          </a:xfrm>
        </p:spPr>
        <p:txBody>
          <a:bodyPr/>
          <a:lstStyle/>
          <a:p>
            <a:r>
              <a:rPr lang="ko-KR" altLang="en-US" smtClean="0"/>
              <a:t>대표 네트워크 디바이스 </a:t>
            </a:r>
            <a:r>
              <a:rPr lang="ko-KR" altLang="en-US" dirty="0" smtClean="0"/>
              <a:t>별 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단점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178901"/>
              </p:ext>
            </p:extLst>
          </p:nvPr>
        </p:nvGraphicFramePr>
        <p:xfrm>
          <a:off x="362311" y="1228875"/>
          <a:ext cx="8602177" cy="551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5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450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616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74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40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89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명칭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전송률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스펙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단점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506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Serial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115200bps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통신거리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통신속도</a:t>
                      </a:r>
                      <a:r>
                        <a:rPr lang="en-US" altLang="ko-KR" sz="1200" dirty="0"/>
                        <a:t>(Baud Rate)</a:t>
                      </a:r>
                      <a:r>
                        <a:rPr lang="ko-KR" altLang="en-US" sz="1200" dirty="0"/>
                        <a:t>에 따라 달라짐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긴 통신거리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유선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454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Zigbee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250 Kbps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통신거리</a:t>
                      </a:r>
                      <a:r>
                        <a:rPr lang="en-US" altLang="ko-KR" sz="1200" dirty="0"/>
                        <a:t>: 10~300m </a:t>
                      </a:r>
                      <a:r>
                        <a:rPr lang="ko-KR" altLang="en-US" sz="1200" dirty="0"/>
                        <a:t>주파수</a:t>
                      </a:r>
                      <a:r>
                        <a:rPr lang="en-US" altLang="ko-KR" sz="1200" dirty="0"/>
                        <a:t>: 868Mhz, 916 </a:t>
                      </a:r>
                      <a:r>
                        <a:rPr lang="en-US" altLang="ko-KR" sz="1200" dirty="0" err="1"/>
                        <a:t>Mhz</a:t>
                      </a:r>
                      <a:r>
                        <a:rPr lang="en-US" altLang="ko-KR" sz="1200" dirty="0"/>
                        <a:t>, 2.4 </a:t>
                      </a:r>
                      <a:r>
                        <a:rPr lang="en-US" altLang="ko-KR" sz="1200" dirty="0" err="1"/>
                        <a:t>Ghz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배터리수명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년 단위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 err="1"/>
                        <a:t>연결노드</a:t>
                      </a:r>
                      <a:r>
                        <a:rPr lang="en-US" altLang="ko-KR" sz="1200" dirty="0"/>
                        <a:t>: 2^16 </a:t>
                      </a:r>
                      <a:r>
                        <a:rPr lang="ko-KR" altLang="en-US" sz="1200" dirty="0"/>
                        <a:t>구성</a:t>
                      </a:r>
                      <a:r>
                        <a:rPr lang="en-US" altLang="ko-KR" sz="1200" dirty="0"/>
                        <a:t>: Star, Cluster, Mesh</a:t>
                      </a:r>
                    </a:p>
                    <a:p>
                      <a:pPr latinLnBrk="1"/>
                      <a:r>
                        <a:rPr lang="ko-KR" altLang="en-US" sz="1200" dirty="0"/>
                        <a:t>접속시간</a:t>
                      </a:r>
                      <a:r>
                        <a:rPr lang="en-US" altLang="ko-KR" sz="1200" dirty="0"/>
                        <a:t>: 30ms</a:t>
                      </a:r>
                    </a:p>
                    <a:p>
                      <a:pPr latinLnBrk="1"/>
                      <a:r>
                        <a:rPr lang="ko-KR" altLang="en-US" sz="1200" dirty="0"/>
                        <a:t>보안</a:t>
                      </a:r>
                      <a:r>
                        <a:rPr lang="en-US" altLang="ko-KR" sz="1200" dirty="0"/>
                        <a:t>: 128 bit, AES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초저전력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저속통신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454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Bluetooth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 Mbps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통신거리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: 10m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주파수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en-US" altLang="ko-KR" sz="1200" dirty="0"/>
                        <a:t>2.4 </a:t>
                      </a:r>
                      <a:r>
                        <a:rPr lang="en-US" altLang="ko-KR" sz="1200" dirty="0" err="1"/>
                        <a:t>Ghz</a:t>
                      </a:r>
                      <a:r>
                        <a:rPr lang="en-US" altLang="ko-KR" sz="1200" dirty="0"/>
                        <a:t> 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배터리수명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일 단위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연결노드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: 8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구성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: Star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접속시간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: 10s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보안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: PIN, 63 bit, 128 bit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저전력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저속통신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짧은 통신 거리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454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Wifi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11 Mbps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통신거리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: 100m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주파수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: 2.4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Ghz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배터리수명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시간 단위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연결노드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: 50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구성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: Star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접속시간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: 3s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보안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SSID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고속통신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비교적 높은 전력소모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7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Ethernet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 Mbps, 100 Mbps, 1 Gbps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통신거리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dirty="0"/>
                        <a:t>100m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고속통신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유선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매우 높은 전력소모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2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4Mbps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통신거리</a:t>
                      </a:r>
                      <a:r>
                        <a:rPr lang="en-US" altLang="ko-KR" sz="1200" dirty="0"/>
                        <a:t>: 10m</a:t>
                      </a:r>
                    </a:p>
                    <a:p>
                      <a:pPr latinLnBrk="1"/>
                      <a:r>
                        <a:rPr lang="ko-KR" altLang="en-US" sz="1200" dirty="0"/>
                        <a:t>접속시간</a:t>
                      </a:r>
                      <a:r>
                        <a:rPr lang="en-US" altLang="ko-KR" sz="1200" dirty="0"/>
                        <a:t>: 500ms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소형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고속통신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저전력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짧은 거리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낮은 </a:t>
                      </a:r>
                      <a:r>
                        <a:rPr lang="ko-KR" altLang="en-US" sz="1200" dirty="0" err="1"/>
                        <a:t>물체투과율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2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NFC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106~848kbps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통신거리</a:t>
                      </a:r>
                      <a:r>
                        <a:rPr lang="en-US" altLang="ko-KR" sz="1200" dirty="0"/>
                        <a:t>: 10cm</a:t>
                      </a:r>
                    </a:p>
                    <a:p>
                      <a:pPr latinLnBrk="1"/>
                      <a:r>
                        <a:rPr lang="ko-KR" altLang="en-US" sz="1200" dirty="0"/>
                        <a:t>접속시간</a:t>
                      </a:r>
                      <a:r>
                        <a:rPr lang="en-US" altLang="ko-KR" sz="1200" dirty="0"/>
                        <a:t>: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100ms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보안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매우 짧은 통신거리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80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대표 유형 별 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기타</a:t>
            </a:r>
            <a:r>
              <a:rPr lang="en-US" altLang="ko-KR" dirty="0" smtClean="0"/>
              <a:t>(RFID)</a:t>
            </a:r>
            <a:r>
              <a:rPr lang="en-US" altLang="ko-KR" sz="1000" dirty="0" smtClean="0"/>
              <a:t>4)</a:t>
            </a:r>
          </a:p>
          <a:p>
            <a:pPr lvl="2"/>
            <a:r>
              <a:rPr lang="ko-KR" altLang="en-US" dirty="0" smtClean="0"/>
              <a:t>주파수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전파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이용해 먼 거리에서 정보를 인식하는 기술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태그가 부착된 대상을 식별하는데 용이하여 바코드와 비슷하지만 전파를 이용하기 때문에 먼 거리에서도 태그를 읽을 수 있다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장점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반영구적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 재사용이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신뢰도 높음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공간 제약 없이 동작가능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변환 및 저장 용이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자동화 인식 장치들과 비교하여 매우 적은 유지보수비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단점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비싼 가격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개인프라이버시 침해가능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국가별 주파수가 다름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전파의 적용범위가 한정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 유출 가능성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en-US" altLang="ko-KR" dirty="0" smtClean="0"/>
              <a:t>RC </a:t>
            </a:r>
            <a:r>
              <a:rPr lang="ko-KR" altLang="en-US" dirty="0" smtClean="0"/>
              <a:t>모듈  </a:t>
            </a:r>
            <a:r>
              <a:rPr lang="en-US" altLang="ko-KR" dirty="0" smtClean="0"/>
              <a:t>-&gt;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52413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4171533"/>
            <a:ext cx="3005806" cy="23042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7544" y="5877272"/>
            <a:ext cx="8280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4)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위키백과</a:t>
            </a:r>
            <a:r>
              <a:rPr lang="en-US" altLang="ko-KR" sz="1000" dirty="0" smtClean="0">
                <a:solidFill>
                  <a:schemeClr val="bg1"/>
                </a:solidFill>
              </a:rPr>
              <a:t>: RFID </a:t>
            </a:r>
            <a:r>
              <a:rPr lang="en-US" altLang="ko-KR" sz="1000" dirty="0">
                <a:hlinkClick r:id="rId3"/>
              </a:rPr>
              <a:t>https://ko.wikipedia.org/wiki/RFID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00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최종 네트워크 구성도 예</a:t>
            </a:r>
            <a:r>
              <a:rPr lang="ko-KR" altLang="en-US" dirty="0"/>
              <a:t>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7" name="Picture 5" descr="C:\Users\USER\AppData\Local\Microsoft\Windows\Temporary Internet Files\Content.IE5\URR2TAI9\pawn-1377128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017" y="3356993"/>
            <a:ext cx="918102" cy="172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2287547" y="2943504"/>
            <a:ext cx="11892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USER\AppData\Local\Microsoft\Windows\Temporary Internet Files\Content.IE5\I528065C\ArduinoUno_R3_Front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49981"/>
            <a:ext cx="2151938" cy="141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AppData\Local\Microsoft\Windows\Temporary Internet Files\Content.IE5\I528065C\300px-Raspberry_Pi_2_Model_B_v1.1_top_new_(bg_cut_out)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921818"/>
            <a:ext cx="2376264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0771" y="159941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아두이노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90794" y="148478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라즈베리파이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pic>
        <p:nvPicPr>
          <p:cNvPr id="1028" name="Picture 4" descr="C:\Users\USER\AppData\Local\Microsoft\Windows\Temporary Internet Files\Content.IE5\4BLXCVDG\SKT_Nugu_4-765x656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917" y="4561739"/>
            <a:ext cx="1450147" cy="12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22924">
            <a:off x="5724144" y="2870388"/>
            <a:ext cx="641593" cy="4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8298716" y="2945934"/>
            <a:ext cx="641593" cy="42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781868" y="2626079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</a:rPr>
              <a:t>Wifi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(Http)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pic>
        <p:nvPicPr>
          <p:cNvPr id="1031" name="Picture 7" descr="C:\Users\USER\AppData\Local\Microsoft\Windows\Temporary Internet Files\Content.IE5\H632EYPE\linux-35569_960_72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43441" y="4244615"/>
            <a:ext cx="1803664" cy="217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USER\AppData\Local\Microsoft\Windows\Temporary Internet Files\Content.IE5\4BLXCVDG\bluetooth-1330140_960_72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128" y="2794764"/>
            <a:ext cx="337417" cy="33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USER\AppData\Local\Microsoft\Windows\Temporary Internet Files\Content.IE5\4BLXCVDG\bluetooth-1330140_960_72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171" y="2780928"/>
            <a:ext cx="337417" cy="33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332808" y="2586390"/>
            <a:ext cx="1143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Bluetooth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pic>
        <p:nvPicPr>
          <p:cNvPr id="29" name="Picture 8" descr="C:\Users\USER\AppData\Local\Microsoft\Windows\Temporary Internet Files\Content.IE5\4BLXCVDG\bluetooth-1330140_960_72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18" y="4487704"/>
            <a:ext cx="337417" cy="33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연결선 22"/>
          <p:cNvCxnSpPr>
            <a:stCxn id="24" idx="1"/>
            <a:endCxn id="29" idx="0"/>
          </p:cNvCxnSpPr>
          <p:nvPr/>
        </p:nvCxnSpPr>
        <p:spPr>
          <a:xfrm flipH="1">
            <a:off x="3117327" y="2949403"/>
            <a:ext cx="205844" cy="15383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1031" idx="0"/>
          </p:cNvCxnSpPr>
          <p:nvPr/>
        </p:nvCxnSpPr>
        <p:spPr>
          <a:xfrm flipH="1">
            <a:off x="5345273" y="3209933"/>
            <a:ext cx="90826" cy="10346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56568" y="3573016"/>
            <a:ext cx="1007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Ethernet</a:t>
            </a:r>
          </a:p>
          <a:p>
            <a:r>
              <a:rPr lang="en-US" altLang="ko-KR" sz="1600" b="1" dirty="0" smtClean="0">
                <a:solidFill>
                  <a:schemeClr val="bg1"/>
                </a:solidFill>
              </a:rPr>
              <a:t>(TCP/IP)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83350" y="3988514"/>
            <a:ext cx="1143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Bluetooth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sp>
        <p:nvSpPr>
          <p:cNvPr id="32" name="구름 31"/>
          <p:cNvSpPr/>
          <p:nvPr/>
        </p:nvSpPr>
        <p:spPr>
          <a:xfrm>
            <a:off x="6279831" y="1599413"/>
            <a:ext cx="2180601" cy="1223873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인터넷망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34" name="직선 연결선 33"/>
          <p:cNvCxnSpPr>
            <a:stCxn id="17" idx="0"/>
          </p:cNvCxnSpPr>
          <p:nvPr/>
        </p:nvCxnSpPr>
        <p:spPr>
          <a:xfrm flipV="1">
            <a:off x="6247106" y="2586390"/>
            <a:ext cx="485134" cy="417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18" idx="0"/>
          </p:cNvCxnSpPr>
          <p:nvPr/>
        </p:nvCxnSpPr>
        <p:spPr>
          <a:xfrm>
            <a:off x="8100392" y="2586390"/>
            <a:ext cx="519120" cy="3595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61963" y="589352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인공지능 스피커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229773" y="6232079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빅데이터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서버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08017" y="516214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스마트폰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H="1">
            <a:off x="5497674" y="2899683"/>
            <a:ext cx="1872457" cy="1497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868144" y="2730406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</a:rPr>
              <a:t>Wifi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(Http)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40152" y="3591087"/>
            <a:ext cx="1752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Ethernet (Http)</a:t>
            </a: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(</a:t>
            </a:r>
            <a:r>
              <a:rPr lang="en-US" altLang="ko-KR" sz="1600" b="1" dirty="0" err="1" smtClean="0">
                <a:solidFill>
                  <a:schemeClr val="bg1"/>
                </a:solidFill>
              </a:rPr>
              <a:t>OpenAPI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en-US" altLang="ko-KR" sz="1600" b="1" dirty="0" err="1" smtClean="0">
                <a:solidFill>
                  <a:schemeClr val="bg1"/>
                </a:solidFill>
              </a:rPr>
              <a:t>Json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)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7370131" y="2899683"/>
            <a:ext cx="0" cy="15880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263284" y="6237312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공공데이터 서버</a:t>
            </a:r>
          </a:p>
        </p:txBody>
      </p:sp>
      <p:pic>
        <p:nvPicPr>
          <p:cNvPr id="65" name="Picture 7" descr="C:\Users\USER\AppData\Local\Microsoft\Windows\Temporary Internet Files\Content.IE5\H632EYPE\linux-35569_960_72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65867" y="4221088"/>
            <a:ext cx="1803664" cy="217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USER\AppData\Local\Microsoft\Windows\Temporary Internet Files\Content.IE5\H632EYPE\8bc9e381797334eb33da66e3ba501be1b6ab15e26179d8da39213bd3a271ec0e75fba7fd74fc245a909352b70a77c483ecb6884a8e992972860bc752f94309ff[1]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932" y="5094957"/>
            <a:ext cx="884392" cy="123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USER\AppData\Local\Microsoft\Windows\Temporary Internet Files\Content.IE5\URR2TAI9\robber1[1]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" y="4705770"/>
            <a:ext cx="1358853" cy="135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79512" y="3480630"/>
            <a:ext cx="38343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IR</a:t>
            </a:r>
            <a:endParaRPr lang="ko-KR" altLang="en-US" sz="1600" b="1" dirty="0" err="1" smtClean="0"/>
          </a:p>
        </p:txBody>
      </p:sp>
      <p:sp>
        <p:nvSpPr>
          <p:cNvPr id="41" name="TextBox 40"/>
          <p:cNvSpPr txBox="1"/>
          <p:nvPr/>
        </p:nvSpPr>
        <p:spPr>
          <a:xfrm>
            <a:off x="3286035" y="3370914"/>
            <a:ext cx="38343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IR</a:t>
            </a:r>
            <a:endParaRPr lang="ko-KR" altLang="en-US" sz="1600" b="1" dirty="0" err="1" smtClean="0"/>
          </a:p>
        </p:txBody>
      </p:sp>
      <p:sp>
        <p:nvSpPr>
          <p:cNvPr id="42" name="TextBox 41"/>
          <p:cNvSpPr txBox="1"/>
          <p:nvPr/>
        </p:nvSpPr>
        <p:spPr>
          <a:xfrm>
            <a:off x="1786409" y="4756403"/>
            <a:ext cx="38343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IR</a:t>
            </a:r>
            <a:endParaRPr lang="ko-KR" altLang="en-US" sz="1600" b="1" dirty="0" err="1" smtClean="0"/>
          </a:p>
        </p:txBody>
      </p:sp>
      <p:pic>
        <p:nvPicPr>
          <p:cNvPr id="43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59139">
            <a:off x="75024" y="3852562"/>
            <a:ext cx="641593" cy="4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93873">
            <a:off x="2820474" y="3573016"/>
            <a:ext cx="512516" cy="35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733970" y="4396176"/>
            <a:ext cx="470226" cy="32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1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네트워크 전송 명령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7" name="Picture 5" descr="C:\Users\USER\AppData\Local\Microsoft\Windows\Temporary Internet Files\Content.IE5\URR2TAI9\pawn-1377128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271" y="3356993"/>
            <a:ext cx="879848" cy="16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2287547" y="2943504"/>
            <a:ext cx="11892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USER\AppData\Local\Microsoft\Windows\Temporary Internet Files\Content.IE5\I528065C\ArduinoUno_R3_Front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49981"/>
            <a:ext cx="2151938" cy="141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AppData\Local\Microsoft\Windows\Temporary Internet Files\Content.IE5\I528065C\300px-Raspberry_Pi_2_Model_B_v1.1_top_new_(bg_cut_out)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921818"/>
            <a:ext cx="2376264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0771" y="159941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아두이노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90794" y="148478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라즈베리파이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pic>
        <p:nvPicPr>
          <p:cNvPr id="1028" name="Picture 4" descr="C:\Users\USER\AppData\Local\Microsoft\Windows\Temporary Internet Files\Content.IE5\4BLXCVDG\SKT_Nugu_4-765x656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10" y="4660532"/>
            <a:ext cx="1880520" cy="16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22924">
            <a:off x="5724144" y="2870388"/>
            <a:ext cx="641593" cy="4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8298716" y="2945934"/>
            <a:ext cx="641593" cy="42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USER\AppData\Local\Microsoft\Windows\Temporary Internet Files\Content.IE5\H632EYPE\linux-35569_960_72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0588" y="4298319"/>
            <a:ext cx="1803664" cy="217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USER\AppData\Local\Microsoft\Windows\Temporary Internet Files\Content.IE5\4BLXCVDG\bluetooth-1330140_960_72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128" y="2794764"/>
            <a:ext cx="337417" cy="33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USER\AppData\Local\Microsoft\Windows\Temporary Internet Files\Content.IE5\4BLXCVDG\bluetooth-1330140_960_72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171" y="2780928"/>
            <a:ext cx="337417" cy="33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USER\AppData\Local\Microsoft\Windows\Temporary Internet Files\Content.IE5\4BLXCVDG\bluetooth-1330140_960_72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514" y="4487704"/>
            <a:ext cx="337417" cy="33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연결선 22"/>
          <p:cNvCxnSpPr>
            <a:stCxn id="24" idx="1"/>
            <a:endCxn id="29" idx="0"/>
          </p:cNvCxnSpPr>
          <p:nvPr/>
        </p:nvCxnSpPr>
        <p:spPr>
          <a:xfrm flipH="1">
            <a:off x="2087223" y="2949403"/>
            <a:ext cx="1235948" cy="15383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1031" idx="0"/>
          </p:cNvCxnSpPr>
          <p:nvPr/>
        </p:nvCxnSpPr>
        <p:spPr>
          <a:xfrm flipH="1">
            <a:off x="4562420" y="3263637"/>
            <a:ext cx="90826" cy="10346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구름 31"/>
          <p:cNvSpPr/>
          <p:nvPr/>
        </p:nvSpPr>
        <p:spPr>
          <a:xfrm>
            <a:off x="6279831" y="1599413"/>
            <a:ext cx="2180601" cy="1223873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인터넷망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34" name="직선 연결선 33"/>
          <p:cNvCxnSpPr>
            <a:stCxn id="17" idx="0"/>
          </p:cNvCxnSpPr>
          <p:nvPr/>
        </p:nvCxnSpPr>
        <p:spPr>
          <a:xfrm flipV="1">
            <a:off x="6247106" y="2586390"/>
            <a:ext cx="485134" cy="417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18" idx="0"/>
          </p:cNvCxnSpPr>
          <p:nvPr/>
        </p:nvCxnSpPr>
        <p:spPr>
          <a:xfrm>
            <a:off x="8100392" y="2586390"/>
            <a:ext cx="519120" cy="3595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06700" y="6280580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</a:rPr>
              <a:t>인공지능 스피커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23928" y="6237312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빅데이터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서버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076333" y="513862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</a:rPr>
              <a:t>스마트폰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 flipH="1">
            <a:off x="6279831" y="963368"/>
            <a:ext cx="1929567" cy="690693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디바이스 제어 명령</a:t>
            </a:r>
          </a:p>
        </p:txBody>
      </p:sp>
      <p:sp>
        <p:nvSpPr>
          <p:cNvPr id="33" name="오른쪽 화살표 32"/>
          <p:cNvSpPr/>
          <p:nvPr/>
        </p:nvSpPr>
        <p:spPr>
          <a:xfrm>
            <a:off x="6434380" y="2766162"/>
            <a:ext cx="1871501" cy="690693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디바이스 모니터링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5" name="오른쪽 화살표 34"/>
          <p:cNvSpPr/>
          <p:nvPr/>
        </p:nvSpPr>
        <p:spPr>
          <a:xfrm flipH="1">
            <a:off x="1917376" y="2049981"/>
            <a:ext cx="1929567" cy="658939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디바이스 제어 명령</a:t>
            </a:r>
          </a:p>
        </p:txBody>
      </p:sp>
      <p:sp>
        <p:nvSpPr>
          <p:cNvPr id="37" name="오른쪽 화살표 36"/>
          <p:cNvSpPr/>
          <p:nvPr/>
        </p:nvSpPr>
        <p:spPr>
          <a:xfrm rot="18612483">
            <a:off x="2019286" y="3800684"/>
            <a:ext cx="1972498" cy="658939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디바이스 제어 명령</a:t>
            </a:r>
          </a:p>
        </p:txBody>
      </p:sp>
      <p:sp>
        <p:nvSpPr>
          <p:cNvPr id="40" name="오른쪽 화살표 39"/>
          <p:cNvSpPr/>
          <p:nvPr/>
        </p:nvSpPr>
        <p:spPr>
          <a:xfrm>
            <a:off x="1935396" y="3004322"/>
            <a:ext cx="1180475" cy="487928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수행여부</a:t>
            </a:r>
          </a:p>
        </p:txBody>
      </p:sp>
      <p:sp>
        <p:nvSpPr>
          <p:cNvPr id="41" name="오른쪽 화살표 40"/>
          <p:cNvSpPr/>
          <p:nvPr/>
        </p:nvSpPr>
        <p:spPr>
          <a:xfrm rot="18612483" flipH="1">
            <a:off x="1089893" y="3896341"/>
            <a:ext cx="1648470" cy="658939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정상 수행 여부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2" name="오른쪽 화살표 41"/>
          <p:cNvSpPr/>
          <p:nvPr/>
        </p:nvSpPr>
        <p:spPr>
          <a:xfrm rot="5400000" flipH="1">
            <a:off x="3978452" y="4043262"/>
            <a:ext cx="1967606" cy="690693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디바이스 제어 명령</a:t>
            </a:r>
          </a:p>
        </p:txBody>
      </p:sp>
      <p:cxnSp>
        <p:nvCxnSpPr>
          <p:cNvPr id="43" name="직선 연결선 42"/>
          <p:cNvCxnSpPr/>
          <p:nvPr/>
        </p:nvCxnSpPr>
        <p:spPr>
          <a:xfrm flipH="1">
            <a:off x="4860032" y="2899683"/>
            <a:ext cx="2607669" cy="29775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370131" y="2899683"/>
            <a:ext cx="0" cy="15880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7" descr="C:\Users\USER\AppData\Local\Microsoft\Windows\Temporary Internet Files\Content.IE5\H632EYPE\linux-35569_960_72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65867" y="4221088"/>
            <a:ext cx="1803664" cy="217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6434380" y="626331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공공데이</a:t>
            </a:r>
            <a:r>
              <a:rPr lang="ko-KR" altLang="en-US" sz="1600" b="1" dirty="0">
                <a:solidFill>
                  <a:schemeClr val="bg1"/>
                </a:solidFill>
              </a:rPr>
              <a:t>터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서버</a:t>
            </a:r>
          </a:p>
        </p:txBody>
      </p:sp>
      <p:sp>
        <p:nvSpPr>
          <p:cNvPr id="50" name="오른쪽 화살표 49"/>
          <p:cNvSpPr/>
          <p:nvPr/>
        </p:nvSpPr>
        <p:spPr>
          <a:xfrm rot="5400000">
            <a:off x="3329080" y="3837348"/>
            <a:ext cx="1353709" cy="690693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내부데이</a:t>
            </a:r>
            <a:r>
              <a:rPr lang="ko-KR" altLang="en-US" sz="1400" dirty="0">
                <a:solidFill>
                  <a:schemeClr val="tx1"/>
                </a:solidFill>
              </a:rPr>
              <a:t>터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51" name="오른쪽 화살표 50"/>
          <p:cNvSpPr/>
          <p:nvPr/>
        </p:nvSpPr>
        <p:spPr>
          <a:xfrm rot="18612483">
            <a:off x="4960714" y="3896342"/>
            <a:ext cx="2070678" cy="658939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외부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빅데이터</a:t>
            </a:r>
            <a:r>
              <a:rPr lang="ko-KR" altLang="en-US" sz="1400" dirty="0" smtClean="0">
                <a:solidFill>
                  <a:schemeClr val="tx1"/>
                </a:solidFill>
              </a:rPr>
              <a:t> 요</a:t>
            </a:r>
            <a:r>
              <a:rPr lang="ko-KR" altLang="en-US" sz="1400" dirty="0">
                <a:solidFill>
                  <a:schemeClr val="tx1"/>
                </a:solidFill>
              </a:rPr>
              <a:t>청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3" name="오른쪽 화살표 52"/>
          <p:cNvSpPr/>
          <p:nvPr/>
        </p:nvSpPr>
        <p:spPr>
          <a:xfrm rot="18612483" flipH="1">
            <a:off x="5010622" y="4401409"/>
            <a:ext cx="2445184" cy="658939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외부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빅데이터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09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운영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네트워크 예산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42735"/>
              </p:ext>
            </p:extLst>
          </p:nvPr>
        </p:nvGraphicFramePr>
        <p:xfrm>
          <a:off x="683568" y="1397000"/>
          <a:ext cx="7992888" cy="3960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2774989"/>
                <a:gridCol w="327368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참고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모델명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아두이노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아두이노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우노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R3 16U2 100%Arduino UNO 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6,160</a:t>
                      </a:r>
                      <a:r>
                        <a:rPr lang="ko-KR" altLang="en-US" b="0" dirty="0" smtClean="0"/>
                        <a:t>원</a:t>
                      </a:r>
                      <a:endParaRPr lang="ko-KR" altLang="en-US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라즈베리파이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아두이노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모듈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ESP8266-01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2,400</a:t>
                      </a:r>
                      <a:r>
                        <a:rPr lang="ko-KR" altLang="en-US" b="0" dirty="0" smtClean="0"/>
                        <a:t>원</a:t>
                      </a:r>
                      <a:endParaRPr lang="ko-KR" altLang="en-US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인공지능 스피커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9671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망사용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내부망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N/A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총합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619672" y="3645024"/>
            <a:ext cx="0" cy="72008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067944" y="3645024"/>
            <a:ext cx="0" cy="72008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092280" y="3645024"/>
            <a:ext cx="0" cy="72008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50376" y="188640"/>
            <a:ext cx="5203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FF00"/>
                </a:solidFill>
              </a:rPr>
              <a:t>선정한 </a:t>
            </a:r>
            <a:r>
              <a:rPr lang="ko-KR" altLang="en-US" sz="1600" b="1" dirty="0" err="1" smtClean="0">
                <a:solidFill>
                  <a:srgbClr val="FFFF00"/>
                </a:solidFill>
              </a:rPr>
              <a:t>네트워트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 디바이스 별 항목을 테이블에 채울 것</a:t>
            </a:r>
          </a:p>
        </p:txBody>
      </p:sp>
    </p:spTree>
    <p:extLst>
      <p:ext uri="{BB962C8B-B14F-4D97-AF65-F5344CB8AC3E}">
        <p14:creationId xmlns:p14="http://schemas.microsoft.com/office/powerpoint/2010/main" val="150661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운영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719954"/>
          </a:xfrm>
        </p:spPr>
        <p:txBody>
          <a:bodyPr/>
          <a:lstStyle/>
          <a:p>
            <a:r>
              <a:rPr lang="ko-KR" altLang="en-US" dirty="0" smtClean="0"/>
              <a:t>기타 고려사항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품질 </a:t>
            </a:r>
            <a:endParaRPr lang="en-US" altLang="ko-KR" dirty="0"/>
          </a:p>
          <a:p>
            <a:pPr lvl="2"/>
            <a:r>
              <a:rPr lang="ko-KR" altLang="en-US" dirty="0" smtClean="0"/>
              <a:t>신뢰성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빅데이터</a:t>
            </a:r>
            <a:r>
              <a:rPr lang="ko-KR" altLang="en-US" dirty="0" smtClean="0"/>
              <a:t> 서버와의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통신은 데이터 전송률을 고려하여 </a:t>
            </a:r>
            <a:r>
              <a:rPr lang="en-US" altLang="ko-KR" dirty="0" smtClean="0"/>
              <a:t>Ethernet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기타 무선 통신은 기능 동작을 위하여 외부환경을 고정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보안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H/W </a:t>
            </a:r>
            <a:r>
              <a:rPr lang="ko-KR" altLang="en-US" dirty="0" smtClean="0"/>
              <a:t>레벨의 보안 보다 </a:t>
            </a:r>
            <a:r>
              <a:rPr lang="en-US" altLang="ko-KR" dirty="0" smtClean="0"/>
              <a:t>S/W </a:t>
            </a:r>
            <a:r>
              <a:rPr lang="ko-KR" altLang="en-US" dirty="0" smtClean="0"/>
              <a:t>보안을 선별적으로 적용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외부 해킹의 위협으로 데이터 유출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인가 보다 </a:t>
            </a:r>
            <a:r>
              <a:rPr lang="ko-KR" altLang="en-US" dirty="0" err="1" smtClean="0"/>
              <a:t>해킹시</a:t>
            </a:r>
            <a:r>
              <a:rPr lang="ko-KR" altLang="en-US" dirty="0" smtClean="0"/>
              <a:t> 시스템에 대한 </a:t>
            </a:r>
            <a:r>
              <a:rPr lang="en-US" altLang="ko-KR" dirty="0" smtClean="0"/>
              <a:t>failure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protection</a:t>
            </a:r>
            <a:r>
              <a:rPr lang="ko-KR" altLang="en-US" dirty="0" smtClean="0"/>
              <a:t>에 집중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기타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기본적인 장비는 학원 학습용 디바이스를 활용하며 리스트에 없는 장비위주로 검토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위험관리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H/W: </a:t>
            </a:r>
            <a:r>
              <a:rPr lang="ko-KR" altLang="en-US" dirty="0" smtClean="0"/>
              <a:t>네트워크 컨트롤러 보호를 위해 커버 장착 고려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S/W</a:t>
            </a:r>
          </a:p>
          <a:p>
            <a:pPr lvl="3"/>
            <a:r>
              <a:rPr lang="ko-KR" altLang="en-US" dirty="0" smtClean="0"/>
              <a:t>동기화 유지를 위해 사용자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디바이스와의 통신은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를 고려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장비 이상유무를 점검하는 통신 프로토콜 정의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619672" y="3068960"/>
            <a:ext cx="0" cy="72008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067944" y="3068960"/>
            <a:ext cx="0" cy="72008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092280" y="3068960"/>
            <a:ext cx="0" cy="72008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16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22193</TotalTime>
  <Words>659</Words>
  <Application>Microsoft Office PowerPoint</Application>
  <PresentationFormat>화면 슬라이드 쇼(4:3)</PresentationFormat>
  <Paragraphs>180</Paragraphs>
  <Slides>9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  <vt:variant>
        <vt:lpstr>재구성한 쇼</vt:lpstr>
      </vt:variant>
      <vt:variant>
        <vt:i4>7</vt:i4>
      </vt:variant>
    </vt:vector>
  </HeadingPairs>
  <TitlesOfParts>
    <vt:vector size="17" baseType="lpstr">
      <vt:lpstr>Office 테마</vt:lpstr>
      <vt:lpstr>PowerPoint 프레젠테이션</vt:lpstr>
      <vt:lpstr>목차</vt:lpstr>
      <vt:lpstr>IoT 네트워크 요소 기술</vt:lpstr>
      <vt:lpstr>IoT 네트워크 요소 기술</vt:lpstr>
      <vt:lpstr>IoT 네트워크 요소 기술</vt:lpstr>
      <vt:lpstr>IoT 네트워크 구성</vt:lpstr>
      <vt:lpstr>IoT 네트워크 구성</vt:lpstr>
      <vt:lpstr>IoT 네트워크 운영</vt:lpstr>
      <vt:lpstr>IoT 네트워크 운영</vt:lpstr>
      <vt:lpstr>재구성한 쇼 1</vt:lpstr>
      <vt:lpstr>재구성한 쇼 2</vt:lpstr>
      <vt:lpstr>Find Behaviors Variables</vt:lpstr>
      <vt:lpstr>Research Users Requirements</vt:lpstr>
      <vt:lpstr>Analyzing Behaviors Variables</vt:lpstr>
      <vt:lpstr>Make individual Persona</vt:lpstr>
      <vt:lpstr>What if customer’s requirements</vt:lpstr>
    </vt:vector>
  </TitlesOfParts>
  <Company>STA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주재현</dc:creator>
  <cp:lastModifiedBy>USER</cp:lastModifiedBy>
  <cp:revision>682</cp:revision>
  <cp:lastPrinted>2019-06-28T05:04:50Z</cp:lastPrinted>
  <dcterms:created xsi:type="dcterms:W3CDTF">2011-02-25T04:33:20Z</dcterms:created>
  <dcterms:modified xsi:type="dcterms:W3CDTF">2019-06-28T05:06:45Z</dcterms:modified>
</cp:coreProperties>
</file>