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2" r:id="rId2"/>
    <p:sldId id="679" r:id="rId3"/>
    <p:sldId id="681" r:id="rId4"/>
    <p:sldId id="682" r:id="rId5"/>
    <p:sldId id="689" r:id="rId6"/>
    <p:sldId id="690" r:id="rId7"/>
    <p:sldId id="692" r:id="rId8"/>
    <p:sldId id="693" r:id="rId9"/>
    <p:sldId id="691" r:id="rId10"/>
    <p:sldId id="684" r:id="rId11"/>
    <p:sldId id="694" r:id="rId12"/>
    <p:sldId id="685" r:id="rId13"/>
    <p:sldId id="686" r:id="rId14"/>
    <p:sldId id="687" r:id="rId15"/>
    <p:sldId id="688" r:id="rId16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구범진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</a:p>
          <a:p>
            <a:pPr marL="252413" lvl="1" indent="0">
              <a:buNone/>
            </a:pPr>
            <a:endParaRPr lang="en-US" altLang="ko-KR" dirty="0"/>
          </a:p>
          <a:p>
            <a:pPr marL="252413" lvl="1" indent="0">
              <a:buNone/>
            </a:pPr>
            <a:r>
              <a:rPr lang="ko-KR" altLang="en-US" dirty="0" smtClean="0"/>
              <a:t>   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 통신에서 빠른 속도와 편의성을 제공해주며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대중적인 네트워크 기</a:t>
            </a:r>
            <a:r>
              <a:rPr lang="en-US" altLang="ko-KR" dirty="0" smtClean="0"/>
              <a:t>	    </a:t>
            </a:r>
            <a:r>
              <a:rPr lang="ko-KR" altLang="en-US" dirty="0" smtClean="0"/>
              <a:t>술로 디바이스간의 호환성이 좋음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/>
          </a:p>
          <a:p>
            <a:pPr marL="252413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전력 소모량이 높은 편이며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보안성이</a:t>
            </a:r>
            <a:r>
              <a:rPr lang="ko-KR" altLang="en-US" dirty="0" smtClean="0"/>
              <a:t> 떨어지고 </a:t>
            </a:r>
            <a:r>
              <a:rPr lang="en-US" altLang="ko-KR" dirty="0" smtClean="0"/>
              <a:t>2.4GHz</a:t>
            </a:r>
            <a:r>
              <a:rPr lang="ko-KR" altLang="en-US" dirty="0" smtClean="0"/>
              <a:t>를 사용하는 이전 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기종과의 상호간섭으로 인한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발생하기 쉬움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단점을 보완하기 위해서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5.0</a:t>
            </a:r>
            <a:r>
              <a:rPr lang="ko-KR" altLang="en-US" dirty="0" smtClean="0"/>
              <a:t>모델부터는 </a:t>
            </a:r>
            <a:r>
              <a:rPr lang="en-US" altLang="ko-KR" dirty="0" smtClean="0"/>
              <a:t>SAM </a:t>
            </a:r>
            <a:r>
              <a:rPr lang="ko-KR" altLang="en-US" dirty="0" smtClean="0"/>
              <a:t>기능을 탑재함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3952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1"/>
            <a:ext cx="25908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지그비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)</a:t>
            </a:r>
          </a:p>
          <a:p>
            <a:pPr marL="252413" lvl="1" indent="0">
              <a:buNone/>
            </a:pPr>
            <a:endParaRPr lang="en-US" altLang="ko-KR" dirty="0" smtClean="0"/>
          </a:p>
          <a:p>
            <a:pPr marL="252413" lvl="1" indent="0">
              <a:buNone/>
            </a:pPr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저전력 </a:t>
            </a:r>
            <a:r>
              <a:rPr lang="ko-KR" altLang="en-US" dirty="0" err="1" smtClean="0"/>
              <a:t>광범위성으로</a:t>
            </a:r>
            <a:r>
              <a:rPr lang="ko-KR" altLang="en-US" dirty="0"/>
              <a:t> </a:t>
            </a:r>
            <a:r>
              <a:rPr lang="ko-KR" altLang="en-US" dirty="0" smtClean="0"/>
              <a:t>지속적인 프로젝트 및 모니터링 측면에서 타 통신장비</a:t>
            </a:r>
            <a:r>
              <a:rPr lang="en-US" altLang="ko-KR" dirty="0" smtClean="0"/>
              <a:t>	</a:t>
            </a:r>
            <a:r>
              <a:rPr lang="ko-KR" altLang="en-US" dirty="0" smtClean="0"/>
              <a:t>보다 장기프로젝트에 높은 효율성을 나타냅니다</a:t>
            </a:r>
            <a:r>
              <a:rPr lang="en-US" altLang="ko-KR" dirty="0" smtClean="0"/>
              <a:t>.</a:t>
            </a:r>
          </a:p>
          <a:p>
            <a:pPr marL="252413" lvl="1" indent="0">
              <a:buNone/>
            </a:pPr>
            <a:endParaRPr lang="en-US" altLang="ko-KR" dirty="0"/>
          </a:p>
          <a:p>
            <a:pPr marL="252413" lvl="1" indent="0">
              <a:buNone/>
            </a:pP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통신량과</a:t>
            </a:r>
            <a:r>
              <a:rPr lang="ko-KR" altLang="en-US" dirty="0" smtClean="0"/>
              <a:t> 속도가 낮기 때문에 빠른 데이터 처리가 필요한 부분에서 약점을 나타냅니다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12512"/>
            <a:ext cx="1999992" cy="21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12512"/>
            <a:ext cx="3672408" cy="215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79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2808" y="258639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7133580" y="1654362"/>
            <a:ext cx="1460631" cy="79123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인터넷망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Desktop\PPT 그림\개개비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83357"/>
            <a:ext cx="1194015" cy="11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>
            <a:endCxn id="3074" idx="0"/>
          </p:cNvCxnSpPr>
          <p:nvPr/>
        </p:nvCxnSpPr>
        <p:spPr>
          <a:xfrm flipH="1">
            <a:off x="3368808" y="3573016"/>
            <a:ext cx="730000" cy="5103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6600" y="5270393"/>
            <a:ext cx="1877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센서를 통한 데이터 수집</a:t>
            </a:r>
          </a:p>
        </p:txBody>
      </p:sp>
      <p:cxnSp>
        <p:nvCxnSpPr>
          <p:cNvPr id="16" name="직선 연결선 15"/>
          <p:cNvCxnSpPr>
            <a:stCxn id="3074" idx="3"/>
          </p:cNvCxnSpPr>
          <p:nvPr/>
        </p:nvCxnSpPr>
        <p:spPr>
          <a:xfrm flipV="1">
            <a:off x="3965815" y="4644575"/>
            <a:ext cx="116457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87" y="4000544"/>
            <a:ext cx="1780358" cy="128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483135" y="5350858"/>
            <a:ext cx="16468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데이터 서버에 보관</a:t>
            </a:r>
          </a:p>
        </p:txBody>
      </p:sp>
      <p:pic>
        <p:nvPicPr>
          <p:cNvPr id="53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42773">
            <a:off x="6658488" y="2823269"/>
            <a:ext cx="367793" cy="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8505">
            <a:off x="6079692" y="2460536"/>
            <a:ext cx="367793" cy="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3316">
            <a:off x="6407771" y="4739948"/>
            <a:ext cx="367793" cy="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제목 없음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82" y="2604924"/>
            <a:ext cx="9620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0046">
            <a:off x="6896035" y="4526531"/>
            <a:ext cx="367793" cy="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26568" y="4967675"/>
            <a:ext cx="107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데이터를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손쉽게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확인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41549" y="1207785"/>
            <a:ext cx="247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센서의 데이터를 기반으로 명령</a:t>
            </a:r>
            <a:endParaRPr lang="ko-KR" altLang="en-US" sz="12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>
            <a:stCxn id="1026" idx="2"/>
            <a:endCxn id="1026" idx="2"/>
          </p:cNvCxnSpPr>
          <p:nvPr/>
        </p:nvCxnSpPr>
        <p:spPr>
          <a:xfrm>
            <a:off x="1177053" y="346488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1026" idx="2"/>
          </p:cNvCxnSpPr>
          <p:nvPr/>
        </p:nvCxnSpPr>
        <p:spPr>
          <a:xfrm flipV="1">
            <a:off x="1110330" y="3464880"/>
            <a:ext cx="66723" cy="618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" y="4083357"/>
            <a:ext cx="1276929" cy="125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94635" y="5411396"/>
            <a:ext cx="189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명령받은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작업을 수행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9158" y="4527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15" y="4518583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3" y="4581128"/>
            <a:ext cx="1533567" cy="151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901962"/>
            <a:ext cx="87984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1937967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0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672595" y="2841700"/>
            <a:ext cx="597560" cy="3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endCxn id="44" idx="0"/>
          </p:cNvCxnSpPr>
          <p:nvPr/>
        </p:nvCxnSpPr>
        <p:spPr>
          <a:xfrm>
            <a:off x="1183472" y="3463531"/>
            <a:ext cx="38175" cy="1117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>
            <a:off x="6886560" y="638948"/>
            <a:ext cx="1796502" cy="885319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101" y="6197479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자동 사료공급기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17459" y="36944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4380" y="626331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</a:t>
            </a:r>
            <a:r>
              <a:rPr lang="ko-KR" altLang="en-US" sz="1600" b="1" dirty="0">
                <a:solidFill>
                  <a:schemeClr val="bg1"/>
                </a:solidFill>
              </a:rPr>
              <a:t>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11" name="왼쪽/오른쪽 화살표 10"/>
          <p:cNvSpPr/>
          <p:nvPr/>
        </p:nvSpPr>
        <p:spPr>
          <a:xfrm rot="18962339">
            <a:off x="5354604" y="4232057"/>
            <a:ext cx="2810823" cy="57606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센서로 감지한 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 rot="18916345">
            <a:off x="1253159" y="4081285"/>
            <a:ext cx="2869403" cy="44014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디바이스 제어 명령 </a:t>
            </a:r>
            <a:r>
              <a:rPr lang="ko-KR" altLang="en-US" sz="1200" smtClean="0">
                <a:solidFill>
                  <a:schemeClr val="tx1"/>
                </a:solidFill>
              </a:rPr>
              <a:t>및 수행여부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1862282" y="2179389"/>
            <a:ext cx="1999751" cy="1101331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디바이스 제어명령 및 수행여부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5402264" y="2049981"/>
            <a:ext cx="2715502" cy="858480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디바이스 제어 및 모니터링</a:t>
            </a: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39587"/>
              </p:ext>
            </p:extLst>
          </p:nvPr>
        </p:nvGraphicFramePr>
        <p:xfrm>
          <a:off x="683568" y="1397000"/>
          <a:ext cx="7992888" cy="342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Arduino</a:t>
                      </a:r>
                      <a:r>
                        <a:rPr lang="en-US" altLang="ko-KR" baseline="0" dirty="0" smtClean="0"/>
                        <a:t> UNO 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6,160 \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 Pi Model 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41,000 \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공공데이터 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공공 데이터 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free</a:t>
                      </a:r>
                      <a:endParaRPr lang="ko-KR" altLang="en-US" dirty="0"/>
                    </a:p>
                  </a:txBody>
                  <a:tcPr/>
                </a:tc>
              </a:tr>
              <a:tr h="1196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망사용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참고중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참고중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50,000\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별도로 고려하지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별도로 고려하지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차후 개선방안 마련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위험관리에 대하여 네트워크 품질 및 유지보수에 따른 위험관리도 고려하지 않겠습니다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ko-KR" altLang="en-US" dirty="0" smtClean="0"/>
              <a:t>란 사람들이 이용하는 사물들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 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센서를 설치하여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인터넷과 연결하고 실시간으로 정보를 주고받거나 명령을 통해 사물을 제어하는 기술을 일컫는다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ko-KR" altLang="en-US" dirty="0" smtClean="0"/>
              <a:t>는 사람의 직접적인 제어 없이도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장비간에 상호작용으로 작동할 수 있는 차세대 각광 기술이다</a:t>
            </a:r>
            <a:r>
              <a:rPr lang="en-US" altLang="ko-KR" dirty="0" smtClean="0"/>
              <a:t>.</a:t>
            </a:r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최근 다양한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발달로 인해 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와이파이등의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네네트워크</a:t>
            </a:r>
            <a:r>
              <a:rPr lang="ko-KR" altLang="en-US" dirty="0" smtClean="0"/>
              <a:t> 기술을 접목시킬 수 있는 </a:t>
            </a:r>
            <a:r>
              <a:rPr lang="ko-KR" altLang="en-US" dirty="0" err="1" smtClean="0"/>
              <a:t>환경망을</a:t>
            </a:r>
            <a:r>
              <a:rPr lang="ko-KR" altLang="en-US" dirty="0" smtClean="0"/>
              <a:t> 뜻한다</a:t>
            </a:r>
            <a:r>
              <a:rPr lang="en-US" altLang="ko-KR" dirty="0" smtClean="0"/>
              <a:t>.</a:t>
            </a:r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10564"/>
              </p:ext>
            </p:extLst>
          </p:nvPr>
        </p:nvGraphicFramePr>
        <p:xfrm>
          <a:off x="107500" y="1412777"/>
          <a:ext cx="8928995" cy="388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8"/>
                <a:gridCol w="936104"/>
                <a:gridCol w="7056783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075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Serial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보드레이트</a:t>
                      </a:r>
                      <a:r>
                        <a:rPr lang="en-US" altLang="ko-KR" sz="1200" dirty="0" smtClean="0"/>
                        <a:t>(Baud rates)</a:t>
                      </a:r>
                      <a:r>
                        <a:rPr lang="ko-KR" altLang="en-US" sz="1200" dirty="0" smtClean="0"/>
                        <a:t>의 값은 사용자가 임의로 설정 할 수 있지만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통신속도에 영향을 받지 않는 경우 대게 </a:t>
                      </a:r>
                      <a:r>
                        <a:rPr lang="en-US" altLang="ko-KR" sz="1200" dirty="0" smtClean="0"/>
                        <a:t>9600bps</a:t>
                      </a:r>
                      <a:r>
                        <a:rPr lang="ko-KR" altLang="en-US" sz="1200" dirty="0" smtClean="0"/>
                        <a:t>를 사용합니다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CAN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Controller Area Network</a:t>
                      </a:r>
                      <a:r>
                        <a:rPr lang="ko-KR" altLang="en-US" sz="1200" baseline="0" dirty="0" smtClean="0"/>
                        <a:t>의 약자로 차량 내에서 호스트 컴퓨터 없이 컨트롤러들이 서로 통신하기 위해 설계된 표준 통신 규격</a:t>
                      </a:r>
                      <a:r>
                        <a:rPr lang="en-US" altLang="ko-KR" sz="1200" baseline="0" dirty="0" smtClean="0"/>
                        <a:t>. 2004</a:t>
                      </a:r>
                      <a:r>
                        <a:rPr lang="ko-KR" altLang="en-US" sz="1200" baseline="0" dirty="0" smtClean="0"/>
                        <a:t>년 이후 판매되는 모든 디젤차량에 탑재하도록 정립되었습니다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LIN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Local Interconnect Network</a:t>
                      </a:r>
                      <a:r>
                        <a:rPr lang="ko-KR" altLang="en-US" sz="1200" baseline="0" dirty="0" smtClean="0"/>
                        <a:t>의 약자로 능동센서 및 능동 </a:t>
                      </a:r>
                      <a:r>
                        <a:rPr lang="ko-KR" altLang="en-US" sz="1200" baseline="0" dirty="0" err="1" smtClean="0"/>
                        <a:t>액추에이터</a:t>
                      </a:r>
                      <a:r>
                        <a:rPr lang="ko-KR" altLang="en-US" sz="1200" baseline="0" dirty="0" smtClean="0"/>
                        <a:t> 간의 데이터 전송에 사용됨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특히 </a:t>
                      </a:r>
                      <a:r>
                        <a:rPr lang="en-US" altLang="ko-KR" sz="1200" baseline="0" dirty="0" smtClean="0"/>
                        <a:t>LIN </a:t>
                      </a:r>
                      <a:r>
                        <a:rPr lang="ko-KR" altLang="en-US" sz="1200" baseline="0" dirty="0" smtClean="0"/>
                        <a:t>버스 시스템은 데이터 전송의 신호형태 및 프로토콜이 표준화 되어있어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다수의 시스템 생산회사 및 자동차 회사들이 부품을 공유하는 것이 가능함에 따라 표준화 진단 툴 및 고장진단의 단순화가 용이합니다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케이블을 연결하는 모델들로 외부의 간섭에 의한 </a:t>
                      </a:r>
                      <a:r>
                        <a:rPr lang="ko-KR" altLang="en-US" sz="1200" dirty="0" err="1" smtClean="0"/>
                        <a:t>노이즈가</a:t>
                      </a:r>
                      <a:r>
                        <a:rPr lang="ko-KR" altLang="en-US" sz="1200" dirty="0" smtClean="0"/>
                        <a:t> 발생할 확률이 줄어듦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케이블 통신으로 신뢰성이 높음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케이블을 사용하여 유동적으로 장치를 컨트롤 하기</a:t>
                      </a:r>
                      <a:r>
                        <a:rPr lang="ko-KR" altLang="en-US" sz="1200" baseline="0" dirty="0" smtClean="0"/>
                        <a:t> 힘듦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18764"/>
              </p:ext>
            </p:extLst>
          </p:nvPr>
        </p:nvGraphicFramePr>
        <p:xfrm>
          <a:off x="107500" y="1412777"/>
          <a:ext cx="8928995" cy="43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92"/>
                <a:gridCol w="792088"/>
                <a:gridCol w="7344815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075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Zigbee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2.4GHz</a:t>
                      </a:r>
                      <a:r>
                        <a:rPr lang="ko-KR" altLang="en-US" sz="1200" dirty="0" smtClean="0"/>
                        <a:t>의 환경에서 최대 </a:t>
                      </a:r>
                      <a:r>
                        <a:rPr lang="en-US" altLang="ko-KR" sz="1200" dirty="0" smtClean="0"/>
                        <a:t>250Kbps</a:t>
                      </a:r>
                      <a:r>
                        <a:rPr lang="ko-KR" altLang="en-US" sz="1200" dirty="0" smtClean="0"/>
                        <a:t>의 통신속도를 가짐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smtClean="0">
                          <a:solidFill>
                            <a:srgbClr val="545454"/>
                          </a:solidFill>
                          <a:effectLst/>
                          <a:latin typeface="Apple SD Gothic Neo"/>
                        </a:rPr>
                        <a:t>IEEE 802.15 </a:t>
                      </a:r>
                      <a:r>
                        <a:rPr lang="ko-KR" altLang="en-US" sz="1200" b="0" i="0" dirty="0" smtClean="0">
                          <a:solidFill>
                            <a:srgbClr val="545454"/>
                          </a:solidFill>
                          <a:effectLst/>
                          <a:latin typeface="Apple SD Gothic Neo"/>
                        </a:rPr>
                        <a:t>표준을 기반으로 만듦</a:t>
                      </a:r>
                      <a:r>
                        <a:rPr lang="en-US" altLang="ko-KR" sz="1200" b="0" i="0" dirty="0" smtClean="0">
                          <a:solidFill>
                            <a:srgbClr val="545454"/>
                          </a:solidFill>
                          <a:effectLst/>
                          <a:latin typeface="Apple SD Gothic Neo"/>
                        </a:rPr>
                        <a:t>.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20~250Kbps</a:t>
                      </a:r>
                      <a:r>
                        <a:rPr lang="ko-KR" altLang="en-US" sz="1200" baseline="0" dirty="0" smtClean="0"/>
                        <a:t>의 통신속도를 가짐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저속 전송속도를 갖는 </a:t>
                      </a:r>
                      <a:r>
                        <a:rPr lang="ko-KR" altLang="en-US" sz="1200" u="sng" baseline="0" dirty="0" smtClean="0">
                          <a:solidFill>
                            <a:srgbClr val="00B0F0"/>
                          </a:solidFill>
                        </a:rPr>
                        <a:t>홈 오토메이션</a:t>
                      </a:r>
                      <a:r>
                        <a:rPr lang="en-US" altLang="ko-KR" sz="1000" u="sng" baseline="0" dirty="0" smtClean="0"/>
                        <a:t>(1)</a:t>
                      </a:r>
                      <a:r>
                        <a:rPr lang="ko-KR" altLang="en-US" sz="1200" u="none" baseline="0" dirty="0" smtClean="0"/>
                        <a:t> </a:t>
                      </a:r>
                      <a:r>
                        <a:rPr lang="ko-KR" altLang="en-US" sz="1200" baseline="0" dirty="0" smtClean="0"/>
                        <a:t>및 데이터 네트워크를 위한 표준기술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통신 속도가 느리지만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전력 사용이 적으며 </a:t>
                      </a:r>
                      <a:r>
                        <a:rPr lang="ko-KR" altLang="en-US" sz="1200" baseline="0" dirty="0" err="1" smtClean="0"/>
                        <a:t>연결망이</a:t>
                      </a:r>
                      <a:r>
                        <a:rPr lang="ko-KR" altLang="en-US" sz="1200" baseline="0" dirty="0" smtClean="0"/>
                        <a:t> 구축되어 있으면 망 내에서의 모든 통신이 가능한 </a:t>
                      </a:r>
                      <a:r>
                        <a:rPr lang="ko-KR" altLang="en-US" sz="1200" baseline="0" dirty="0" err="1" smtClean="0"/>
                        <a:t>광범위성을</a:t>
                      </a:r>
                      <a:r>
                        <a:rPr lang="ko-KR" altLang="en-US" sz="1200" baseline="0" dirty="0" smtClean="0"/>
                        <a:t> 가짐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연결망이</a:t>
                      </a:r>
                      <a:r>
                        <a:rPr lang="ko-KR" altLang="en-US" sz="1200" dirty="0" smtClean="0"/>
                        <a:t> 광범위하고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전력이 적게 들어 장기 프로젝트에서 모니터링</a:t>
                      </a:r>
                      <a:r>
                        <a:rPr lang="ko-KR" altLang="en-US" sz="1200" baseline="0" dirty="0" smtClean="0"/>
                        <a:t> 및 단순 네트워킹에 특화되어있습니다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모든 데이터가 중앙 </a:t>
                      </a:r>
                      <a:r>
                        <a:rPr lang="ko-KR" altLang="en-US" sz="1200" dirty="0" err="1" smtClean="0"/>
                        <a:t>노드에</a:t>
                      </a:r>
                      <a:r>
                        <a:rPr lang="ko-KR" altLang="en-US" sz="1200" dirty="0" smtClean="0"/>
                        <a:t> 저장됨에 따라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노드에서</a:t>
                      </a:r>
                      <a:r>
                        <a:rPr lang="ko-KR" altLang="en-US" sz="1200" baseline="0" dirty="0" smtClean="0"/>
                        <a:t> 문제가 발생하면 전체 네트워크의 사용이 불가능합니다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(1)</a:t>
                      </a:r>
                      <a:r>
                        <a:rPr lang="ko-KR" altLang="en-US" sz="1200" dirty="0" smtClean="0"/>
                        <a:t>홈 오토메이션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주택의 안락함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편의성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보안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에너지 효율성 등을 제어하는 홈 시스템의 기초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4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62459"/>
              </p:ext>
            </p:extLst>
          </p:nvPr>
        </p:nvGraphicFramePr>
        <p:xfrm>
          <a:off x="107500" y="1412777"/>
          <a:ext cx="8928995" cy="40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4"/>
                <a:gridCol w="792088"/>
                <a:gridCol w="7056783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712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BlueTooth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개인 사용자가 사용하는 </a:t>
                      </a:r>
                      <a:r>
                        <a:rPr lang="ko-KR" altLang="en-US" sz="1200" dirty="0" err="1" smtClean="0"/>
                        <a:t>블루투스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5.0</a:t>
                      </a:r>
                      <a:r>
                        <a:rPr lang="ko-KR" altLang="en-US" sz="1200" dirty="0" smtClean="0"/>
                        <a:t>은 최대속도 </a:t>
                      </a:r>
                      <a:r>
                        <a:rPr lang="en-US" altLang="ko-KR" sz="1200" dirty="0" smtClean="0"/>
                        <a:t>2.0Mbps. </a:t>
                      </a:r>
                      <a:r>
                        <a:rPr lang="ko-KR" altLang="en-US" sz="1200" dirty="0" smtClean="0"/>
                        <a:t>보통 </a:t>
                      </a:r>
                      <a:r>
                        <a:rPr lang="en-US" altLang="ko-KR" sz="1200" dirty="0" err="1" smtClean="0"/>
                        <a:t>IoT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장비는 </a:t>
                      </a:r>
                      <a:r>
                        <a:rPr lang="en-US" altLang="ko-KR" sz="1200" dirty="0" smtClean="0"/>
                        <a:t>1.2Mbps</a:t>
                      </a:r>
                      <a:r>
                        <a:rPr lang="ko-KR" altLang="en-US" sz="1200" dirty="0" smtClean="0"/>
                        <a:t>정도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altLang="ko-KR" sz="1000" b="1" i="0" u="none" strike="noStrike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IEEE 802.15.1</a:t>
                      </a:r>
                      <a:r>
                        <a:rPr lang="ko-KR" altLang="en-US" sz="1000" b="1" i="0" u="none" strike="noStrike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을 기반으로 만듦</a:t>
                      </a:r>
                      <a:r>
                        <a:rPr lang="en-US" altLang="ko-KR" sz="1000" b="1" i="0" u="none" strike="noStrike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.</a:t>
                      </a:r>
                      <a:endParaRPr lang="en-US" altLang="ko-KR" sz="1000" baseline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pple SD Gothic Neo"/>
                      </a:endParaRPr>
                    </a:p>
                    <a:p>
                      <a:pPr algn="l" latinLnBrk="1"/>
                      <a:endParaRPr lang="en-US" altLang="ko-KR" sz="1200" baseline="0" smtClean="0"/>
                    </a:p>
                    <a:p>
                      <a:pPr algn="l" latinLnBrk="1"/>
                      <a:r>
                        <a:rPr lang="ko-KR" altLang="en-US" sz="1200" baseline="0" smtClean="0"/>
                        <a:t>기존에 있던 </a:t>
                      </a:r>
                      <a:r>
                        <a:rPr lang="en-US" altLang="ko-KR" sz="1200" baseline="0" smtClean="0"/>
                        <a:t>4.0</a:t>
                      </a:r>
                      <a:r>
                        <a:rPr lang="ko-KR" altLang="en-US" sz="1200" baseline="0" smtClean="0"/>
                        <a:t>버전이 </a:t>
                      </a:r>
                      <a:r>
                        <a:rPr lang="en-US" altLang="ko-KR" sz="1200" baseline="0" smtClean="0"/>
                        <a:t>1Mbps</a:t>
                      </a:r>
                      <a:r>
                        <a:rPr lang="ko-KR" altLang="en-US" sz="1200" baseline="0" smtClean="0"/>
                        <a:t>에 전송거리가 </a:t>
                      </a:r>
                      <a:r>
                        <a:rPr lang="en-US" altLang="ko-KR" sz="1200" baseline="0" smtClean="0"/>
                        <a:t>10m</a:t>
                      </a:r>
                      <a:r>
                        <a:rPr lang="ko-KR" altLang="en-US" sz="1200" baseline="0" smtClean="0"/>
                        <a:t>에 불과했지만</a:t>
                      </a:r>
                      <a:r>
                        <a:rPr lang="en-US" altLang="ko-KR" sz="1200" baseline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1200" baseline="0" smtClean="0"/>
                        <a:t>비교적 최근에 나온 </a:t>
                      </a:r>
                      <a:r>
                        <a:rPr lang="en-US" altLang="ko-KR" sz="1200" baseline="0" smtClean="0"/>
                        <a:t>5.0</a:t>
                      </a:r>
                      <a:r>
                        <a:rPr lang="ko-KR" altLang="en-US" sz="1200" baseline="0" smtClean="0"/>
                        <a:t>버전에서 </a:t>
                      </a:r>
                      <a:r>
                        <a:rPr lang="en-US" altLang="ko-KR" sz="1200" baseline="0" smtClean="0"/>
                        <a:t>2Mbps</a:t>
                      </a:r>
                      <a:r>
                        <a:rPr lang="ko-KR" altLang="en-US" sz="1200" baseline="0" smtClean="0"/>
                        <a:t>의 속도와 </a:t>
                      </a:r>
                      <a:r>
                        <a:rPr lang="en-US" altLang="ko-KR" sz="1200" baseline="0" smtClean="0"/>
                        <a:t>40m</a:t>
                      </a:r>
                      <a:r>
                        <a:rPr lang="ko-KR" altLang="en-US" sz="1200" baseline="0" smtClean="0"/>
                        <a:t>의 범위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그리고 데이터 전송량이</a:t>
                      </a:r>
                      <a:endParaRPr lang="en-US" altLang="ko-KR" sz="1200" baseline="0" smtClean="0"/>
                    </a:p>
                    <a:p>
                      <a:pPr algn="l" latinLnBrk="1"/>
                      <a:r>
                        <a:rPr lang="en-US" altLang="ko-KR" sz="1200" baseline="0" smtClean="0"/>
                        <a:t>31-octet</a:t>
                      </a:r>
                      <a:r>
                        <a:rPr lang="ko-KR" altLang="en-US" sz="1200" baseline="0" smtClean="0"/>
                        <a:t>에서 </a:t>
                      </a:r>
                      <a:r>
                        <a:rPr lang="en-US" altLang="ko-KR" sz="1200" baseline="0" smtClean="0"/>
                        <a:t>2550octet</a:t>
                      </a:r>
                      <a:r>
                        <a:rPr lang="ko-KR" altLang="en-US" sz="1200" baseline="0" smtClean="0"/>
                        <a:t>까지 확장시켜 매우 빠른 속도를 자랑합니다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algn="l" latinLnBrk="1"/>
                      <a:endParaRPr lang="en-US" altLang="ko-KR" sz="1200" baseline="0" smtClean="0"/>
                    </a:p>
                    <a:p>
                      <a:pPr algn="l" latinLnBrk="1"/>
                      <a:r>
                        <a:rPr lang="ko-KR" altLang="en-US" sz="1200" baseline="0" smtClean="0"/>
                        <a:t>또한 기존 블루투스 장비들에서 사용하던 </a:t>
                      </a:r>
                      <a:r>
                        <a:rPr lang="en-US" altLang="ko-KR" sz="1200" baseline="0" smtClean="0"/>
                        <a:t>2.4GHz</a:t>
                      </a:r>
                      <a:r>
                        <a:rPr lang="ko-KR" altLang="en-US" sz="1200" baseline="0" smtClean="0"/>
                        <a:t>를 사용하여 간섭과 노이즈가 심했지만</a:t>
                      </a:r>
                      <a:r>
                        <a:rPr lang="en-US" altLang="ko-KR" sz="1200" baseline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SAM(Slot Availability Mask) </a:t>
                      </a:r>
                      <a:r>
                        <a:rPr lang="ko-KR" altLang="en-US" sz="1200" baseline="0" smtClean="0"/>
                        <a:t>기능을 탑재하여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문제점을 개선하여 발표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to Point</a:t>
                      </a:r>
                      <a:r>
                        <a:rPr lang="ko-KR" altLang="en-US" sz="1200" baseline="0" dirty="0" smtClean="0"/>
                        <a:t>에 특화되어있음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다른 무선 통신에 비해 높은 전송속도와 간편성을 가졌습니다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다른 통신장비가 탑재된 제품보다 가격이 비싸며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유선에 비해</a:t>
                      </a:r>
                      <a:r>
                        <a:rPr lang="ko-KR" altLang="en-US" sz="1200" baseline="0" smtClean="0"/>
                        <a:t> 통신이 불안정합니다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전력소모도 큼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Octet : </a:t>
                      </a:r>
                      <a:r>
                        <a:rPr lang="ko-KR" altLang="en-US" sz="1200" dirty="0" smtClean="0"/>
                        <a:t>컴퓨팅에서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개의 </a:t>
                      </a:r>
                      <a:r>
                        <a:rPr lang="en-US" altLang="ko-KR" sz="1200" dirty="0" smtClean="0"/>
                        <a:t>bit</a:t>
                      </a:r>
                      <a:r>
                        <a:rPr lang="ko-KR" altLang="en-US" sz="1200" dirty="0" smtClean="0"/>
                        <a:t>가 모인 것을 말함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SAM : </a:t>
                      </a:r>
                      <a:r>
                        <a:rPr lang="ko-KR" altLang="en-US" sz="1200" dirty="0" smtClean="0"/>
                        <a:t>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그대로 슬롯을 유동적으로 바꿔 통신간의 간섭을 최소화시킬 수 있는 기술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4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18575"/>
              </p:ext>
            </p:extLst>
          </p:nvPr>
        </p:nvGraphicFramePr>
        <p:xfrm>
          <a:off x="107500" y="1412777"/>
          <a:ext cx="8928995" cy="383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4"/>
                <a:gridCol w="792088"/>
                <a:gridCol w="7056783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712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Wifi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2.4GHz </a:t>
                      </a:r>
                      <a:r>
                        <a:rPr lang="ko-KR" altLang="en-US" sz="1200" dirty="0" smtClean="0"/>
                        <a:t>대역에서 최대 </a:t>
                      </a:r>
                      <a:r>
                        <a:rPr lang="en-US" altLang="ko-KR" sz="1200" dirty="0" smtClean="0"/>
                        <a:t>54Mbps</a:t>
                      </a:r>
                      <a:r>
                        <a:rPr lang="ko-KR" altLang="en-US" sz="1200" dirty="0" smtClean="0"/>
                        <a:t>의 속도를 지원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baseline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IEEE 802.11</a:t>
                      </a:r>
                      <a:r>
                        <a:rPr lang="ko-KR" altLang="en-US" sz="1200" b="0" i="0" baseline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의 표준을 기본으로 함</a:t>
                      </a:r>
                      <a:r>
                        <a:rPr lang="en-US" altLang="ko-KR" sz="1200" b="0" i="0" baseline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i="0" baseline="0" dirty="0" smtClean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/>
                        <a:t>일대다 무선통신에 특화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기본적인 주파수인 </a:t>
                      </a:r>
                      <a:r>
                        <a:rPr lang="en-US" altLang="ko-KR" sz="1200" baseline="0" dirty="0" smtClean="0"/>
                        <a:t>2.4GHz</a:t>
                      </a:r>
                      <a:r>
                        <a:rPr lang="ko-KR" altLang="en-US" sz="1200" baseline="0" dirty="0" smtClean="0"/>
                        <a:t>를 제공하며 보통 기존의 통신 </a:t>
                      </a:r>
                      <a:r>
                        <a:rPr lang="ko-KR" altLang="en-US" sz="1200" baseline="0" dirty="0" err="1" smtClean="0"/>
                        <a:t>인프라망에는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핫스팟이</a:t>
                      </a:r>
                      <a:r>
                        <a:rPr lang="ko-KR" altLang="en-US" sz="1200" baseline="0" dirty="0" smtClean="0"/>
                        <a:t> 필요하여 초기 설치 비용이 많이 들어가지만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와이파이의</a:t>
                      </a:r>
                      <a:r>
                        <a:rPr lang="ko-KR" altLang="en-US" sz="1200" baseline="0" dirty="0" smtClean="0"/>
                        <a:t> 경우 더 많은 클라이언트를 받아들일 수 있고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더 넓은 접속반경을 제공해주므로 자주 사용합니다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일대다 무선통신의 편의성을 제공합니다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빠른</a:t>
                      </a:r>
                      <a:r>
                        <a:rPr lang="ko-KR" altLang="en-US" sz="1200" baseline="0" dirty="0" smtClean="0"/>
                        <a:t> 통신속도와 넓은 범위가 특징입니다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일대다 통신에서 많은 디바이스들이 연결되면 통신속도의 저해가 일어날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1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9887"/>
              </p:ext>
            </p:extLst>
          </p:nvPr>
        </p:nvGraphicFramePr>
        <p:xfrm>
          <a:off x="107500" y="1412777"/>
          <a:ext cx="8928995" cy="398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4"/>
                <a:gridCol w="792088"/>
                <a:gridCol w="7056783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712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Ethernet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이더넷</a:t>
                      </a:r>
                      <a:r>
                        <a:rPr lang="ko-KR" altLang="en-US" sz="1200" dirty="0" smtClean="0"/>
                        <a:t> 규격에 따라 차이가 있음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IEEE 802.3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을 기반으로 만듦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pple SD Gothic Neo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pple SD Gothic Neo"/>
                      </a:endParaRP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err="1" smtClean="0"/>
                        <a:t>이더넷의</a:t>
                      </a:r>
                      <a:r>
                        <a:rPr lang="ko-KR" altLang="en-US" sz="1200" baseline="0" dirty="0" smtClean="0"/>
                        <a:t> 규격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1000BASE-T : 1Gbps</a:t>
                      </a:r>
                      <a:r>
                        <a:rPr lang="ko-KR" altLang="en-US" sz="1200" baseline="0" dirty="0" smtClean="0"/>
                        <a:t>의 속도를 지원함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이전의 규격과 호환이 되지만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속도는 하위 규격의 최고 속도와 동일해집니다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100BASE-TX : 100Mbps</a:t>
                      </a:r>
                      <a:r>
                        <a:rPr lang="ko-KR" altLang="en-US" sz="1200" baseline="0" dirty="0" smtClean="0"/>
                        <a:t>의 속도를 지원</a:t>
                      </a:r>
                      <a:r>
                        <a:rPr lang="en-US" altLang="ko-KR" sz="1200" baseline="0" dirty="0" smtClean="0"/>
                        <a:t>. 1000BASE-T</a:t>
                      </a:r>
                      <a:r>
                        <a:rPr lang="ko-KR" altLang="en-US" sz="1200" baseline="0" dirty="0" smtClean="0"/>
                        <a:t>와 같이 하위의 규격과도 호환이 되지만 속도가 저하됩니다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10BASE-T : 10Mbps</a:t>
                      </a:r>
                      <a:r>
                        <a:rPr lang="ko-KR" altLang="en-US" sz="1200" baseline="0" dirty="0" smtClean="0"/>
                        <a:t>의 속도 상위의 규격들과 호환이 되지만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통신 속도는 </a:t>
                      </a:r>
                      <a:r>
                        <a:rPr lang="en-US" altLang="ko-KR" sz="1200" baseline="0" dirty="0" smtClean="0"/>
                        <a:t>10Mbps</a:t>
                      </a:r>
                      <a:r>
                        <a:rPr lang="ko-KR" altLang="en-US" sz="1200" baseline="0" dirty="0" smtClean="0"/>
                        <a:t>밖에 지원할 수 없음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광케이블을 이용하여 매우 빠른 통신속도를 제공하며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유선인 부분에서 높은 </a:t>
                      </a:r>
                      <a:r>
                        <a:rPr lang="ko-KR" altLang="en-US" sz="1200" dirty="0" err="1" smtClean="0"/>
                        <a:t>보안성을</a:t>
                      </a:r>
                      <a:r>
                        <a:rPr lang="ko-KR" altLang="en-US" sz="1200" dirty="0" smtClean="0"/>
                        <a:t> 지님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케이블</a:t>
                      </a:r>
                      <a:r>
                        <a:rPr lang="ko-KR" altLang="en-US" sz="1200" baseline="0" dirty="0" smtClean="0"/>
                        <a:t> 연결에 국한된 범위만 제공이 가능하며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가격적인 측면에서 통신속도를 올리려면 비용이 많이 발생할 수 있음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1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7747"/>
              </p:ext>
            </p:extLst>
          </p:nvPr>
        </p:nvGraphicFramePr>
        <p:xfrm>
          <a:off x="107500" y="1412777"/>
          <a:ext cx="8928995" cy="411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4"/>
                <a:gridCol w="792088"/>
                <a:gridCol w="7056783"/>
              </a:tblGrid>
              <a:tr h="2260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712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IR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(IrDA)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전송률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이더넷은</a:t>
                      </a:r>
                      <a:r>
                        <a:rPr lang="ko-KR" altLang="en-US" sz="1200" dirty="0" smtClean="0"/>
                        <a:t> 규격에 따라 전송속도가 달라집니다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1544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스펙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무선 적외선 통신 기술의 약자로 통신기능이 포함된 디바이스에서 적외선 포트를 통해 데이터 송신을 용이하게 사용할 수 있고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저비용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일대일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근거리 통신을 위해 최적화 된 통신 표준을 제정하였습니다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i="0" baseline="0" dirty="0" smtClean="0">
                        <a:solidFill>
                          <a:srgbClr val="373A3C"/>
                        </a:solidFill>
                        <a:effectLst/>
                        <a:latin typeface="open sans"/>
                      </a:endParaRPr>
                    </a:p>
                    <a:p>
                      <a:pPr algn="l" latinLnBrk="1"/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일반적으로 </a:t>
                      </a:r>
                      <a:r>
                        <a:rPr lang="ko-KR" altLang="en-US" sz="1200" b="0" i="0" baseline="0" dirty="0" err="1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리모컨등에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 사용하는 적외선 전파를 이용한 통신방식처럼 상호간섭을 하거나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다른 기기를 오작동 시키는 문제가 거의 없기 때문에 매우 높은 안정성을 가진 기술이라고 합니다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i="0" baseline="0" dirty="0" smtClean="0">
                        <a:solidFill>
                          <a:srgbClr val="373A3C"/>
                        </a:solidFill>
                        <a:effectLst/>
                        <a:latin typeface="open sans"/>
                      </a:endParaRPr>
                    </a:p>
                    <a:p>
                      <a:pPr algn="l" latinLnBrk="1"/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이러한 안정성으로 공장의 창고관리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톨게이트 무인화 </a:t>
                      </a:r>
                      <a:r>
                        <a:rPr lang="ko-KR" altLang="en-US" sz="1200" b="0" i="0" baseline="0" dirty="0" err="1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시스템등의</a:t>
                      </a:r>
                      <a:r>
                        <a:rPr lang="ko-KR" altLang="en-US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 분야에 차세대 기술로 각광받고 있습니다</a:t>
                      </a:r>
                      <a:r>
                        <a:rPr lang="en-US" altLang="ko-KR" sz="1200" b="0" i="0" baseline="0" dirty="0" smtClean="0">
                          <a:solidFill>
                            <a:srgbClr val="373A3C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</a:txBody>
                  <a:tcPr anchor="ctr"/>
                </a:tc>
              </a:tr>
              <a:tr h="3307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전파가 아닌 빛을 사용하기 때문에 </a:t>
                      </a:r>
                      <a:r>
                        <a:rPr lang="en-US" altLang="ko-KR" sz="1200" dirty="0" smtClean="0"/>
                        <a:t>IEEE(</a:t>
                      </a:r>
                      <a:r>
                        <a:rPr lang="ko-KR" altLang="en-US" sz="1200" dirty="0" smtClean="0"/>
                        <a:t>주파수 사용 허가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가 필요 없으며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넓은 대역폭과 높은 전송속도를 가지면서 보안성도 매우 높습니다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무선이라 기동성 또한 좋습니다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빛을 사용하기 때문에 안개나 대기중의 먼지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직사광선 및 인공조명등에 </a:t>
                      </a:r>
                      <a:r>
                        <a:rPr lang="ko-KR" altLang="en-US" sz="1200" dirty="0" err="1" smtClean="0"/>
                        <a:t>노이즈를</a:t>
                      </a:r>
                      <a:r>
                        <a:rPr lang="ko-KR" altLang="en-US" sz="1200" dirty="0" smtClean="0"/>
                        <a:t> 일으키며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한정된 짧은 거리에서만 사용이 가능합니다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0519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21702</TotalTime>
  <Words>978</Words>
  <Application>Microsoft Office PowerPoint</Application>
  <PresentationFormat>화면 슬라이드 쇼(4:3)</PresentationFormat>
  <Paragraphs>224</Paragraphs>
  <Slides>15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7</vt:i4>
      </vt:variant>
    </vt:vector>
  </HeadingPairs>
  <TitlesOfParts>
    <vt:vector size="23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691</cp:revision>
  <cp:lastPrinted>2019-06-28T03:05:57Z</cp:lastPrinted>
  <dcterms:created xsi:type="dcterms:W3CDTF">2011-02-25T04:33:20Z</dcterms:created>
  <dcterms:modified xsi:type="dcterms:W3CDTF">2019-06-28T03:07:20Z</dcterms:modified>
</cp:coreProperties>
</file>