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52" r:id="rId2"/>
    <p:sldId id="679" r:id="rId3"/>
    <p:sldId id="681" r:id="rId4"/>
    <p:sldId id="682" r:id="rId5"/>
    <p:sldId id="689" r:id="rId6"/>
    <p:sldId id="690" r:id="rId7"/>
    <p:sldId id="684" r:id="rId8"/>
    <p:sldId id="691" r:id="rId9"/>
    <p:sldId id="693" r:id="rId10"/>
    <p:sldId id="687" r:id="rId11"/>
    <p:sldId id="688" r:id="rId12"/>
  </p:sldIdLst>
  <p:sldSz cx="9144000" cy="6858000" type="screen4x3"/>
  <p:notesSz cx="6797675" cy="9926638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6311" autoAdjust="0"/>
  </p:normalViewPr>
  <p:slideViewPr>
    <p:cSldViewPr>
      <p:cViewPr>
        <p:scale>
          <a:sx n="100" d="100"/>
          <a:sy n="100" d="100"/>
        </p:scale>
        <p:origin x="-68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http://neipclover.blogspot.kr/2014/03/1.html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82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6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네트워크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160" y="4797152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김종호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예산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19672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67944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092280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73348"/>
              </p:ext>
            </p:extLst>
          </p:nvPr>
        </p:nvGraphicFramePr>
        <p:xfrm>
          <a:off x="683568" y="1397000"/>
          <a:ext cx="79928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774989"/>
                <a:gridCol w="32736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모델명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아두이노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Mega 2560 (R3)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49,500</a:t>
                      </a:r>
                      <a:r>
                        <a:rPr lang="ko-KR" altLang="en-US" dirty="0" smtClean="0"/>
                        <a:t>원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err="1" smtClean="0"/>
                        <a:t>배송비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2,500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적외선 센서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M12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레이저 </a:t>
                      </a:r>
                      <a:r>
                        <a:rPr lang="ko-KR" alt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광전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19,</a:t>
                      </a:r>
                      <a:r>
                        <a:rPr lang="en-US" altLang="ko-KR" baseline="0" dirty="0" smtClean="0"/>
                        <a:t>930</a:t>
                      </a:r>
                      <a:r>
                        <a:rPr lang="ko-KR" altLang="en-US" baseline="0" dirty="0" smtClean="0"/>
                        <a:t>원 </a:t>
                      </a:r>
                      <a:r>
                        <a:rPr lang="en-US" altLang="ko-KR" baseline="0" dirty="0" smtClean="0"/>
                        <a:t>+ </a:t>
                      </a:r>
                      <a:r>
                        <a:rPr lang="ko-KR" altLang="en-US" baseline="0" dirty="0" err="1" smtClean="0"/>
                        <a:t>배송비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3,000</a:t>
                      </a:r>
                      <a:r>
                        <a:rPr lang="ko-KR" altLang="en-US" baseline="0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바코드 센서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SICK OLM100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109,000</a:t>
                      </a:r>
                      <a:r>
                        <a:rPr lang="ko-KR" altLang="en-US" dirty="0" smtClean="0"/>
                        <a:t>원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+ </a:t>
                      </a:r>
                      <a:r>
                        <a:rPr lang="ko-KR" altLang="en-US" baseline="0" dirty="0" err="1" smtClean="0"/>
                        <a:t>배송비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3,000</a:t>
                      </a:r>
                      <a:r>
                        <a:rPr lang="ko-KR" altLang="en-US" baseline="0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블루투스</a:t>
                      </a:r>
                      <a:r>
                        <a:rPr lang="ko-KR" altLang="en-US" dirty="0" smtClean="0"/>
                        <a:t> 망사용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186,930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6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기타 고려사항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품질 </a:t>
            </a:r>
            <a:endParaRPr lang="en-US" altLang="ko-KR" dirty="0"/>
          </a:p>
          <a:p>
            <a:pPr lvl="2"/>
            <a:r>
              <a:rPr lang="ko-KR" altLang="en-US" dirty="0" smtClean="0"/>
              <a:t>신뢰성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보안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488950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위험관리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067944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092280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3608" y="1700808"/>
            <a:ext cx="6003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전송되는 신호가 오류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왜곡 등에 덜 취약하도록</a:t>
            </a:r>
            <a:endParaRPr lang="en-US" altLang="ko-KR" sz="1600" b="1" dirty="0" smtClean="0">
              <a:solidFill>
                <a:srgbClr val="FFFF00"/>
              </a:solidFill>
            </a:endParaRPr>
          </a:p>
          <a:p>
            <a:r>
              <a:rPr lang="ko-KR" altLang="en-US" sz="1600" b="1" dirty="0" smtClean="0">
                <a:solidFill>
                  <a:srgbClr val="FFFF00"/>
                </a:solidFill>
              </a:rPr>
              <a:t>네트워크를 통한 </a:t>
            </a:r>
            <a:r>
              <a:rPr lang="ko-KR" altLang="en-US" sz="1600" b="1" dirty="0" err="1" smtClean="0">
                <a:solidFill>
                  <a:srgbClr val="FFFF00"/>
                </a:solidFill>
              </a:rPr>
              <a:t>패킷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전달을 완전히 보장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소실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,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중복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,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지연 등등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)</a:t>
            </a:r>
            <a:endParaRPr lang="ko-KR" altLang="en-US" sz="1600" b="1" dirty="0" smtClean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599" y="2653461"/>
            <a:ext cx="7707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FF00"/>
                </a:solidFill>
              </a:rPr>
              <a:t>엑세스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제어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1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안티맬웨어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애플리케이션 보안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행위분석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데이터 손실방지</a:t>
            </a:r>
            <a:endParaRPr lang="en-US" altLang="ko-KR" sz="1600" b="1" dirty="0" smtClean="0">
              <a:solidFill>
                <a:srgbClr val="FFFF00"/>
              </a:solidFill>
            </a:endParaRPr>
          </a:p>
          <a:p>
            <a:r>
              <a:rPr lang="ko-KR" alt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방화벽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침입 탐지 및 방지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1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모바일</a:t>
            </a:r>
            <a:r>
              <a:rPr lang="ko-KR" alt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디바이스 및 무선 보안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네트워크 세그먼테이션</a:t>
            </a:r>
            <a:endParaRPr lang="en-US" altLang="ko-KR" sz="1600" b="1" dirty="0" smtClean="0">
              <a:solidFill>
                <a:srgbClr val="FFFF00"/>
              </a:solidFill>
            </a:endParaRPr>
          </a:p>
          <a:p>
            <a:r>
              <a:rPr lang="en-US" altLang="ko-KR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SIEM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, VPN, </a:t>
            </a:r>
            <a:r>
              <a:rPr lang="ko-KR" altLang="en-US" sz="1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웹보안</a:t>
            </a:r>
            <a:endParaRPr lang="ko-KR" altLang="en-US" sz="1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789040"/>
            <a:ext cx="7476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FF00"/>
                </a:solidFill>
              </a:rPr>
              <a:t>엑세스</a:t>
            </a:r>
            <a:r>
              <a:rPr lang="ko-KR" altLang="en-US" sz="1200" b="1" dirty="0" smtClean="0">
                <a:solidFill>
                  <a:srgbClr val="FFFF00"/>
                </a:solidFill>
              </a:rPr>
              <a:t> 제어 </a:t>
            </a:r>
            <a:r>
              <a:rPr lang="en-US" altLang="ko-KR" sz="1200" b="1" dirty="0" smtClean="0">
                <a:solidFill>
                  <a:srgbClr val="FFFF00"/>
                </a:solidFill>
              </a:rPr>
              <a:t>: </a:t>
            </a:r>
            <a:r>
              <a:rPr lang="ko-KR" alt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권한 없는 사용자와 디바이스가 네트워크에 액세스 </a:t>
            </a:r>
            <a:r>
              <a:rPr lang="ko-KR" altLang="en-US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하는것을</a:t>
            </a:r>
            <a:r>
              <a:rPr lang="ko-KR" alt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차단</a:t>
            </a:r>
            <a:endParaRPr lang="en-US" altLang="ko-KR" sz="1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ko-KR" alt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네트워크 </a:t>
            </a:r>
            <a:r>
              <a:rPr lang="ko-KR" altLang="en-US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엑세스가</a:t>
            </a:r>
            <a:r>
              <a:rPr lang="ko-KR" alt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허용된 사용자라도 승인을 받은 한정된 자원만 사용가능</a:t>
            </a:r>
            <a:endParaRPr lang="en-US" altLang="ko-KR" sz="1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ko-KR" altLang="en-US" sz="1200" b="1" dirty="0" err="1" smtClean="0">
                <a:solidFill>
                  <a:srgbClr val="FFFF00"/>
                </a:solidFill>
              </a:rPr>
              <a:t>안티맬웨</a:t>
            </a:r>
            <a:r>
              <a:rPr lang="ko-KR" altLang="en-US" sz="1200" b="1" dirty="0" err="1">
                <a:solidFill>
                  <a:srgbClr val="FFFF00"/>
                </a:solidFill>
              </a:rPr>
              <a:t>어</a:t>
            </a:r>
            <a:r>
              <a:rPr lang="ko-KR" altLang="en-US" sz="1200" b="1" dirty="0" smtClean="0">
                <a:solidFill>
                  <a:srgbClr val="FFFF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</a:rPr>
              <a:t>: </a:t>
            </a:r>
            <a:r>
              <a:rPr lang="ko-KR" alt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바이러스나 </a:t>
            </a:r>
            <a:r>
              <a:rPr lang="ko-KR" altLang="en-US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웜</a:t>
            </a:r>
            <a:r>
              <a:rPr lang="en-US" altLang="ko-KR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ko-KR" alt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트로이목마 등 초기감염 방지</a:t>
            </a:r>
            <a:r>
              <a:rPr lang="en-US" altLang="ko-KR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ko-KR" alt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악성코드가 네트워크로 확산되기 전 뿌리 뽑기</a:t>
            </a:r>
            <a:endParaRPr lang="en-US" altLang="ko-KR" sz="1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ko-KR" altLang="en-US" sz="1200" b="1" dirty="0" smtClean="0">
                <a:solidFill>
                  <a:srgbClr val="FFFF00"/>
                </a:solidFill>
              </a:rPr>
              <a:t>행위 분석 </a:t>
            </a:r>
            <a:r>
              <a:rPr lang="en-US" altLang="ko-KR" sz="1200" b="1" dirty="0" smtClean="0">
                <a:solidFill>
                  <a:srgbClr val="FFFF00"/>
                </a:solidFill>
              </a:rPr>
              <a:t>: </a:t>
            </a:r>
            <a:r>
              <a:rPr lang="ko-KR" alt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정상적인 네트워크 행위 분석 후 비정상적인 행위 발생 시 대응</a:t>
            </a:r>
            <a:endParaRPr lang="en-US" altLang="ko-KR" sz="1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ko-KR" altLang="en-US" sz="1200" b="1" dirty="0" smtClean="0">
                <a:solidFill>
                  <a:srgbClr val="FFFF00"/>
                </a:solidFill>
              </a:rPr>
              <a:t>데이터 손실 방지</a:t>
            </a:r>
            <a:r>
              <a:rPr lang="en-US" altLang="ko-KR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</a:rPr>
              <a:t>: </a:t>
            </a:r>
            <a:r>
              <a:rPr lang="ko-KR" alt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민감한 데이터를 네트워크 외부로 보내지 않도록 하는 기술과 프로세스 구현</a:t>
            </a:r>
            <a:endParaRPr lang="en-US" altLang="ko-KR" sz="1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ko-KR" altLang="en-US" sz="1200" b="1" dirty="0" smtClean="0">
                <a:solidFill>
                  <a:srgbClr val="FFFF00"/>
                </a:solidFill>
              </a:rPr>
              <a:t>침입 탐지 및 방지 </a:t>
            </a:r>
            <a:r>
              <a:rPr lang="en-US" altLang="ko-KR" sz="1200" b="1" dirty="0" smtClean="0">
                <a:solidFill>
                  <a:srgbClr val="FFFF00"/>
                </a:solidFill>
              </a:rPr>
              <a:t>: </a:t>
            </a:r>
            <a:r>
              <a:rPr lang="ko-KR" altLang="en-US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트래픽을</a:t>
            </a:r>
            <a:r>
              <a:rPr lang="ko-KR" alt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조사해 공격을 파악하고 차단</a:t>
            </a:r>
            <a:endParaRPr lang="en-US" altLang="ko-KR" sz="1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ko-KR" altLang="en-US" sz="1200" b="1" dirty="0" smtClean="0">
                <a:solidFill>
                  <a:srgbClr val="FFFF00"/>
                </a:solidFill>
              </a:rPr>
              <a:t>네트워크 세그먼테이션 </a:t>
            </a:r>
            <a:r>
              <a:rPr lang="en-US" altLang="ko-KR" sz="1200" b="1" dirty="0" smtClean="0">
                <a:solidFill>
                  <a:srgbClr val="FFFF00"/>
                </a:solidFill>
              </a:rPr>
              <a:t>: </a:t>
            </a:r>
            <a:r>
              <a:rPr lang="ko-KR" alt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네트워크 </a:t>
            </a:r>
            <a:r>
              <a:rPr lang="ko-KR" altLang="en-US" sz="1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트래픽을</a:t>
            </a:r>
            <a:r>
              <a:rPr lang="ko-KR" alt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서로 다른 분류로 보내 보안 정책을 좀 더 쉽게 적용</a:t>
            </a:r>
          </a:p>
        </p:txBody>
      </p:sp>
    </p:spTree>
    <p:extLst>
      <p:ext uri="{BB962C8B-B14F-4D97-AF65-F5344CB8AC3E}">
        <p14:creationId xmlns:p14="http://schemas.microsoft.com/office/powerpoint/2010/main" val="19461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요소 기술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구성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운영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(Internet of Thing)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무선 </a:t>
            </a:r>
            <a:r>
              <a:rPr lang="ko-KR" altLang="en-US" dirty="0"/>
              <a:t>통신을 통해 각종 사물을 연결하는 기술을 의미 인터넷으로 연결된 사물들이 데이터를 주고받아 스스로 분석하고 학습한 정보를 사용자에게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사용자가 </a:t>
            </a:r>
            <a:r>
              <a:rPr lang="ko-KR" altLang="en-US" dirty="0"/>
              <a:t>이를 원격 조정할 수 있는 인공지능 기술 여기서 사물이란 가전제품</a:t>
            </a:r>
            <a:r>
              <a:rPr lang="en-US" altLang="ko-KR" dirty="0"/>
              <a:t>, </a:t>
            </a:r>
            <a:r>
              <a:rPr lang="ko-KR" altLang="en-US" dirty="0" err="1"/>
              <a:t>모바일</a:t>
            </a:r>
            <a:r>
              <a:rPr lang="ko-KR" altLang="en-US" dirty="0"/>
              <a:t> 장비</a:t>
            </a:r>
            <a:r>
              <a:rPr lang="en-US" altLang="ko-KR" dirty="0"/>
              <a:t>, </a:t>
            </a:r>
            <a:r>
              <a:rPr lang="ko-KR" altLang="en-US" dirty="0" err="1"/>
              <a:t>웨어러블</a:t>
            </a:r>
            <a:r>
              <a:rPr lang="ko-KR" altLang="en-US" dirty="0"/>
              <a:t> 컴퓨터 등 다양한 </a:t>
            </a:r>
            <a:r>
              <a:rPr lang="ko-KR" altLang="en-US" dirty="0" err="1"/>
              <a:t>임베디드</a:t>
            </a:r>
            <a:r>
              <a:rPr lang="ko-KR" altLang="en-US" dirty="0"/>
              <a:t>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사물인터넷에 </a:t>
            </a:r>
            <a:r>
              <a:rPr lang="ko-KR" altLang="en-US" dirty="0"/>
              <a:t>연결되는 사물들은 자신을 구별할 수 있는 유일한 </a:t>
            </a:r>
            <a:r>
              <a:rPr lang="ko-KR" altLang="en-US" dirty="0" err="1"/>
              <a:t>아이피를</a:t>
            </a:r>
            <a:r>
              <a:rPr lang="ko-KR" altLang="en-US" dirty="0"/>
              <a:t> 가지고 인터넷으로 연결되어야 하며</a:t>
            </a:r>
            <a:r>
              <a:rPr lang="en-US" altLang="ko-KR" dirty="0"/>
              <a:t>, </a:t>
            </a:r>
            <a:r>
              <a:rPr lang="ko-KR" altLang="en-US" dirty="0"/>
              <a:t>외부 환경으로부터의 데이터 취득을 위해 센서를 </a:t>
            </a:r>
            <a:r>
              <a:rPr lang="ko-KR" altLang="en-US" dirty="0" smtClean="0"/>
              <a:t>내장가능</a:t>
            </a: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거리</a:t>
            </a:r>
            <a:r>
              <a:rPr lang="en-US" altLang="ko-KR" dirty="0" smtClean="0"/>
              <a:t>: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dirty="0"/>
              <a:t> 근거리 </a:t>
            </a:r>
            <a:r>
              <a:rPr lang="ko-KR" altLang="en-US" dirty="0" smtClean="0"/>
              <a:t>네트워크</a:t>
            </a:r>
            <a:r>
              <a:rPr lang="en-US" altLang="ko-KR" dirty="0"/>
              <a:t>(</a:t>
            </a:r>
            <a:r>
              <a:rPr lang="en-US" altLang="ko-KR" dirty="0" smtClean="0"/>
              <a:t>LAN), </a:t>
            </a:r>
            <a:r>
              <a:rPr lang="ko-KR" altLang="en-US" dirty="0" smtClean="0"/>
              <a:t>도시 지역 </a:t>
            </a:r>
            <a:r>
              <a:rPr lang="ko-KR" altLang="en-US" dirty="0"/>
              <a:t>통신망</a:t>
            </a:r>
            <a:r>
              <a:rPr lang="en-US" altLang="ko-KR" dirty="0"/>
              <a:t>(MAN), </a:t>
            </a:r>
            <a:r>
              <a:rPr lang="ko-KR" altLang="en-US" dirty="0"/>
              <a:t>개인 통신망</a:t>
            </a:r>
            <a:r>
              <a:rPr lang="en-US" altLang="ko-KR" dirty="0"/>
              <a:t>(PAN), </a:t>
            </a:r>
            <a:r>
              <a:rPr lang="ko-KR" altLang="en-US" dirty="0"/>
              <a:t>광역 통신망</a:t>
            </a:r>
            <a:r>
              <a:rPr lang="en-US" altLang="ko-KR" dirty="0"/>
              <a:t>(WAN</a:t>
            </a:r>
            <a:r>
              <a:rPr lang="en-US" altLang="ko-KR" dirty="0" smtClean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무선</a:t>
            </a:r>
            <a:endParaRPr lang="en-US" altLang="ko-KR" dirty="0" smtClean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en-US" altLang="ko-KR" dirty="0" smtClean="0"/>
              <a:t>Ethernet, LTE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, Serial, </a:t>
            </a:r>
            <a:r>
              <a:rPr lang="en-US" altLang="ko-KR" dirty="0" err="1" smtClean="0"/>
              <a:t>LoRa</a:t>
            </a:r>
            <a:r>
              <a:rPr lang="en-US" altLang="ko-KR" dirty="0" smtClean="0"/>
              <a:t>, RF </a:t>
            </a:r>
            <a:r>
              <a:rPr lang="ko-KR" altLang="en-US" dirty="0" smtClean="0"/>
              <a:t>통신 모듈</a:t>
            </a:r>
            <a:r>
              <a:rPr lang="en-US" altLang="ko-KR" dirty="0" smtClean="0"/>
              <a:t>, NFC 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r>
              <a:rPr lang="ko-KR" altLang="en-US" dirty="0" smtClean="0"/>
              <a:t>대표 네트워크 디바이스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                                     </a:t>
            </a:r>
            <a:r>
              <a:rPr lang="en-US" altLang="ko-KR" dirty="0" smtClean="0"/>
              <a:t>//Serial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32381"/>
              </p:ext>
            </p:extLst>
          </p:nvPr>
        </p:nvGraphicFramePr>
        <p:xfrm>
          <a:off x="3370" y="1196752"/>
          <a:ext cx="9143999" cy="5193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230"/>
                <a:gridCol w="1152128"/>
                <a:gridCol w="2808312"/>
                <a:gridCol w="2520280"/>
                <a:gridCol w="1695049"/>
              </a:tblGrid>
              <a:tr h="438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전송률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스펙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장단점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적용 예</a:t>
                      </a:r>
                      <a:endParaRPr lang="ko-KR" altLang="en-US" sz="1400" dirty="0"/>
                    </a:p>
                  </a:txBody>
                  <a:tcPr/>
                </a:tc>
              </a:tr>
              <a:tr h="1531470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6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RS232C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Kb/s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동작 모드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en-US" altLang="ko-KR" sz="1400" b="0" dirty="0" smtClean="0"/>
                        <a:t>Single-Ended</a:t>
                      </a:r>
                    </a:p>
                    <a:p>
                      <a:pPr latinLnBrk="1"/>
                      <a:r>
                        <a:rPr lang="ko-KR" altLang="en-US" sz="1400" b="1" dirty="0" smtClean="0"/>
                        <a:t>최대 </a:t>
                      </a:r>
                      <a:r>
                        <a:rPr lang="en-US" altLang="ko-KR" sz="1400" b="1" dirty="0" smtClean="0"/>
                        <a:t>Driver/  </a:t>
                      </a:r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baseline="0" dirty="0" smtClean="0"/>
                        <a:t> </a:t>
                      </a:r>
                      <a:r>
                        <a:rPr lang="en-US" altLang="ko-KR" sz="1400" b="0" baseline="0" dirty="0" smtClean="0"/>
                        <a:t>Driver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en-US" altLang="ko-KR" sz="1400" b="1" dirty="0" smtClean="0"/>
                        <a:t>Receiver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수</a:t>
                      </a:r>
                      <a:r>
                        <a:rPr lang="en-US" altLang="ko-KR" sz="1400" b="1" baseline="0" dirty="0" smtClean="0"/>
                        <a:t> : </a:t>
                      </a:r>
                      <a:r>
                        <a:rPr lang="en-US" altLang="ko-KR" sz="1400" b="0" baseline="0" dirty="0" smtClean="0"/>
                        <a:t>1 Receiver</a:t>
                      </a:r>
                    </a:p>
                    <a:p>
                      <a:pPr latinLnBrk="1"/>
                      <a:r>
                        <a:rPr lang="ko-KR" altLang="en-US" sz="1400" b="1" baseline="0" dirty="0" smtClean="0"/>
                        <a:t>최대 통달 거리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0" baseline="0" dirty="0" smtClean="0"/>
                        <a:t>약 </a:t>
                      </a:r>
                      <a:r>
                        <a:rPr lang="en-US" altLang="ko-KR" sz="1400" b="0" baseline="0" dirty="0" smtClean="0"/>
                        <a:t>15m</a:t>
                      </a:r>
                      <a:endParaRPr lang="en-US" altLang="ko-KR" sz="1400" b="1" baseline="0" dirty="0" smtClean="0"/>
                    </a:p>
                    <a:p>
                      <a:pPr latinLnBrk="1"/>
                      <a:r>
                        <a:rPr lang="ko-KR" altLang="en-US" sz="1400" b="1" baseline="0" dirty="0" smtClean="0"/>
                        <a:t>지원 전송방식</a:t>
                      </a:r>
                      <a:r>
                        <a:rPr lang="en-US" altLang="ko-KR" sz="1400" b="1" baseline="0" dirty="0" smtClean="0"/>
                        <a:t> : </a:t>
                      </a:r>
                      <a:r>
                        <a:rPr lang="en-US" altLang="ko-KR" sz="1400" b="0" baseline="0" dirty="0" smtClean="0"/>
                        <a:t>Full Duplex</a:t>
                      </a:r>
                      <a:endParaRPr lang="en-US" altLang="ko-KR" sz="1400" b="1" baseline="0" dirty="0" smtClean="0"/>
                    </a:p>
                    <a:p>
                      <a:pPr latinLnBrk="1"/>
                      <a:r>
                        <a:rPr lang="ko-KR" altLang="en-US" sz="1400" b="1" baseline="0" dirty="0" smtClean="0"/>
                        <a:t>최대 출력전압</a:t>
                      </a:r>
                      <a:r>
                        <a:rPr lang="en-US" altLang="ko-KR" sz="1400" b="1" baseline="0" dirty="0" smtClean="0"/>
                        <a:t> :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±25V</a:t>
                      </a:r>
                      <a:endParaRPr lang="en-US" altLang="ko-KR" sz="1400" b="1" baseline="0" dirty="0" smtClean="0"/>
                    </a:p>
                    <a:p>
                      <a:pPr latinLnBrk="1"/>
                      <a:r>
                        <a:rPr lang="ko-KR" altLang="en-US" sz="1400" b="1" baseline="0" dirty="0" smtClean="0"/>
                        <a:t>최대 입력 전압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±15V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저속 통신</a:t>
                      </a:r>
                    </a:p>
                    <a:p>
                      <a:pPr latinLnBrk="1"/>
                      <a:endParaRPr lang="en-US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통달거리가 짧다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가장 일반적 방식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굴림"/>
                          <a:cs typeface="Times New Roman"/>
                        </a:rPr>
                        <a:t>-</a:t>
                      </a:r>
                      <a:r>
                        <a:rPr lang="ko-KR" sz="1400" b="1" kern="100" dirty="0">
                          <a:effectLst/>
                          <a:latin typeface="바탕"/>
                          <a:ea typeface="굴림"/>
                          <a:cs typeface="Times New Roman"/>
                        </a:rPr>
                        <a:t>시리얼 마우스</a:t>
                      </a:r>
                      <a:endParaRPr lang="ko-KR" sz="1400" b="1" kern="100" dirty="0">
                        <a:effectLst/>
                        <a:latin typeface="바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b="1" kern="100" dirty="0" smtClean="0">
                        <a:effectLst/>
                        <a:latin typeface="굴림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b="1" kern="100" dirty="0" smtClean="0">
                        <a:effectLst/>
                        <a:latin typeface="굴림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굴림"/>
                          <a:cs typeface="Times New Roman"/>
                        </a:rPr>
                        <a:t>-</a:t>
                      </a:r>
                      <a:r>
                        <a:rPr lang="ko-KR" sz="1400" b="1" kern="100" dirty="0">
                          <a:effectLst/>
                          <a:latin typeface="바탕"/>
                          <a:ea typeface="굴림"/>
                          <a:cs typeface="Times New Roman"/>
                        </a:rPr>
                        <a:t>모뎀</a:t>
                      </a:r>
                      <a:endParaRPr lang="ko-KR" sz="1400" b="1" kern="100" dirty="0">
                        <a:effectLst/>
                        <a:latin typeface="바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b="1" kern="100" dirty="0" smtClean="0">
                        <a:effectLst/>
                        <a:latin typeface="굴림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b="1" kern="100" dirty="0" smtClean="0">
                        <a:effectLst/>
                        <a:latin typeface="굴림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굴림"/>
                          <a:cs typeface="Times New Roman"/>
                        </a:rPr>
                        <a:t>-</a:t>
                      </a:r>
                      <a:r>
                        <a:rPr lang="en-US" sz="1400" b="1" kern="100" dirty="0">
                          <a:effectLst/>
                          <a:latin typeface="굴림"/>
                          <a:cs typeface="Times New Roman"/>
                        </a:rPr>
                        <a:t>PC COM Port</a:t>
                      </a:r>
                      <a:endParaRPr lang="ko-KR" sz="1400" b="1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15556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RS422</a:t>
                      </a:r>
                      <a:endParaRPr lang="en-US" sz="1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  <a:p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Mb/s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동작 모드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en-US" altLang="ko-KR" sz="1400" b="0" dirty="0" smtClean="0"/>
                        <a:t>Differential</a:t>
                      </a:r>
                    </a:p>
                    <a:p>
                      <a:pPr latinLnBrk="1"/>
                      <a:r>
                        <a:rPr lang="ko-KR" altLang="en-US" sz="1400" b="1" dirty="0" smtClean="0"/>
                        <a:t>최대 </a:t>
                      </a:r>
                      <a:r>
                        <a:rPr lang="en-US" altLang="ko-KR" sz="1400" b="1" dirty="0" smtClean="0"/>
                        <a:t>Driver/  </a:t>
                      </a:r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baseline="0" dirty="0" smtClean="0"/>
                        <a:t> </a:t>
                      </a:r>
                      <a:r>
                        <a:rPr lang="en-US" altLang="ko-KR" sz="1400" b="0" baseline="0" dirty="0" smtClean="0"/>
                        <a:t>Driver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en-US" altLang="ko-KR" sz="1400" b="1" dirty="0" smtClean="0"/>
                        <a:t>Receiver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수</a:t>
                      </a:r>
                      <a:r>
                        <a:rPr lang="en-US" altLang="ko-KR" sz="1400" b="1" baseline="0" dirty="0" smtClean="0"/>
                        <a:t> : </a:t>
                      </a:r>
                      <a:r>
                        <a:rPr lang="en-US" altLang="ko-KR" sz="1400" b="0" baseline="0" dirty="0" smtClean="0"/>
                        <a:t>32 Receiver/256</a:t>
                      </a:r>
                    </a:p>
                    <a:p>
                      <a:pPr latinLnBrk="1"/>
                      <a:r>
                        <a:rPr lang="ko-KR" altLang="en-US" sz="1400" b="1" baseline="0" dirty="0" smtClean="0"/>
                        <a:t>최대 통달 거리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0" baseline="0" dirty="0" smtClean="0"/>
                        <a:t>약 </a:t>
                      </a:r>
                      <a:r>
                        <a:rPr lang="en-US" altLang="ko-KR" sz="1400" b="0" baseline="0" dirty="0" smtClean="0"/>
                        <a:t>1.2km</a:t>
                      </a:r>
                      <a:endParaRPr lang="en-US" altLang="ko-KR" sz="1400" b="1" baseline="0" dirty="0" smtClean="0"/>
                    </a:p>
                    <a:p>
                      <a:pPr latinLnBrk="1"/>
                      <a:r>
                        <a:rPr lang="ko-KR" altLang="en-US" sz="1400" b="1" baseline="0" dirty="0" smtClean="0"/>
                        <a:t>지원 전송방식</a:t>
                      </a:r>
                      <a:r>
                        <a:rPr lang="en-US" altLang="ko-KR" sz="1400" b="1" baseline="0" dirty="0" smtClean="0"/>
                        <a:t> : </a:t>
                      </a:r>
                      <a:r>
                        <a:rPr lang="en-US" altLang="ko-KR" sz="1400" b="0" baseline="0" dirty="0" smtClean="0"/>
                        <a:t>Full Duplex</a:t>
                      </a:r>
                      <a:endParaRPr lang="en-US" altLang="ko-KR" sz="1400" b="1" baseline="0" dirty="0" smtClean="0"/>
                    </a:p>
                    <a:p>
                      <a:pPr latinLnBrk="1"/>
                      <a:r>
                        <a:rPr lang="ko-KR" altLang="en-US" sz="1400" b="1" baseline="0" dirty="0" smtClean="0"/>
                        <a:t>최대 출력전압</a:t>
                      </a:r>
                      <a:r>
                        <a:rPr lang="en-US" altLang="ko-KR" sz="1400" b="1" baseline="0" dirty="0" smtClean="0"/>
                        <a:t> : 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-0.25V to +6V</a:t>
                      </a:r>
                      <a:endParaRPr lang="en-US" altLang="ko-KR" sz="1400" b="1" baseline="0" dirty="0" smtClean="0"/>
                    </a:p>
                    <a:p>
                      <a:pPr latinLnBrk="1"/>
                      <a:r>
                        <a:rPr lang="ko-KR" altLang="en-US" sz="1400" b="1" baseline="0" dirty="0" smtClean="0"/>
                        <a:t>최대 입력 전압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-7V to +7V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통신속도가 빠름</a:t>
                      </a:r>
                    </a:p>
                    <a:p>
                      <a:pPr latinLnBrk="1"/>
                      <a:endParaRPr lang="en-US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통달거리가 길다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-Multi-Drop </a:t>
                      </a:r>
                      <a:r>
                        <a:rPr lang="ko-KR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굴림"/>
                          <a:cs typeface="Times New Roman"/>
                        </a:rPr>
                        <a:t>-</a:t>
                      </a:r>
                      <a:r>
                        <a:rPr lang="ko-KR" sz="1400" b="1" kern="100" dirty="0">
                          <a:effectLst/>
                          <a:latin typeface="바탕"/>
                          <a:ea typeface="굴림"/>
                          <a:cs typeface="Times New Roman"/>
                        </a:rPr>
                        <a:t>원거리 전광판</a:t>
                      </a:r>
                      <a:endParaRPr lang="ko-KR" sz="1400" b="1" kern="100" dirty="0">
                        <a:effectLst/>
                        <a:latin typeface="바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b="1" kern="100" dirty="0" smtClean="0">
                        <a:effectLst/>
                        <a:latin typeface="굴림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b="1" kern="100" dirty="0" smtClean="0">
                        <a:effectLst/>
                        <a:latin typeface="굴림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굴림"/>
                          <a:cs typeface="Times New Roman"/>
                        </a:rPr>
                        <a:t>-</a:t>
                      </a:r>
                      <a:r>
                        <a:rPr lang="en-US" sz="1400" b="1" kern="100" dirty="0">
                          <a:effectLst/>
                          <a:latin typeface="굴림"/>
                          <a:cs typeface="Times New Roman"/>
                        </a:rPr>
                        <a:t>PLC </a:t>
                      </a:r>
                      <a:r>
                        <a:rPr lang="ko-KR" sz="1400" b="1" kern="100" dirty="0">
                          <a:effectLst/>
                          <a:latin typeface="바탕"/>
                          <a:ea typeface="굴림"/>
                          <a:cs typeface="Times New Roman"/>
                        </a:rPr>
                        <a:t>등</a:t>
                      </a:r>
                      <a:endParaRPr lang="ko-KR" sz="1400" b="1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151448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RS485</a:t>
                      </a:r>
                      <a:endParaRPr lang="en-US" sz="16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Mb/s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동작 모드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en-US" altLang="ko-KR" sz="1400" b="0" dirty="0" smtClean="0"/>
                        <a:t>Differential</a:t>
                      </a:r>
                    </a:p>
                    <a:p>
                      <a:pPr latinLnBrk="1"/>
                      <a:r>
                        <a:rPr lang="ko-KR" altLang="en-US" sz="1400" b="1" dirty="0" smtClean="0"/>
                        <a:t>최대 </a:t>
                      </a:r>
                      <a:r>
                        <a:rPr lang="en-US" altLang="ko-KR" sz="1400" b="1" dirty="0" smtClean="0"/>
                        <a:t>Driver/  </a:t>
                      </a:r>
                      <a:r>
                        <a:rPr lang="en-US" altLang="ko-KR" sz="1400" b="0" dirty="0" smtClean="0"/>
                        <a:t>32</a:t>
                      </a:r>
                      <a:r>
                        <a:rPr lang="ko-KR" altLang="en-US" sz="1400" b="0" baseline="0" dirty="0" smtClean="0"/>
                        <a:t> </a:t>
                      </a:r>
                      <a:r>
                        <a:rPr lang="en-US" altLang="ko-KR" sz="1400" b="0" baseline="0" dirty="0" smtClean="0"/>
                        <a:t>Driver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en-US" altLang="ko-KR" sz="1400" b="1" dirty="0" smtClean="0"/>
                        <a:t>Receiver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수</a:t>
                      </a:r>
                      <a:r>
                        <a:rPr lang="en-US" altLang="ko-KR" sz="1400" b="1" baseline="0" dirty="0" smtClean="0"/>
                        <a:t> : </a:t>
                      </a:r>
                      <a:r>
                        <a:rPr lang="en-US" altLang="ko-KR" sz="1400" b="0" baseline="0" dirty="0" smtClean="0"/>
                        <a:t>32 Receiver/256</a:t>
                      </a:r>
                    </a:p>
                    <a:p>
                      <a:pPr latinLnBrk="1"/>
                      <a:r>
                        <a:rPr lang="ko-KR" altLang="en-US" sz="1400" b="1" baseline="0" dirty="0" smtClean="0"/>
                        <a:t>최대 통달 거리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0" baseline="0" dirty="0" smtClean="0"/>
                        <a:t>약 </a:t>
                      </a:r>
                      <a:r>
                        <a:rPr lang="en-US" altLang="ko-KR" sz="1400" b="0" baseline="0" dirty="0" smtClean="0"/>
                        <a:t>1.2km</a:t>
                      </a:r>
                      <a:endParaRPr lang="en-US" altLang="ko-KR" sz="1400" b="1" baseline="0" dirty="0" smtClean="0"/>
                    </a:p>
                    <a:p>
                      <a:pPr latinLnBrk="1"/>
                      <a:r>
                        <a:rPr lang="ko-KR" altLang="en-US" sz="1400" b="1" baseline="0" dirty="0" smtClean="0"/>
                        <a:t>지원 전송방식</a:t>
                      </a:r>
                      <a:r>
                        <a:rPr lang="en-US" altLang="ko-KR" sz="1400" b="1" baseline="0" dirty="0" smtClean="0"/>
                        <a:t> : </a:t>
                      </a:r>
                      <a:r>
                        <a:rPr lang="en-US" altLang="ko-KR" sz="1400" b="0" baseline="0" dirty="0" smtClean="0"/>
                        <a:t>Half Duplex</a:t>
                      </a:r>
                      <a:endParaRPr lang="en-US" altLang="ko-KR" sz="1400" b="1" baseline="0" dirty="0" smtClean="0"/>
                    </a:p>
                    <a:p>
                      <a:pPr latinLnBrk="1"/>
                      <a:r>
                        <a:rPr lang="ko-KR" altLang="en-US" sz="1400" b="1" baseline="0" dirty="0" smtClean="0"/>
                        <a:t>최대 출력전압</a:t>
                      </a:r>
                      <a:r>
                        <a:rPr lang="en-US" altLang="ko-KR" sz="1400" b="1" baseline="0" dirty="0" smtClean="0"/>
                        <a:t> : 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-7V to +12V</a:t>
                      </a:r>
                      <a:endParaRPr lang="en-US" altLang="ko-KR" sz="1400" b="1" baseline="0" dirty="0" smtClean="0"/>
                    </a:p>
                    <a:p>
                      <a:pPr latinLnBrk="1"/>
                      <a:r>
                        <a:rPr lang="ko-KR" altLang="en-US" sz="1400" b="1" baseline="0" dirty="0" smtClean="0"/>
                        <a:t>최대 입력 전압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-7V to +12V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ko-KR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통신속도가 빠름</a:t>
                      </a:r>
                    </a:p>
                    <a:p>
                      <a:pPr latinLnBrk="1"/>
                      <a:endParaRPr lang="en-US" altLang="ko-KR" sz="14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4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ko-KR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통달거리가 길다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4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-Multi-Drop </a:t>
                      </a:r>
                      <a:r>
                        <a:rPr lang="ko-KR" altLang="ko-KR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굴림"/>
                          <a:cs typeface="Times New Roman"/>
                        </a:rPr>
                        <a:t>-CCTV</a:t>
                      </a:r>
                      <a:endParaRPr lang="ko-KR" sz="1400" b="1" kern="100" dirty="0">
                        <a:effectLst/>
                        <a:latin typeface="바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b="1" kern="100" dirty="0" smtClean="0">
                        <a:effectLst/>
                        <a:latin typeface="굴림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b="1" kern="100" dirty="0" smtClean="0">
                        <a:effectLst/>
                        <a:latin typeface="굴림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굴림"/>
                          <a:cs typeface="Times New Roman"/>
                        </a:rPr>
                        <a:t>-</a:t>
                      </a:r>
                      <a:r>
                        <a:rPr lang="en-US" sz="1400" b="1" kern="100" dirty="0">
                          <a:effectLst/>
                          <a:latin typeface="굴림"/>
                          <a:cs typeface="Times New Roman"/>
                        </a:rPr>
                        <a:t>PLC </a:t>
                      </a:r>
                      <a:r>
                        <a:rPr lang="ko-KR" sz="1400" b="1" kern="100" dirty="0">
                          <a:effectLst/>
                          <a:latin typeface="바탕"/>
                          <a:ea typeface="굴림"/>
                          <a:cs typeface="Times New Roman"/>
                        </a:rPr>
                        <a:t>등</a:t>
                      </a:r>
                      <a:endParaRPr lang="ko-KR" sz="1400" b="1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8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r>
              <a:rPr lang="ko-KR" altLang="en-US" dirty="0" smtClean="0"/>
              <a:t>대표 네트워크 디바이스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                </a:t>
            </a:r>
            <a:r>
              <a:rPr lang="en-US" altLang="ko-KR" dirty="0" smtClean="0"/>
              <a:t>//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, Bluetooth, </a:t>
            </a:r>
            <a:r>
              <a:rPr lang="en-US" altLang="ko-KR" dirty="0" err="1" smtClean="0"/>
              <a:t>Wifi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040125"/>
              </p:ext>
            </p:extLst>
          </p:nvPr>
        </p:nvGraphicFramePr>
        <p:xfrm>
          <a:off x="107500" y="1412776"/>
          <a:ext cx="8928995" cy="52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6"/>
                <a:gridCol w="1080120"/>
                <a:gridCol w="3269161"/>
                <a:gridCol w="1785799"/>
                <a:gridCol w="1785799"/>
              </a:tblGrid>
              <a:tr h="35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전송률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스펙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Zigbee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~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250Kbps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변조 방식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en-US" altLang="ko-KR" sz="1400" b="0" dirty="0" smtClean="0"/>
                        <a:t>DSSS/Q-QPSK</a:t>
                      </a:r>
                    </a:p>
                    <a:p>
                      <a:pPr latinLnBrk="1"/>
                      <a:r>
                        <a:rPr lang="ko-KR" altLang="en-US" sz="1400" b="1" dirty="0" smtClean="0"/>
                        <a:t>사용 주파수 </a:t>
                      </a:r>
                      <a:r>
                        <a:rPr lang="en-US" altLang="ko-KR" sz="1400" b="1" dirty="0" smtClean="0"/>
                        <a:t>:  </a:t>
                      </a:r>
                      <a:r>
                        <a:rPr lang="en-US" altLang="ko-KR" sz="1400" b="0" dirty="0" smtClean="0"/>
                        <a:t>2400~2483.5MHz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ko-KR" altLang="en-US" sz="1400" b="1" baseline="0" dirty="0" smtClean="0"/>
                        <a:t>칩 율</a:t>
                      </a:r>
                      <a:r>
                        <a:rPr lang="en-US" altLang="ko-KR" sz="1400" b="1" baseline="0" dirty="0" smtClean="0"/>
                        <a:t>(Chip rate) : </a:t>
                      </a:r>
                      <a:r>
                        <a:rPr lang="en-US" altLang="ko-KR" sz="1400" b="0" baseline="0" dirty="0" smtClean="0"/>
                        <a:t>2000Kchips/s</a:t>
                      </a:r>
                    </a:p>
                    <a:p>
                      <a:pPr latinLnBrk="1"/>
                      <a:r>
                        <a:rPr lang="ko-KR" altLang="en-US" sz="1400" b="1" baseline="0" dirty="0" smtClean="0"/>
                        <a:t>최대 출력 파워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en-US" altLang="ko-KR" sz="1400" b="0" baseline="0" dirty="0" smtClean="0"/>
                        <a:t>10dBm</a:t>
                      </a:r>
                      <a:endParaRPr lang="en-US" altLang="ko-KR" sz="1400" b="1" baseline="0" dirty="0" smtClean="0"/>
                    </a:p>
                    <a:p>
                      <a:pPr latinLnBrk="1"/>
                      <a:r>
                        <a:rPr lang="ko-KR" altLang="en-US" sz="1400" b="1" baseline="0" dirty="0" smtClean="0"/>
                        <a:t>최저 수신 감도</a:t>
                      </a:r>
                      <a:r>
                        <a:rPr lang="en-US" altLang="ko-KR" sz="1400" b="1" baseline="0" dirty="0" smtClean="0"/>
                        <a:t> : </a:t>
                      </a:r>
                      <a:r>
                        <a:rPr lang="en-US" altLang="ko-KR" sz="1400" b="0" baseline="0" dirty="0" smtClean="0"/>
                        <a:t>-94dBm</a:t>
                      </a:r>
                      <a:endParaRPr lang="en-US" altLang="ko-KR" sz="1400" b="1" baseline="0" dirty="0" smtClean="0"/>
                    </a:p>
                    <a:p>
                      <a:pPr latinLnBrk="1"/>
                      <a:r>
                        <a:rPr lang="ko-KR" altLang="en-US" sz="1400" b="1" baseline="0" dirty="0" smtClean="0"/>
                        <a:t>채널 수</a:t>
                      </a:r>
                      <a:r>
                        <a:rPr lang="en-US" altLang="ko-KR" sz="1400" b="1" baseline="0" dirty="0" smtClean="0"/>
                        <a:t> : 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altLang="ko-KR" sz="1400" b="1" baseline="0" dirty="0" smtClean="0"/>
                    </a:p>
                    <a:p>
                      <a:pPr latinLnBrk="1"/>
                      <a:r>
                        <a:rPr lang="ko-KR" altLang="en-US" sz="1400" b="1" baseline="0" dirty="0" smtClean="0"/>
                        <a:t>채널 간격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5MHz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현재까지 누구도 반론할 수 없을 정도로 확고히 사물인터넷의 연결 기술</a:t>
                      </a:r>
                      <a:r>
                        <a:rPr lang="ko-KR" altLang="en-US" sz="1100" dirty="0" smtClean="0"/>
                        <a:t/>
                      </a:r>
                      <a:br>
                        <a:rPr lang="ko-KR" altLang="en-US" sz="1100" dirty="0" smtClean="0"/>
                      </a:b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사물인터넷에서 요구되는 저전력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-IPv6, Meshing 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등의 다양한 기능을 지원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서로 호환이 되지 않는 다양한 프로파일의 존재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취약한 보안 등</a:t>
                      </a:r>
                      <a:r>
                        <a:rPr lang="ko-KR" altLang="en-US" sz="1400" dirty="0" smtClean="0"/>
                        <a:t/>
                      </a:r>
                      <a:br>
                        <a:rPr lang="ko-KR" altLang="en-US" sz="1400" dirty="0" smtClean="0"/>
                      </a:br>
                      <a:endParaRPr lang="ko-KR" altLang="en-US" sz="1400" dirty="0"/>
                    </a:p>
                  </a:txBody>
                  <a:tcPr/>
                </a:tc>
              </a:tr>
              <a:tr h="164513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Bluetooth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~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24Mb/s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공급전력 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en-US" altLang="ko-KR" sz="1400" b="0" dirty="0" smtClean="0"/>
                        <a:t>5v</a:t>
                      </a:r>
                    </a:p>
                    <a:p>
                      <a:pPr latinLnBrk="1"/>
                      <a:r>
                        <a:rPr lang="ko-KR" altLang="en-US" sz="1400" b="1" dirty="0" smtClean="0"/>
                        <a:t>감도 </a:t>
                      </a:r>
                      <a:r>
                        <a:rPr lang="en-US" altLang="ko-KR" sz="1400" b="1" dirty="0" smtClean="0"/>
                        <a:t>: 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-84dbm at 0.1%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오차</a:t>
                      </a:r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baseline="0" dirty="0" err="1" smtClean="0"/>
                        <a:t>보안성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 및 암호화</a:t>
                      </a:r>
                      <a:r>
                        <a:rPr lang="ko-KR" altLang="en-US" sz="1400" b="0" baseline="0" dirty="0" smtClean="0"/>
                        <a:t> </a:t>
                      </a:r>
                      <a:endParaRPr lang="en-US" altLang="ko-KR" sz="1400" b="0" baseline="0" dirty="0" smtClean="0"/>
                    </a:p>
                    <a:p>
                      <a:r>
                        <a:rPr lang="en-US" altLang="ko-KR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 </a:t>
                      </a:r>
                      <a:r>
                        <a:rPr lang="ko-KR" alt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전력</a:t>
                      </a:r>
                      <a:r>
                        <a:rPr lang="ko-KR" altLang="en-US" sz="1400" b="1" baseline="0" dirty="0" smtClean="0"/>
                        <a:t>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-23dbm, -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0dbm,6dbm</a:t>
                      </a:r>
                    </a:p>
                    <a:p>
                      <a:r>
                        <a:rPr lang="ko-KR" altLang="en-US" sz="1400" b="1" baseline="0" dirty="0" smtClean="0"/>
                        <a:t>변조 방식</a:t>
                      </a:r>
                      <a:r>
                        <a:rPr lang="en-US" altLang="ko-KR" sz="1400" b="1" baseline="0" dirty="0" smtClean="0"/>
                        <a:t> : </a:t>
                      </a:r>
                      <a:r>
                        <a:rPr lang="en-US" altLang="ko-KR" sz="1400" b="0" baseline="0" dirty="0" smtClean="0"/>
                        <a:t>GFSK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의료기기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생체센서 및 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스마트홈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솔루션에 적용되어 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스마트폰과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함께 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사용중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Zigbee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대비 높은 전력 소모와 가격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조작의 복잡성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페어링</a:t>
                      </a:r>
                      <a:endParaRPr lang="ko-KR" altLang="en-US" sz="1100" dirty="0"/>
                    </a:p>
                  </a:txBody>
                  <a:tcPr/>
                </a:tc>
              </a:tr>
              <a:tr h="165618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err="1" smtClean="0"/>
                        <a:t>Wifi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~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866Mb/s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주파수 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en-US" altLang="ko-KR" sz="1400" b="0" dirty="0" smtClean="0"/>
                        <a:t>5GHz</a:t>
                      </a:r>
                    </a:p>
                    <a:p>
                      <a:pPr latinLnBrk="1"/>
                      <a:r>
                        <a:rPr lang="ko-KR" altLang="en-US" sz="1400" b="1" dirty="0" smtClean="0"/>
                        <a:t>대역폭 </a:t>
                      </a:r>
                      <a:r>
                        <a:rPr lang="en-US" altLang="ko-KR" sz="1400" b="1" dirty="0" smtClean="0"/>
                        <a:t>: 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</a:p>
                    <a:p>
                      <a:pPr latinLnBrk="1"/>
                      <a:r>
                        <a:rPr lang="ko-KR" altLang="en-US" sz="1400" b="1" baseline="0" dirty="0" smtClean="0"/>
                        <a:t>최대거리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35m</a:t>
                      </a:r>
                      <a:r>
                        <a:rPr lang="ko-KR" altLang="en-US" sz="1400" b="0" baseline="0" dirty="0" smtClean="0"/>
                        <a:t> 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스마트폰을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비롯한 다양한 기기에서 널리 이용되는 보편성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높은 보안으로 인하여 다양한 최종 디바이스에도 적용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Zigbee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대비 높은 전력 소모와 가격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조작의 복잡성</a:t>
                      </a:r>
                      <a:endParaRPr lang="ko-KR" altLang="en-US" sz="11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r>
              <a:rPr lang="ko-KR" altLang="en-US" dirty="0" smtClean="0"/>
              <a:t>대표 네트워크 디바이스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                              </a:t>
            </a:r>
            <a:r>
              <a:rPr lang="en-US" altLang="ko-KR" dirty="0" smtClean="0"/>
              <a:t>//Ethernet, IR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35094"/>
              </p:ext>
            </p:extLst>
          </p:nvPr>
        </p:nvGraphicFramePr>
        <p:xfrm>
          <a:off x="107500" y="1412776"/>
          <a:ext cx="8928995" cy="504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6"/>
                <a:gridCol w="1080120"/>
                <a:gridCol w="3269161"/>
                <a:gridCol w="1785799"/>
                <a:gridCol w="1785799"/>
              </a:tblGrid>
              <a:tr h="35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전송률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스펙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Ethernet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~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12.5Gb/s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10BASE-T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초당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메가비트를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지원하는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이더넷으로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카테고리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UTP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케이블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가닥을 이용해 통신한다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배선 방식은 많은 수의 단자를 갖고 있는 허브나 스위치를 이용해 별 모양으로 이뤄져 있다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100BASE-TX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초당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메가비트를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지원하는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이더넷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UTP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케이블 네 가닥을 이용해 통신한다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10BASE-T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같은 방법으로 배선한다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100BASE-FX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광케이블을 이용해 초당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메가비트를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구현하는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이더넷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1000BASE-T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초당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기가비트를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지원하며 카테고리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UTP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케이블을 이용한다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1000BASE-SX --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멀티모드 광케이블을 이용해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미터까지의 거리에서 초당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기가비트를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전송한다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1000BASE-LX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멀티모드 광케이블로는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미터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싱글모드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광케이블로는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킬로미터까지 지원한다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적은 용량의 데이터를 전송할 경우 성능이 우수하다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비용이 저렴하고 관리가 쉽다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구조가 단순하다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사용 시에 신호 때문에 충돌이 발생한다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충돌이 발생하면 네트워크에서 지연이 발생한다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시스템의 부하가 증가하면 충돌도 계속적으로 증가한다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ko-KR" altLang="en-US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IR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~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4Mb/s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baseline="0" dirty="0" smtClean="0"/>
                        <a:t>하드웨어 </a:t>
                      </a:r>
                      <a:r>
                        <a:rPr lang="en-US" altLang="ko-KR" sz="1200" b="1" baseline="0" dirty="0" smtClean="0"/>
                        <a:t>: </a:t>
                      </a:r>
                      <a:r>
                        <a:rPr lang="ko-KR" altLang="en-US" sz="1200" b="0" baseline="0" dirty="0" smtClean="0"/>
                        <a:t>적외선 송신기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적외선 수신기</a:t>
                      </a:r>
                      <a:r>
                        <a:rPr lang="en-US" altLang="ko-KR" sz="1200" b="0" baseline="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200" b="0" baseline="0" dirty="0" smtClean="0"/>
                        <a:t>              </a:t>
                      </a:r>
                      <a:r>
                        <a:rPr lang="ko-KR" altLang="en-US" sz="1200" b="0" baseline="0" dirty="0" smtClean="0"/>
                        <a:t>파형 정형회로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시리얼 </a:t>
                      </a:r>
                      <a:r>
                        <a:rPr lang="ko-KR" altLang="en-US" sz="1200" b="0" baseline="0" dirty="0" err="1" smtClean="0"/>
                        <a:t>콘트롤러</a:t>
                      </a:r>
                      <a:endParaRPr lang="en-US" altLang="ko-KR" sz="1200" b="0" baseline="0" dirty="0" smtClean="0"/>
                    </a:p>
                    <a:p>
                      <a:pPr latinLnBrk="1"/>
                      <a:r>
                        <a:rPr lang="ko-KR" altLang="en-US" sz="1200" b="1" baseline="0" dirty="0" smtClean="0"/>
                        <a:t>통신 방식</a:t>
                      </a:r>
                      <a:r>
                        <a:rPr lang="en-US" altLang="ko-KR" sz="1200" b="1" baseline="0" dirty="0" smtClean="0"/>
                        <a:t> : </a:t>
                      </a:r>
                      <a:r>
                        <a:rPr lang="ko-KR" altLang="en-US" sz="1200" b="0" baseline="0" dirty="0" err="1" smtClean="0"/>
                        <a:t>조보동기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err="1" smtClean="0"/>
                        <a:t>반이중</a:t>
                      </a:r>
                      <a:r>
                        <a:rPr lang="ko-KR" altLang="en-US" sz="1200" b="0" baseline="0" dirty="0" smtClean="0"/>
                        <a:t> 통신</a:t>
                      </a:r>
                      <a:endParaRPr lang="en-US" altLang="ko-KR" sz="12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설계가 쉽고 제조단가가 저렴하다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중간에 장애물 등이 있을 경우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신호를 전달하지 못하는 것이다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4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990" y="478952"/>
            <a:ext cx="8856984" cy="571504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대표 유형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en-US" altLang="ko-KR" sz="1400" dirty="0"/>
              <a:t>RFID</a:t>
            </a:r>
            <a:r>
              <a:rPr lang="ko-KR" altLang="en-US" sz="1400" dirty="0"/>
              <a:t>는 저렴한 가격으로 각종 물류 및 출입제어에 많이 사용되고 있으나</a:t>
            </a:r>
            <a:r>
              <a:rPr lang="en-US" altLang="ko-KR" sz="1400" dirty="0"/>
              <a:t>, IPv6 </a:t>
            </a:r>
            <a:r>
              <a:rPr lang="ko-KR" altLang="en-US" sz="1400" dirty="0"/>
              <a:t>지원 및 관련 기능의 한계로 인하여 폐쇄적인 공간에서만 사용될 것으로 보고 있습니다</a:t>
            </a:r>
            <a:r>
              <a:rPr lang="en-US" altLang="ko-KR" sz="1400" dirty="0"/>
              <a:t>. 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/>
              <a:t>NFC </a:t>
            </a:r>
            <a:r>
              <a:rPr lang="ko-KR" altLang="en-US" sz="1400" dirty="0"/>
              <a:t>또한 짧은 거리로 인하여 제한적인 디바이스에서만 사용될 수 있을 것으로 보고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52413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026" name="Picture 2" descr="C:\Users\USER\Desktop\dffdfdfdf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204864"/>
            <a:ext cx="8424937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5445224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한강에서 실험해 봤는데 </a:t>
            </a:r>
            <a:r>
              <a:rPr lang="en-US" altLang="ko-KR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z-wave </a:t>
            </a:r>
            <a:r>
              <a:rPr lang="ko-KR" altLang="en-US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는 저것보다 훨씬 </a:t>
            </a:r>
            <a:r>
              <a:rPr lang="ko-KR" altLang="en-US" sz="1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먼거리에서</a:t>
            </a:r>
            <a:r>
              <a:rPr lang="ko-KR" altLang="en-US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통신이 가능하며 </a:t>
            </a:r>
            <a:r>
              <a:rPr lang="en-US" altLang="ko-KR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ko-KR" altLang="en-US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안테나의 </a:t>
            </a:r>
            <a:r>
              <a:rPr lang="ko-KR" altLang="en-US" sz="1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종류에따라서</a:t>
            </a:r>
            <a:r>
              <a:rPr lang="ko-KR" altLang="en-US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ko-KR" altLang="en-US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키로 이상 가능하다</a:t>
            </a:r>
            <a:r>
              <a:rPr lang="en-US" altLang="ko-KR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 </a:t>
            </a:r>
            <a:r>
              <a:rPr lang="ko-KR" altLang="en-US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여기에 </a:t>
            </a:r>
            <a:r>
              <a:rPr lang="ko-KR" altLang="en-US" sz="1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메쉬</a:t>
            </a:r>
            <a:r>
              <a:rPr lang="ko-KR" altLang="en-US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네트워킹을 고려하면  거리는 문제가 </a:t>
            </a:r>
            <a:r>
              <a:rPr lang="ko-KR" altLang="en-US" sz="1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안될듯</a:t>
            </a:r>
            <a:r>
              <a:rPr lang="ko-KR" alt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합니다</a:t>
            </a:r>
          </a:p>
        </p:txBody>
      </p:sp>
    </p:spTree>
    <p:extLst>
      <p:ext uri="{BB962C8B-B14F-4D97-AF65-F5344CB8AC3E}">
        <p14:creationId xmlns:p14="http://schemas.microsoft.com/office/powerpoint/2010/main" val="40739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네트워크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920576" cy="172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30971" y="334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스마트폰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39" y="1368377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1090924" y="1536852"/>
            <a:ext cx="251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79656" y="1536852"/>
            <a:ext cx="251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50" y="1349441"/>
            <a:ext cx="634541" cy="7400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504" y="200790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바코드 센서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748865" y="2346463"/>
            <a:ext cx="0" cy="9032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9" y="3168030"/>
            <a:ext cx="1163960" cy="10919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8009" y="431799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영수증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구름 18"/>
          <p:cNvSpPr/>
          <p:nvPr/>
        </p:nvSpPr>
        <p:spPr>
          <a:xfrm>
            <a:off x="3851920" y="1100671"/>
            <a:ext cx="2088231" cy="872360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인터넷망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20" name="Picture 7" descr="C:\Users\USER\AppData\Local\Microsoft\Windows\Temporary Internet Files\Content.IE5\H632EYPE\linux-35569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9139" y="3231181"/>
            <a:ext cx="1803664" cy="21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C:\Users\USER\AppData\Local\Microsoft\Windows\Temporary Internet Files\Content.IE5\H632EYPE\linux-35569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2080" y="3231181"/>
            <a:ext cx="1803664" cy="21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연결선 21"/>
          <p:cNvCxnSpPr/>
          <p:nvPr/>
        </p:nvCxnSpPr>
        <p:spPr>
          <a:xfrm flipH="1">
            <a:off x="3933453" y="2118638"/>
            <a:ext cx="648072" cy="759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436096" y="2046631"/>
            <a:ext cx="0" cy="9032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36374" y="53012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빅데이터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8064" y="5301208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공공데이터 서버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3037753" y="2118638"/>
            <a:ext cx="627514" cy="7700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/>
          <p:cNvSpPr>
            <a:spLocks noGrp="1"/>
          </p:cNvSpPr>
          <p:nvPr/>
        </p:nvSpPr>
        <p:spPr>
          <a:xfrm>
            <a:off x="107504" y="857055"/>
            <a:ext cx="8928992" cy="51438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8163" indent="-28575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1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85838" indent="-22860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461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최종 네트워크 구성도 예</a:t>
            </a:r>
            <a:r>
              <a:rPr lang="ko-KR" altLang="en-US" dirty="0"/>
              <a:t>시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86" y="620688"/>
            <a:ext cx="628341" cy="62834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00344" y="204663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적외선 센서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2936374" y="1609172"/>
            <a:ext cx="915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867" y="1249029"/>
            <a:ext cx="628341" cy="62834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155" y="297147"/>
            <a:ext cx="628341" cy="628341"/>
          </a:xfrm>
          <a:prstGeom prst="rect">
            <a:avLst/>
          </a:prstGeom>
        </p:spPr>
      </p:pic>
      <p:pic>
        <p:nvPicPr>
          <p:cNvPr id="37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20" y="688580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/>
          <p:cNvCxnSpPr/>
          <p:nvPr/>
        </p:nvCxnSpPr>
        <p:spPr>
          <a:xfrm flipV="1">
            <a:off x="7728227" y="857054"/>
            <a:ext cx="16739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070390" y="1025529"/>
            <a:ext cx="125657" cy="22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3"/>
          </p:cNvCxnSpPr>
          <p:nvPr/>
        </p:nvCxnSpPr>
        <p:spPr>
          <a:xfrm flipV="1">
            <a:off x="8233037" y="682382"/>
            <a:ext cx="175118" cy="1746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424282" y="5301208"/>
            <a:ext cx="651774" cy="9032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5076056" y="5639762"/>
            <a:ext cx="3057162" cy="577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8158076" y="4725144"/>
            <a:ext cx="37971" cy="952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389264" y="576547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유동인구 파악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54" name="Picture 2" descr="C:\Users\USER\AppData\Local\Microsoft\Windows\Temporary Internet Files\Content.IE5\I528065C\ArduinoUno_R3_Front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788" y="2838597"/>
            <a:ext cx="2151938" cy="141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730335" y="43129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아두이노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7164288" y="1877370"/>
            <a:ext cx="336056" cy="818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744" y="2147017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85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네트워크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920576" cy="172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30971" y="334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스마트폰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39" y="1368377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1090924" y="1536852"/>
            <a:ext cx="251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79656" y="1536852"/>
            <a:ext cx="251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50" y="1349441"/>
            <a:ext cx="634541" cy="7400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504" y="200790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바코드 센서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748865" y="2346463"/>
            <a:ext cx="0" cy="9032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9" y="3168030"/>
            <a:ext cx="1163960" cy="10919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8009" y="431799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영수증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구름 18"/>
          <p:cNvSpPr/>
          <p:nvPr/>
        </p:nvSpPr>
        <p:spPr>
          <a:xfrm>
            <a:off x="3851920" y="1100671"/>
            <a:ext cx="2088231" cy="872360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인터넷망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20" name="Picture 7" descr="C:\Users\USER\AppData\Local\Microsoft\Windows\Temporary Internet Files\Content.IE5\H632EYPE\linux-35569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2315" y="3569735"/>
            <a:ext cx="1803664" cy="21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C:\Users\USER\AppData\Local\Microsoft\Windows\Temporary Internet Files\Content.IE5\H632EYPE\linux-35569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2080" y="3231181"/>
            <a:ext cx="1803664" cy="21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연결선 21"/>
          <p:cNvCxnSpPr/>
          <p:nvPr/>
        </p:nvCxnSpPr>
        <p:spPr>
          <a:xfrm flipH="1">
            <a:off x="3394147" y="2017656"/>
            <a:ext cx="1163485" cy="14113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436096" y="2046631"/>
            <a:ext cx="0" cy="9032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93799" y="576547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빅데이터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8064" y="5301208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공공데이터 서버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2262006" y="3714006"/>
            <a:ext cx="167772" cy="54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/>
          <p:cNvSpPr>
            <a:spLocks noGrp="1"/>
          </p:cNvSpPr>
          <p:nvPr/>
        </p:nvSpPr>
        <p:spPr>
          <a:xfrm>
            <a:off x="107504" y="857055"/>
            <a:ext cx="8928992" cy="51438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8163" indent="-28575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1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85838" indent="-22860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461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네트워크 전송 명령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86" y="620688"/>
            <a:ext cx="628341" cy="62834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00344" y="204663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적외선 센서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2936374" y="1609172"/>
            <a:ext cx="915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867" y="1249029"/>
            <a:ext cx="628341" cy="62834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155" y="297147"/>
            <a:ext cx="628341" cy="628341"/>
          </a:xfrm>
          <a:prstGeom prst="rect">
            <a:avLst/>
          </a:prstGeom>
        </p:spPr>
      </p:pic>
      <p:pic>
        <p:nvPicPr>
          <p:cNvPr id="37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20" y="688580"/>
            <a:ext cx="337417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/>
          <p:cNvCxnSpPr/>
          <p:nvPr/>
        </p:nvCxnSpPr>
        <p:spPr>
          <a:xfrm flipV="1">
            <a:off x="7728227" y="857054"/>
            <a:ext cx="16739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070390" y="1025529"/>
            <a:ext cx="125657" cy="22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3"/>
          </p:cNvCxnSpPr>
          <p:nvPr/>
        </p:nvCxnSpPr>
        <p:spPr>
          <a:xfrm flipV="1">
            <a:off x="8233037" y="682382"/>
            <a:ext cx="175118" cy="1746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424282" y="5301208"/>
            <a:ext cx="651774" cy="9032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5076056" y="5639762"/>
            <a:ext cx="3057162" cy="577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148551" y="2498238"/>
            <a:ext cx="0" cy="31322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389264" y="576547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유동인구 파악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 rot="18612483" flipH="1">
            <a:off x="3496854" y="2712027"/>
            <a:ext cx="1471000" cy="49460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외부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빅데이터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 rot="18612483">
            <a:off x="2908761" y="2361463"/>
            <a:ext cx="1679199" cy="41258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외부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빅데이터</a:t>
            </a:r>
            <a:r>
              <a:rPr lang="ko-KR" altLang="en-US" sz="1100" dirty="0" smtClean="0">
                <a:solidFill>
                  <a:schemeClr val="tx1"/>
                </a:solidFill>
              </a:rPr>
              <a:t> 요</a:t>
            </a:r>
            <a:r>
              <a:rPr lang="ko-KR" altLang="en-US" sz="1100" dirty="0">
                <a:solidFill>
                  <a:schemeClr val="tx1"/>
                </a:solidFill>
              </a:rPr>
              <a:t>청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 rot="5616986">
            <a:off x="7832177" y="4678476"/>
            <a:ext cx="1180475" cy="48792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수행여부</a:t>
            </a:r>
          </a:p>
        </p:txBody>
      </p:sp>
      <p:sp>
        <p:nvSpPr>
          <p:cNvPr id="44" name="오른쪽 화살표 43"/>
          <p:cNvSpPr/>
          <p:nvPr/>
        </p:nvSpPr>
        <p:spPr>
          <a:xfrm rot="11094103" flipH="1">
            <a:off x="930535" y="997016"/>
            <a:ext cx="1341970" cy="55583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sp>
        <p:nvSpPr>
          <p:cNvPr id="45" name="오른쪽 화살표 44"/>
          <p:cNvSpPr/>
          <p:nvPr/>
        </p:nvSpPr>
        <p:spPr>
          <a:xfrm flipH="1">
            <a:off x="752938" y="1763707"/>
            <a:ext cx="1676839" cy="41347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정상 수행 여부</a:t>
            </a:r>
          </a:p>
        </p:txBody>
      </p:sp>
      <p:pic>
        <p:nvPicPr>
          <p:cNvPr id="47" name="Picture 2" descr="C:\Users\USER\AppData\Local\Microsoft\Windows\Temporary Internet Files\Content.IE5\I528065C\ArduinoUno_R3_Front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421" y="2649467"/>
            <a:ext cx="2151938" cy="141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직선 연결선 48"/>
          <p:cNvCxnSpPr/>
          <p:nvPr/>
        </p:nvCxnSpPr>
        <p:spPr>
          <a:xfrm flipH="1">
            <a:off x="7181202" y="1680270"/>
            <a:ext cx="336056" cy="818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C:\Users\USER\AppData\Local\Microsoft\Windows\Temporary Internet Files\Content.IE5\4BLXCVDG\bluetooth-1330140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313" y="1787161"/>
            <a:ext cx="253486" cy="3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2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22236</TotalTime>
  <Words>971</Words>
  <Application>Microsoft Office PowerPoint</Application>
  <PresentationFormat>화면 슬라이드 쇼(4:3)</PresentationFormat>
  <Paragraphs>304</Paragraphs>
  <Slides>11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  <vt:variant>
        <vt:lpstr>재구성한 쇼</vt:lpstr>
      </vt:variant>
      <vt:variant>
        <vt:i4>7</vt:i4>
      </vt:variant>
    </vt:vector>
  </HeadingPairs>
  <TitlesOfParts>
    <vt:vector size="19" baseType="lpstr">
      <vt:lpstr>Office 테마</vt:lpstr>
      <vt:lpstr>PowerPoint 프레젠테이션</vt:lpstr>
      <vt:lpstr>목차</vt:lpstr>
      <vt:lpstr>IoT 네트워크 요소 기술</vt:lpstr>
      <vt:lpstr>IoT 네트워크 요소 기술</vt:lpstr>
      <vt:lpstr>IoT 네트워크 요소 기술</vt:lpstr>
      <vt:lpstr>IoT 네트워크 요소 기술</vt:lpstr>
      <vt:lpstr>IoT 네트워크 요소 기술</vt:lpstr>
      <vt:lpstr>IoT 네트워크 구성</vt:lpstr>
      <vt:lpstr>IoT 네트워크 구성</vt:lpstr>
      <vt:lpstr>IoT 네트워크 운영</vt:lpstr>
      <vt:lpstr>IoT 네트워크 운영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697</cp:revision>
  <cp:lastPrinted>2019-06-28T02:29:59Z</cp:lastPrinted>
  <dcterms:created xsi:type="dcterms:W3CDTF">2011-02-25T04:33:20Z</dcterms:created>
  <dcterms:modified xsi:type="dcterms:W3CDTF">2019-06-28T02:38:42Z</dcterms:modified>
</cp:coreProperties>
</file>