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52" r:id="rId2"/>
    <p:sldId id="679" r:id="rId3"/>
    <p:sldId id="689" r:id="rId4"/>
    <p:sldId id="690" r:id="rId5"/>
    <p:sldId id="691" r:id="rId6"/>
    <p:sldId id="682" r:id="rId7"/>
    <p:sldId id="692" r:id="rId8"/>
    <p:sldId id="693" r:id="rId9"/>
    <p:sldId id="686" r:id="rId10"/>
    <p:sldId id="687" r:id="rId11"/>
    <p:sldId id="688" r:id="rId12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6311" autoAdjust="0"/>
  </p:normalViewPr>
  <p:slideViewPr>
    <p:cSldViewPr>
      <p:cViewPr>
        <p:scale>
          <a:sx n="95" d="100"/>
          <a:sy n="95" d="100"/>
        </p:scale>
        <p:origin x="-83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김혜</a:t>
            </a:r>
            <a:r>
              <a:rPr lang="ko-KR" altLang="en-US" sz="4400" b="1" dirty="0">
                <a:solidFill>
                  <a:schemeClr val="bg1"/>
                </a:solidFill>
              </a:rPr>
              <a:t>경</a:t>
            </a:r>
            <a:endParaRPr lang="ko-KR" altLang="en-US" sz="4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50764"/>
              </p:ext>
            </p:extLst>
          </p:nvPr>
        </p:nvGraphicFramePr>
        <p:xfrm>
          <a:off x="683568" y="1340768"/>
          <a:ext cx="7753621" cy="375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016"/>
                <a:gridCol w="2691920"/>
                <a:gridCol w="3175685"/>
              </a:tblGrid>
              <a:tr h="363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dirty="0" smtClean="0"/>
                        <a:t>UNO</a:t>
                      </a:r>
                      <a:r>
                        <a:rPr lang="en-US" altLang="ko-KR" baseline="0" dirty="0" smtClean="0"/>
                        <a:t> ( </a:t>
                      </a:r>
                      <a:r>
                        <a:rPr lang="ko-KR" altLang="en-US" baseline="0" dirty="0" err="1" smtClean="0"/>
                        <a:t>우노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dirty="0" smtClean="0"/>
                        <a:t>3 B+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76243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인공지능 스피커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스피커 </a:t>
                      </a:r>
                      <a:r>
                        <a:rPr lang="en-US" altLang="ko-KR" baseline="0" dirty="0" smtClean="0"/>
                        <a:t>PH-1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22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블루투스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22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망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6054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지원금으로 운영할 예정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네트워크 품질 </a:t>
            </a:r>
            <a:r>
              <a:rPr lang="en-US" altLang="ko-KR" dirty="0" smtClean="0"/>
              <a:t>&amp; </a:t>
            </a:r>
            <a:r>
              <a:rPr lang="ko-KR" altLang="en-US" dirty="0"/>
              <a:t>위험관리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52413" lvl="1" indent="0">
              <a:buNone/>
            </a:pPr>
            <a:endParaRPr lang="en-US" altLang="ko-KR" dirty="0"/>
          </a:p>
          <a:p>
            <a:pPr lvl="2">
              <a:buFont typeface="Wingdings" pitchFamily="2" charset="2"/>
              <a:buChar char="ü"/>
            </a:pPr>
            <a:r>
              <a:rPr lang="ko-KR" altLang="en-US" sz="1800" b="1" dirty="0" smtClean="0"/>
              <a:t>신뢰성</a:t>
            </a:r>
            <a:endParaRPr lang="en-US" altLang="ko-KR" sz="1800" b="1" dirty="0" smtClean="0"/>
          </a:p>
          <a:p>
            <a:pPr marL="488950" lvl="2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유선일수록 신뢰성이 높기에 되도록 중요한 정보 처리는 유선</a:t>
            </a:r>
            <a:r>
              <a:rPr lang="en-US" altLang="ko-KR" dirty="0" smtClean="0"/>
              <a:t>(Ethernet)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	</a:t>
            </a:r>
            <a:r>
              <a:rPr lang="ko-KR" altLang="en-US" dirty="0" smtClean="0"/>
              <a:t>정보 전달하도록 설치 한다</a:t>
            </a:r>
            <a:r>
              <a:rPr lang="en-US" altLang="ko-KR" dirty="0" smtClean="0"/>
              <a:t>. 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488950" lvl="2" indent="0">
              <a:buNone/>
            </a:pP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r>
              <a:rPr lang="ko-KR" altLang="en-US" sz="1800" b="1" dirty="0" smtClean="0"/>
              <a:t>보안</a:t>
            </a:r>
            <a:endParaRPr lang="en-US" altLang="ko-KR" sz="1800" b="1" dirty="0" smtClean="0"/>
          </a:p>
          <a:p>
            <a:pPr marL="488950" lvl="2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/>
              <a:t>고려하지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252413" lvl="1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252413" lvl="1" indent="0">
              <a:buNone/>
            </a:pPr>
            <a:r>
              <a:rPr lang="en-US" altLang="ko-KR" dirty="0" smtClean="0"/>
              <a:t>	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1341362"/>
          </a:xfrm>
        </p:spPr>
        <p:txBody>
          <a:bodyPr/>
          <a:lstStyle/>
          <a:p>
            <a:r>
              <a:rPr lang="en-US" altLang="ko-KR" sz="3600" dirty="0" smtClean="0"/>
              <a:t>   What is the </a:t>
            </a:r>
            <a:r>
              <a:rPr lang="en-US" altLang="ko-KR" sz="3600" dirty="0"/>
              <a:t>Internet of </a:t>
            </a:r>
            <a:r>
              <a:rPr lang="en-US" altLang="ko-KR" sz="3600" dirty="0" smtClean="0"/>
              <a:t>Thing?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4464496"/>
          </a:xfrm>
        </p:spPr>
        <p:txBody>
          <a:bodyPr/>
          <a:lstStyle/>
          <a:p>
            <a:pPr marL="252413" lvl="1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252413" lvl="1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 </a:t>
            </a:r>
            <a:r>
              <a:rPr lang="ko-KR" altLang="en-US" dirty="0" smtClean="0"/>
              <a:t>일반적으로 </a:t>
            </a:r>
            <a:r>
              <a:rPr lang="en-US" altLang="ko-KR" dirty="0" err="1" smtClean="0"/>
              <a:t>IoT</a:t>
            </a:r>
            <a:r>
              <a:rPr lang="ko-KR" altLang="en-US" dirty="0"/>
              <a:t>로 약칭되며 인터넷에 연결된 모든 사물들이 인간에 의존하지 않고 통신을 하며</a:t>
            </a:r>
            <a:r>
              <a:rPr lang="en-US" altLang="ko-KR" dirty="0"/>
              <a:t>, </a:t>
            </a:r>
            <a:r>
              <a:rPr lang="ko-KR" altLang="en-US" dirty="0"/>
              <a:t>이를 현실과 가상의 모든 정보와 상호 작용하는 기술</a:t>
            </a:r>
          </a:p>
          <a:p>
            <a:pPr marL="252413" lvl="1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252413" lvl="1" indent="0"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이를 구현하기 위해</a:t>
            </a:r>
            <a:r>
              <a:rPr lang="en-US" altLang="ko-KR" dirty="0" smtClean="0"/>
              <a:t> </a:t>
            </a:r>
            <a:r>
              <a:rPr lang="ko-KR" altLang="en-US" dirty="0"/>
              <a:t>정보를 취득하기 위한 </a:t>
            </a:r>
            <a:r>
              <a:rPr lang="ko-KR" altLang="en-US" dirty="0" smtClean="0"/>
              <a:t>다양한 기술 </a:t>
            </a:r>
            <a:r>
              <a:rPr lang="en-US" altLang="ko-KR" dirty="0" smtClean="0"/>
              <a:t>(</a:t>
            </a:r>
            <a:r>
              <a:rPr lang="ko-KR" altLang="en-US" dirty="0" err="1"/>
              <a:t>센싱</a:t>
            </a:r>
            <a:r>
              <a:rPr lang="ko-KR" altLang="en-US" dirty="0"/>
              <a:t> 기술</a:t>
            </a:r>
            <a:r>
              <a:rPr lang="en-US" altLang="ko-KR" dirty="0"/>
              <a:t>, </a:t>
            </a:r>
            <a:r>
              <a:rPr lang="ko-KR" altLang="en-US" dirty="0"/>
              <a:t>취득된 정보를 송</a:t>
            </a:r>
            <a:r>
              <a:rPr lang="en-US" altLang="ko-KR" dirty="0"/>
              <a:t>/</a:t>
            </a:r>
            <a:r>
              <a:rPr lang="ko-KR" altLang="en-US" dirty="0"/>
              <a:t>수신하기 위한 통신 및 네트워크 기술</a:t>
            </a:r>
            <a:r>
              <a:rPr lang="en-US" altLang="ko-KR" dirty="0"/>
              <a:t>, </a:t>
            </a:r>
            <a:r>
              <a:rPr lang="ko-KR" altLang="en-US" dirty="0"/>
              <a:t>취합된 정보를 처리</a:t>
            </a:r>
            <a:r>
              <a:rPr lang="en-US" altLang="ko-KR" dirty="0"/>
              <a:t>/</a:t>
            </a:r>
            <a:r>
              <a:rPr lang="ko-KR" altLang="en-US" dirty="0"/>
              <a:t>가공을 위한 서비스 기술이 핵심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필요함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7" name="Picture 3" descr="C:\Users\USER\Desktop\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39"/>
            <a:ext cx="45624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39"/>
            <a:ext cx="3374329" cy="254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9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57593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b="1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b="1" dirty="0" err="1" smtClean="0"/>
              <a:t>IoT</a:t>
            </a:r>
            <a:r>
              <a:rPr lang="en-US" altLang="ko-KR" b="1" dirty="0" smtClean="0"/>
              <a:t> Network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사물 간 통신에 사용되는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 통신 및 네트워크 인프라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b="1" dirty="0" err="1"/>
              <a:t>IoT</a:t>
            </a:r>
            <a:r>
              <a:rPr lang="en-US" altLang="ko-KR" b="1" dirty="0"/>
              <a:t> </a:t>
            </a:r>
            <a:r>
              <a:rPr lang="en-US" altLang="ko-KR" b="1" dirty="0" smtClean="0"/>
              <a:t>Cloud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물리적으로 서로 다른 위치에 존재하는 다양한 정보들을 가상화 기술로 통합해 제공하는 기술 및 </a:t>
            </a:r>
            <a:r>
              <a:rPr lang="ko-KR" altLang="en-US" dirty="0" smtClean="0"/>
              <a:t>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075" name="Picture 3" descr="C:\Users\USER\Desktop\46876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908720"/>
            <a:ext cx="5849937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57593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sz="2000" b="1" dirty="0" smtClean="0"/>
              <a:t>거리</a:t>
            </a:r>
            <a:endParaRPr lang="en-US" altLang="ko-KR" sz="1000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근거리 통신망</a:t>
            </a:r>
            <a:r>
              <a:rPr lang="en-US" altLang="ko-KR" dirty="0" smtClean="0"/>
              <a:t>(LAN, Local Area Network) : </a:t>
            </a:r>
            <a:r>
              <a:rPr lang="ko-KR" altLang="en-US" dirty="0"/>
              <a:t>단일 </a:t>
            </a:r>
            <a:r>
              <a:rPr lang="ko-KR" altLang="en-US" dirty="0" smtClean="0"/>
              <a:t>건물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소규모 </a:t>
            </a:r>
            <a:r>
              <a:rPr lang="ko-KR" altLang="en-US" dirty="0"/>
              <a:t>지역에 위치하는 호스트로 구성된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/>
              <a:t>광역 통신망</a:t>
            </a:r>
            <a:r>
              <a:rPr lang="en-US" altLang="ko-KR" dirty="0"/>
              <a:t>(WAN) </a:t>
            </a:r>
            <a:r>
              <a:rPr lang="en-US" altLang="ko-KR" dirty="0" smtClean="0"/>
              <a:t>: </a:t>
            </a:r>
            <a:r>
              <a:rPr lang="ko-KR" altLang="en-US" dirty="0"/>
              <a:t>도시와 국가</a:t>
            </a:r>
            <a:r>
              <a:rPr lang="en-US" altLang="ko-KR" dirty="0"/>
              <a:t>, </a:t>
            </a:r>
            <a:r>
              <a:rPr lang="ko-KR" altLang="en-US" dirty="0"/>
              <a:t>대륙 등 지역적으로 넓은 영역에 걸쳐 구축하는 다양하고 포괄적인 컴퓨터 통신망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도시 지역 통신망</a:t>
            </a:r>
            <a:r>
              <a:rPr lang="en-US" altLang="ko-KR" dirty="0" smtClean="0"/>
              <a:t>(MAN) </a:t>
            </a:r>
            <a:r>
              <a:rPr lang="en-US" altLang="ko-KR" dirty="0"/>
              <a:t>: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WAN</a:t>
            </a:r>
            <a:r>
              <a:rPr lang="ko-KR" altLang="en-US" dirty="0" smtClean="0"/>
              <a:t>의 </a:t>
            </a:r>
            <a:r>
              <a:rPr lang="ko-KR" altLang="en-US" dirty="0"/>
              <a:t>중간 정도의 지역을 망라하는 정보 통신망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개인 통신망</a:t>
            </a:r>
            <a:r>
              <a:rPr lang="en-US" altLang="ko-KR" dirty="0" smtClean="0"/>
              <a:t>(PAN) : </a:t>
            </a:r>
            <a:r>
              <a:rPr lang="ko-KR" altLang="en-US" dirty="0" smtClean="0"/>
              <a:t>개인의 </a:t>
            </a:r>
            <a:r>
              <a:rPr lang="ko-KR" altLang="en-US" dirty="0"/>
              <a:t>작업 공간을 중심으로 장치들을 서로 연결하기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통신망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etc.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sz="2000" b="1" dirty="0" smtClean="0"/>
              <a:t>통신</a:t>
            </a:r>
            <a:r>
              <a:rPr lang="ko-KR" altLang="en-US" dirty="0" smtClean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] </a:t>
            </a: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sz="1100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유선</a:t>
            </a:r>
            <a:r>
              <a:rPr lang="en-US" altLang="ko-KR" dirty="0" smtClean="0"/>
              <a:t>:  Serial, Ethernet, , etc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무선</a:t>
            </a:r>
            <a:r>
              <a:rPr lang="en-US" altLang="ko-KR" dirty="0"/>
              <a:t>:  </a:t>
            </a:r>
            <a:r>
              <a:rPr lang="en-US" altLang="ko-KR" dirty="0" err="1"/>
              <a:t>Wifi</a:t>
            </a:r>
            <a:r>
              <a:rPr lang="en-US" altLang="ko-KR" dirty="0"/>
              <a:t>, </a:t>
            </a:r>
            <a:r>
              <a:rPr lang="en-US" altLang="ko-KR" dirty="0" err="1"/>
              <a:t>Zigbee</a:t>
            </a:r>
            <a:r>
              <a:rPr lang="en-US" altLang="ko-KR" dirty="0"/>
              <a:t>, Bluetooth, </a:t>
            </a:r>
            <a:r>
              <a:rPr lang="ko-KR" altLang="en-US" dirty="0" smtClean="0"/>
              <a:t>적외선 통신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리모컨</a:t>
            </a:r>
            <a:r>
              <a:rPr lang="en-US" altLang="ko-KR" dirty="0" smtClean="0"/>
              <a:t>), NFC (Near Field Communication) , RF </a:t>
            </a:r>
            <a:r>
              <a:rPr lang="ko-KR" altLang="en-US" dirty="0"/>
              <a:t>통신 </a:t>
            </a:r>
            <a:r>
              <a:rPr lang="ko-KR" altLang="en-US" dirty="0" smtClean="0"/>
              <a:t>모듈</a:t>
            </a:r>
            <a:r>
              <a:rPr lang="en-US" altLang="ko-KR" dirty="0"/>
              <a:t> </a:t>
            </a:r>
            <a:r>
              <a:rPr lang="en-US" altLang="ko-KR" dirty="0" smtClean="0"/>
              <a:t>, , etc.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1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80652"/>
              </p:ext>
            </p:extLst>
          </p:nvPr>
        </p:nvGraphicFramePr>
        <p:xfrm>
          <a:off x="539552" y="1143920"/>
          <a:ext cx="8143483" cy="32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75"/>
                <a:gridCol w="1182118"/>
                <a:gridCol w="1367507"/>
                <a:gridCol w="1296144"/>
                <a:gridCol w="1618243"/>
                <a:gridCol w="1628696"/>
              </a:tblGrid>
              <a:tr h="458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(Speed)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주파수대역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Ism</a:t>
                      </a:r>
                      <a:r>
                        <a:rPr lang="en-US" altLang="ko-KR" sz="1400" baseline="0" dirty="0" err="1" smtClean="0"/>
                        <a:t>_</a:t>
                      </a:r>
                      <a:r>
                        <a:rPr lang="en-US" altLang="ko-KR" sz="1400" dirty="0" err="1" smtClean="0"/>
                        <a:t>band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통신거리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(Range)</a:t>
                      </a:r>
                      <a:r>
                        <a:rPr lang="ko-KR" altLang="en-US" sz="14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(Advantage)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(Disadvantage)</a:t>
                      </a:r>
                      <a:endParaRPr lang="ko-KR" altLang="en-US" sz="1400" dirty="0"/>
                    </a:p>
                  </a:txBody>
                  <a:tcPr/>
                </a:tc>
              </a:tr>
              <a:tr h="8308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Bluetooth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700</a:t>
                      </a:r>
                      <a:r>
                        <a:rPr lang="en-US" altLang="ko-KR" sz="1400" baseline="0" dirty="0" smtClean="0"/>
                        <a:t> Kbps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2.4∼2.5GHz</a:t>
                      </a:r>
                      <a:endParaRPr lang="ko-KR" altLang="en-US" sz="1100" b="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타입 별 다름</a:t>
                      </a:r>
                      <a:endParaRPr lang="en-US" altLang="ko-KR" sz="1400" baseline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- 10m / 30m / 100m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저비용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저전력</a:t>
                      </a:r>
                      <a:r>
                        <a:rPr lang="en-US" altLang="ko-KR" sz="140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smtClean="0"/>
                        <a:t>AP</a:t>
                      </a:r>
                      <a:r>
                        <a:rPr lang="ko-KR" altLang="en-US" sz="1400" smtClean="0"/>
                        <a:t>없이 접속가능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기기간 데이터통신 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낮은 전송속도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고비용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복잡함</a:t>
                      </a:r>
                      <a:endParaRPr lang="ko-KR" altLang="en-US" sz="1400" dirty="0"/>
                    </a:p>
                  </a:txBody>
                  <a:tcPr/>
                </a:tc>
              </a:tr>
              <a:tr h="8076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err="1" smtClean="0"/>
                        <a:t>Wifi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11-100Mbps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2.4GHz,</a:t>
                      </a:r>
                      <a:r>
                        <a:rPr lang="en-US" altLang="ko-KR" sz="1400" baseline="0" dirty="0" smtClean="0"/>
                        <a:t> 5GHz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20-100m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초소형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대용량 데이터 통신이 가능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통신거리가 짧음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고비용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초 전력 장비 발굴 어려움</a:t>
                      </a:r>
                      <a:endParaRPr lang="ko-KR" altLang="en-US" sz="1400" dirty="0"/>
                    </a:p>
                  </a:txBody>
                  <a:tcPr/>
                </a:tc>
              </a:tr>
              <a:tr h="994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/>
                        <a:t>Zigbee</a:t>
                      </a:r>
                      <a:endParaRPr lang="en-US" altLang="ko-KR" sz="14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250Kbps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868/915MHz, 2.4GHz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10-100m</a:t>
                      </a:r>
                      <a:r>
                        <a:rPr lang="ko-KR" altLang="en-US" sz="1400" dirty="0" smtClean="0"/>
                        <a:t>이상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 (</a:t>
                      </a:r>
                      <a:r>
                        <a:rPr lang="ko-KR" altLang="en-US" sz="1400" dirty="0" smtClean="0"/>
                        <a:t>안정적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단순 원격제어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저전력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타 통신과 간섭 및 파편화 우려 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다소 폐쇄적인 기술 방식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102558" y="692696"/>
            <a:ext cx="892899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대표 네트워크 디바이스 별 </a:t>
            </a:r>
            <a:r>
              <a:rPr lang="ko-KR" altLang="en-US" dirty="0" err="1"/>
              <a:t>스펙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>
                <a:solidFill>
                  <a:srgbClr val="FFFF00"/>
                </a:solidFill>
              </a:rPr>
              <a:t>무선 통신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radio communication)</a:t>
            </a:r>
            <a:r>
              <a:rPr lang="ko-KR" altLang="en-US" sz="1400" dirty="0"/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79094"/>
              </p:ext>
            </p:extLst>
          </p:nvPr>
        </p:nvGraphicFramePr>
        <p:xfrm>
          <a:off x="539552" y="4509120"/>
          <a:ext cx="812632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45"/>
                <a:gridCol w="7137176"/>
              </a:tblGrid>
              <a:tr h="2991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무선 통신의 </a:t>
                      </a:r>
                      <a:r>
                        <a:rPr lang="ko-KR" altLang="en-US" sz="1400" baseline="0" dirty="0" smtClean="0"/>
                        <a:t>장단점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786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유선에 비해 안정성이 높음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이동성이 뛰어나기 때문에 이동 중에도 사용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가입 후 설치절차가 없이 개통이 가능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927241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유선 통신에 비해 통화 품질이나 데이터 전송속도가 떨어짐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무선 통신은 기지국 또는 </a:t>
                      </a:r>
                      <a:r>
                        <a:rPr lang="en-US" altLang="ko-KR" sz="1400" dirty="0" smtClean="0"/>
                        <a:t>AP(Access Point)</a:t>
                      </a:r>
                      <a:r>
                        <a:rPr lang="ko-KR" altLang="en-US" sz="1400" dirty="0" smtClean="0"/>
                        <a:t>까지는 무선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기지국간이나 다른 지역과의 연결은 대부분 유선을 이용함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( =&gt;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유선의 도움이 있어야 함 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6656"/>
              </p:ext>
            </p:extLst>
          </p:nvPr>
        </p:nvGraphicFramePr>
        <p:xfrm>
          <a:off x="467544" y="1340768"/>
          <a:ext cx="820891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16"/>
                <a:gridCol w="1303687"/>
                <a:gridCol w="1159682"/>
                <a:gridCol w="936104"/>
                <a:gridCol w="2304256"/>
                <a:gridCol w="1512168"/>
              </a:tblGrid>
              <a:tr h="515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(Speed)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프레임 형태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통신거리 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(Range)</a:t>
                      </a:r>
                      <a:r>
                        <a:rPr lang="ko-KR" altLang="en-US" sz="14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(Advantage)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(Disadvantage)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68347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Serial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 Mbps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전송 대역폭이 보다 넓음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직렬버스화 방식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IEEE1394</a:t>
                      </a:r>
                      <a:r>
                        <a:rPr lang="en-US" altLang="ko-KR" sz="1400" baseline="0" dirty="0" smtClean="0"/>
                        <a:t>, , etc.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타입 별 다름</a:t>
                      </a:r>
                      <a:r>
                        <a:rPr lang="en-US" altLang="ko-KR" sz="1400" dirty="0" smtClean="0"/>
                        <a:t>) 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장거리통신 용이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장거리통신</a:t>
                      </a:r>
                      <a:r>
                        <a:rPr lang="en-US" altLang="ko-KR" sz="1400" baseline="0" dirty="0" smtClean="0"/>
                        <a:t>O, </a:t>
                      </a:r>
                      <a:r>
                        <a:rPr lang="ko-KR" altLang="en-US" sz="1400" baseline="0" dirty="0" smtClean="0"/>
                        <a:t>저 비용</a:t>
                      </a:r>
                      <a:r>
                        <a:rPr lang="en-US" altLang="ko-KR" sz="1400" baseline="0" dirty="0" smtClean="0"/>
                        <a:t>( </a:t>
                      </a:r>
                      <a:r>
                        <a:rPr lang="ko-KR" altLang="en-US" sz="1400" baseline="0" dirty="0" smtClean="0"/>
                        <a:t>저렴한 케이블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커넥터이용</a:t>
                      </a:r>
                      <a:r>
                        <a:rPr lang="en-US" altLang="ko-KR" sz="1400" baseline="0" dirty="0" smtClean="0"/>
                        <a:t>), </a:t>
                      </a:r>
                      <a:r>
                        <a:rPr lang="ko-KR" altLang="en-US" sz="1400" baseline="0" dirty="0" smtClean="0"/>
                        <a:t>별도의 연결성</a:t>
                      </a:r>
                      <a:r>
                        <a:rPr lang="en-US" altLang="ko-KR" sz="1400" baseline="0" dirty="0" smtClean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인터넷 직접 연결</a:t>
                      </a:r>
                      <a:r>
                        <a:rPr lang="ko-KR" altLang="en-US" sz="1400" baseline="0" dirty="0" smtClean="0"/>
                        <a:t>할 수 없는 통신수단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송수신 간의 시간관계유지 필요함</a:t>
                      </a:r>
                      <a:endParaRPr lang="ko-KR" altLang="en-US" sz="1400" dirty="0"/>
                    </a:p>
                  </a:txBody>
                  <a:tcPr/>
                </a:tc>
              </a:tr>
              <a:tr h="1033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Ethernet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10-1000MHz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 smtClean="0"/>
                        <a:t>- Ethernet 2 (DIX 2)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 smtClean="0"/>
                        <a:t>- IEEE 802.3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- </a:t>
                      </a:r>
                      <a:r>
                        <a:rPr lang="en-US" altLang="ko-KR" sz="1400" dirty="0" smtClean="0"/>
                        <a:t>IEEE 802.3 SNAP,</a:t>
                      </a:r>
                      <a:r>
                        <a:rPr lang="en-US" altLang="ko-KR" sz="1400" baseline="0" dirty="0" smtClean="0"/>
                        <a:t> ,</a:t>
                      </a:r>
                      <a:r>
                        <a:rPr lang="en-US" altLang="ko-KR" sz="1400" dirty="0" smtClean="0"/>
                        <a:t>etc.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100m~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저비용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별도의 연결성</a:t>
                      </a:r>
                      <a:r>
                        <a:rPr lang="en-US" altLang="ko-KR" sz="1400" dirty="0" smtClean="0"/>
                        <a:t>X,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제어방식의 단순성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중앙집중 식 케이블링 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18614" y="692696"/>
            <a:ext cx="892899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대표 네트워크 디바이스 </a:t>
            </a:r>
            <a:r>
              <a:rPr lang="ko-KR" altLang="en-US" dirty="0" smtClean="0"/>
              <a:t>별 </a:t>
            </a:r>
            <a:r>
              <a:rPr lang="ko-KR" altLang="en-US" dirty="0" err="1" smtClean="0"/>
              <a:t>스펙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sz="2400" b="1" dirty="0">
                <a:solidFill>
                  <a:srgbClr val="FFFF00"/>
                </a:solidFill>
              </a:rPr>
              <a:t>유선 통신</a:t>
            </a:r>
            <a:r>
              <a:rPr lang="en-US" altLang="ko-KR" sz="1400" dirty="0"/>
              <a:t>( wire communication</a:t>
            </a:r>
            <a:r>
              <a:rPr lang="en-US" altLang="ko-KR" sz="1400" dirty="0" smtClean="0"/>
              <a:t>)</a:t>
            </a:r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63700"/>
              </p:ext>
            </p:extLst>
          </p:nvPr>
        </p:nvGraphicFramePr>
        <p:xfrm>
          <a:off x="467544" y="4365104"/>
          <a:ext cx="8208912" cy="173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731"/>
                <a:gridCol w="7218181"/>
              </a:tblGrid>
              <a:tr h="2972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유선 통신의 </a:t>
                      </a:r>
                      <a:r>
                        <a:rPr lang="ko-KR" altLang="en-US" sz="1400" baseline="0" dirty="0" smtClean="0"/>
                        <a:t>장단점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947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통화 품질이 뛰어나고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고속통신을 할 수 있음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역사가 오래되어 대부분의 지역에 유선이 설치되어 있음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78147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망의 설치 비용이 많이 듦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가입 후 사용하기 위해서는 가정이나 회사 등의 장소에 설치가 필요 함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-  </a:t>
                      </a:r>
                      <a:r>
                        <a:rPr lang="ko-KR" altLang="en-US" sz="1400" baseline="0" dirty="0" smtClean="0"/>
                        <a:t>이동성이 없기 때문에 정해진 위치에서 사용해야 함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오른쪽 화살표 66"/>
          <p:cNvSpPr/>
          <p:nvPr/>
        </p:nvSpPr>
        <p:spPr>
          <a:xfrm rot="5400000">
            <a:off x="4411458" y="3567172"/>
            <a:ext cx="1543553" cy="7692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 rot="3236008">
            <a:off x="2638888" y="3731045"/>
            <a:ext cx="1402196" cy="7692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7174456">
            <a:off x="6445875" y="3709416"/>
            <a:ext cx="1495824" cy="7692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885845" y="3519969"/>
            <a:ext cx="619125" cy="1126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05" y="1925212"/>
            <a:ext cx="2334449" cy="16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arduino un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43" y="1962635"/>
            <a:ext cx="2392165" cy="16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871" y="842983"/>
            <a:ext cx="8928992" cy="5143890"/>
          </a:xfrm>
        </p:spPr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smtClean="0"/>
              <a:t>네트워크</a:t>
            </a:r>
            <a:r>
              <a:rPr lang="en-US" altLang="ko-KR" dirty="0"/>
              <a:t>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9678" y="15722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2146" y="15659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3648" y="1559971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인공지능 스피커</a:t>
            </a:r>
          </a:p>
        </p:txBody>
      </p:sp>
      <p:pic>
        <p:nvPicPr>
          <p:cNvPr id="5126" name="Picture 6" descr="LG ì¤í¼ì»¤ PH-1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2" y="1898525"/>
            <a:ext cx="2618965" cy="20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2616330" y="2619441"/>
            <a:ext cx="1602173" cy="48792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  Bluetooth</a:t>
            </a:r>
            <a:endParaRPr lang="ko-KR" altLang="en-US" sz="1400" b="1" dirty="0" err="1">
              <a:solidFill>
                <a:srgbClr val="0070C0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697471" y="2607168"/>
            <a:ext cx="1602173" cy="48792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  Bluetooth</a:t>
            </a:r>
            <a:endParaRPr lang="ko-KR" altLang="en-US" sz="1400" b="1" dirty="0" err="1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97065" y="3961151"/>
            <a:ext cx="1007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Ethernet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(TCP/IP)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6147" name="Picture 3" descr="C:\Users\USER\Desktop\468768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0" y="4229166"/>
            <a:ext cx="1238250" cy="165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0" y="5885622"/>
            <a:ext cx="200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Data Warehouse</a:t>
            </a:r>
          </a:p>
        </p:txBody>
      </p:sp>
      <p:pic>
        <p:nvPicPr>
          <p:cNvPr id="65" name="Picture 4" descr="C:\Users\USER\Desktop\12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00" y="4869160"/>
            <a:ext cx="3860191" cy="150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4326962" y="5689890"/>
            <a:ext cx="1712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NETWORK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 flipH="1">
            <a:off x="885845" y="3519969"/>
            <a:ext cx="619125" cy="1126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63" y="1962636"/>
            <a:ext cx="2334449" cy="16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arduino un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43" y="1962635"/>
            <a:ext cx="2392165" cy="16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전송 명령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9678" y="15722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2146" y="15659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784252" y="3596477"/>
            <a:ext cx="0" cy="1272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508104" y="3621103"/>
            <a:ext cx="1754147" cy="1392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874653" y="3592825"/>
            <a:ext cx="1073294" cy="1272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55733" y="152203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인공지능 스피커</a:t>
            </a:r>
          </a:p>
        </p:txBody>
      </p:sp>
      <p:sp>
        <p:nvSpPr>
          <p:cNvPr id="56" name="오른쪽 화살표 55"/>
          <p:cNvSpPr/>
          <p:nvPr/>
        </p:nvSpPr>
        <p:spPr>
          <a:xfrm>
            <a:off x="5306933" y="1910773"/>
            <a:ext cx="2062099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58" name="오른쪽 화살표 57"/>
          <p:cNvSpPr/>
          <p:nvPr/>
        </p:nvSpPr>
        <p:spPr>
          <a:xfrm flipH="1">
            <a:off x="5462336" y="3014355"/>
            <a:ext cx="2012744" cy="4879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수행여부</a:t>
            </a:r>
          </a:p>
        </p:txBody>
      </p:sp>
      <p:pic>
        <p:nvPicPr>
          <p:cNvPr id="5124" name="Picture 4" descr="C:\Users\USER\Desktop\1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52" y="4662392"/>
            <a:ext cx="3860191" cy="150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807494" y="5379811"/>
            <a:ext cx="1712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NETWORK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5126" name="Picture 6" descr="LG ì¤í¼ì»¤ PH-1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0" y="1860584"/>
            <a:ext cx="2419451" cy="189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380249" y="1867584"/>
            <a:ext cx="2062099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pic>
        <p:nvPicPr>
          <p:cNvPr id="29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62" y="3772448"/>
            <a:ext cx="516530" cy="5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00" y="3801325"/>
            <a:ext cx="516530" cy="5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43" y="3822207"/>
            <a:ext cx="516530" cy="5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오른쪽 화살표 61"/>
          <p:cNvSpPr/>
          <p:nvPr/>
        </p:nvSpPr>
        <p:spPr>
          <a:xfrm flipH="1">
            <a:off x="2405319" y="3002283"/>
            <a:ext cx="2012744" cy="4879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수행여부</a:t>
            </a:r>
          </a:p>
        </p:txBody>
      </p:sp>
      <p:pic>
        <p:nvPicPr>
          <p:cNvPr id="63" name="Picture 3" descr="C:\Users\USER\Desktop\468768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0" y="4229166"/>
            <a:ext cx="1238250" cy="165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오른쪽 화살표 64"/>
          <p:cNvSpPr/>
          <p:nvPr/>
        </p:nvSpPr>
        <p:spPr>
          <a:xfrm rot="18612483">
            <a:off x="692971" y="3568456"/>
            <a:ext cx="1461904" cy="4657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내부 데이터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5885622"/>
            <a:ext cx="200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9720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22380</TotalTime>
  <Words>727</Words>
  <Application>Microsoft Office PowerPoint</Application>
  <PresentationFormat>화면 슬라이드 쇼(4:3)</PresentationFormat>
  <Paragraphs>220</Paragraphs>
  <Slides>11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  <vt:variant>
        <vt:lpstr>재구성한 쇼</vt:lpstr>
      </vt:variant>
      <vt:variant>
        <vt:i4>7</vt:i4>
      </vt:variant>
    </vt:vector>
  </HeadingPairs>
  <TitlesOfParts>
    <vt:vector size="19" baseType="lpstr">
      <vt:lpstr>Office 테마</vt:lpstr>
      <vt:lpstr>PowerPoint 프레젠테이션</vt:lpstr>
      <vt:lpstr>목차</vt:lpstr>
      <vt:lpstr>   What is the Internet of Thing?</vt:lpstr>
      <vt:lpstr>IoT 네트워크 요소 기술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714</cp:revision>
  <cp:lastPrinted>2019-06-28T03:16:49Z</cp:lastPrinted>
  <dcterms:created xsi:type="dcterms:W3CDTF">2011-02-25T04:33:20Z</dcterms:created>
  <dcterms:modified xsi:type="dcterms:W3CDTF">2019-06-28T03:18:13Z</dcterms:modified>
</cp:coreProperties>
</file>