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52" r:id="rId2"/>
    <p:sldId id="679" r:id="rId3"/>
    <p:sldId id="681" r:id="rId4"/>
    <p:sldId id="682" r:id="rId5"/>
    <p:sldId id="684" r:id="rId6"/>
    <p:sldId id="685" r:id="rId7"/>
    <p:sldId id="686" r:id="rId8"/>
    <p:sldId id="687" r:id="rId9"/>
    <p:sldId id="688" r:id="rId10"/>
  </p:sldIdLst>
  <p:sldSz cx="9144000" cy="6858000" type="screen4x3"/>
  <p:notesSz cx="6797675" cy="9926638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6311" autoAdjust="0"/>
  </p:normalViewPr>
  <p:slideViewPr>
    <p:cSldViewPr>
      <p:cViewPr>
        <p:scale>
          <a:sx n="95" d="100"/>
          <a:sy n="95" d="100"/>
        </p:scale>
        <p:origin x="-83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73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en-US" altLang="ko-KR" sz="5800" b="1" dirty="0" err="1" smtClean="0">
                <a:solidFill>
                  <a:srgbClr val="FFFF00"/>
                </a:solidFill>
              </a:rPr>
              <a:t>IoT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네트워크 기획</a:t>
            </a:r>
            <a:r>
              <a:rPr lang="ko-KR" altLang="en-US" sz="5800" b="1" dirty="0">
                <a:solidFill>
                  <a:srgbClr val="FFFF00"/>
                </a:solidFill>
              </a:rPr>
              <a:t>서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4160" y="4797152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배원</a:t>
            </a:r>
            <a:r>
              <a:rPr lang="ko-KR" altLang="en-US" sz="4400" b="1" dirty="0">
                <a:solidFill>
                  <a:schemeClr val="bg1"/>
                </a:solidFill>
              </a:rPr>
              <a:t>제</a:t>
            </a:r>
            <a:endParaRPr lang="ko-KR" altLang="en-US" sz="4400" b="1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1643" y="5603243"/>
            <a:ext cx="120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Ver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1.0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104456"/>
          </a:xfrm>
        </p:spPr>
        <p:txBody>
          <a:bodyPr/>
          <a:lstStyle/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요소 기술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구성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운영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(Internet of Thing)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ko-KR" altLang="en-US" dirty="0" smtClean="0"/>
              <a:t> </a:t>
            </a:r>
            <a:r>
              <a:rPr lang="ko-KR" altLang="en-US" dirty="0"/>
              <a:t>사물에 센서를 부착해 실시간으로 데이터를 인터넷으로 주고받는 기술이나 환경을 일컫는다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인터넷에 </a:t>
            </a:r>
            <a:r>
              <a:rPr lang="ko-KR" altLang="en-US" dirty="0"/>
              <a:t>연결된 기기는 사람의 도움 없이 서로 알아서 정보를 주고 받으며 대화를 나눌 수 있다</a:t>
            </a:r>
            <a:r>
              <a:rPr lang="en-US" altLang="ko-KR" dirty="0"/>
              <a:t>. </a:t>
            </a:r>
            <a:r>
              <a:rPr lang="ko-KR" altLang="en-US" dirty="0" err="1"/>
              <a:t>블루투스나</a:t>
            </a:r>
            <a:r>
              <a:rPr lang="ko-KR" altLang="en-US" dirty="0"/>
              <a:t> 근거리무선통신</a:t>
            </a:r>
            <a:r>
              <a:rPr lang="en-US" altLang="ko-KR" dirty="0"/>
              <a:t>(NFC), </a:t>
            </a:r>
            <a:r>
              <a:rPr lang="ko-KR" altLang="en-US" dirty="0"/>
              <a:t>센서데이터</a:t>
            </a:r>
            <a:r>
              <a:rPr lang="en-US" altLang="ko-KR" dirty="0"/>
              <a:t>, </a:t>
            </a:r>
            <a:r>
              <a:rPr lang="ko-KR" altLang="en-US" dirty="0"/>
              <a:t>네트워크가 이들의 자율적인 소통을 돕는 기술이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/>
              <a:t>서로 다른 종류의 수많은 기기 및 사물이 네트워크에 접속하는 특징을 가진다</a:t>
            </a:r>
            <a:r>
              <a:rPr lang="en-US" altLang="ko-KR" dirty="0" smtClean="0"/>
              <a:t>.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네트워크를 </a:t>
            </a:r>
            <a:r>
              <a:rPr lang="ko-KR" altLang="en-US" dirty="0"/>
              <a:t>위한 기반 기술로는 근거리 통신</a:t>
            </a:r>
            <a:r>
              <a:rPr lang="en-US" altLang="ko-KR" dirty="0"/>
              <a:t>, </a:t>
            </a:r>
            <a:r>
              <a:rPr lang="en-US" altLang="ko-KR" dirty="0" err="1"/>
              <a:t>WiFi</a:t>
            </a:r>
            <a:r>
              <a:rPr lang="en-US" altLang="ko-KR" dirty="0"/>
              <a:t>, 3G/4G/LTE </a:t>
            </a:r>
            <a:r>
              <a:rPr lang="ko-KR" altLang="en-US" dirty="0"/>
              <a:t>등이 대표적이다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유형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거리</a:t>
            </a:r>
            <a:r>
              <a:rPr lang="en-US" altLang="ko-KR" dirty="0" smtClean="0"/>
              <a:t>:</a:t>
            </a:r>
          </a:p>
          <a:p>
            <a:pPr lvl="2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근거리 </a:t>
            </a:r>
            <a:r>
              <a:rPr lang="ko-KR" altLang="en-US" dirty="0"/>
              <a:t>통신망</a:t>
            </a:r>
            <a:r>
              <a:rPr lang="en-US" altLang="ko-KR" dirty="0"/>
              <a:t>(LAN), </a:t>
            </a:r>
            <a:r>
              <a:rPr lang="ko-KR" altLang="en-US" dirty="0"/>
              <a:t>도시 </a:t>
            </a:r>
            <a:r>
              <a:rPr lang="ko-KR" altLang="en-US" dirty="0" smtClean="0"/>
              <a:t>지역 </a:t>
            </a:r>
            <a:r>
              <a:rPr lang="ko-KR" altLang="en-US" dirty="0"/>
              <a:t>통신망</a:t>
            </a:r>
            <a:r>
              <a:rPr lang="en-US" altLang="ko-KR" dirty="0"/>
              <a:t>(MAN), </a:t>
            </a:r>
            <a:r>
              <a:rPr lang="ko-KR" altLang="en-US" dirty="0"/>
              <a:t>개인 통신망</a:t>
            </a:r>
            <a:r>
              <a:rPr lang="en-US" altLang="ko-KR" dirty="0"/>
              <a:t>(PAN), </a:t>
            </a:r>
            <a:r>
              <a:rPr lang="ko-KR" altLang="en-US" dirty="0"/>
              <a:t>광역 통신망</a:t>
            </a:r>
            <a:r>
              <a:rPr lang="en-US" altLang="ko-KR" dirty="0"/>
              <a:t>(WAN</a:t>
            </a:r>
            <a:r>
              <a:rPr lang="en-US" altLang="ko-KR" dirty="0" smtClean="0"/>
              <a:t>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유</a:t>
            </a:r>
            <a:r>
              <a:rPr lang="en-US" altLang="ko-KR" dirty="0" smtClean="0"/>
              <a:t>/</a:t>
            </a:r>
            <a:r>
              <a:rPr lang="ko-KR" altLang="en-US" dirty="0" smtClean="0"/>
              <a:t>무선</a:t>
            </a:r>
            <a:endParaRPr lang="en-US" altLang="ko-KR" dirty="0" smtClean="0"/>
          </a:p>
          <a:p>
            <a:pPr lvl="2">
              <a:tabLst>
                <a:tab pos="1073150" algn="l"/>
                <a:tab pos="1258888" algn="l"/>
              </a:tabLst>
            </a:pPr>
            <a:r>
              <a:rPr lang="en-US" altLang="ko-KR" dirty="0" smtClean="0"/>
              <a:t>Ethernet,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, Bluetooth, </a:t>
            </a:r>
            <a:r>
              <a:rPr lang="en-US" altLang="ko-KR" dirty="0" err="1" smtClean="0"/>
              <a:t>Zigbee</a:t>
            </a:r>
            <a:r>
              <a:rPr lang="en-US" altLang="ko-KR" dirty="0" smtClean="0"/>
              <a:t>, Serial</a:t>
            </a:r>
            <a:r>
              <a:rPr lang="en-US" altLang="ko-KR" dirty="0"/>
              <a:t>, UWB, 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23410"/>
          </a:xfrm>
        </p:spPr>
        <p:txBody>
          <a:bodyPr/>
          <a:lstStyle/>
          <a:p>
            <a:r>
              <a:rPr lang="ko-KR" altLang="en-US" smtClean="0"/>
              <a:t>대표 네트워크 디바이스 </a:t>
            </a:r>
            <a:r>
              <a:rPr lang="ko-KR" altLang="en-US" dirty="0" smtClean="0"/>
              <a:t>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382901"/>
              </p:ext>
            </p:extLst>
          </p:nvPr>
        </p:nvGraphicFramePr>
        <p:xfrm>
          <a:off x="107500" y="1412776"/>
          <a:ext cx="8928995" cy="544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8"/>
                <a:gridCol w="936104"/>
                <a:gridCol w="3485185"/>
                <a:gridCol w="1785799"/>
                <a:gridCol w="1785799"/>
              </a:tblGrid>
              <a:tr h="35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전송률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스펙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단점</a:t>
                      </a:r>
                      <a:endParaRPr lang="ko-KR" altLang="en-US" sz="1400" dirty="0"/>
                    </a:p>
                  </a:txBody>
                  <a:tcPr/>
                </a:tc>
              </a:tr>
              <a:tr h="797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Serial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20kbs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거리 </a:t>
                      </a:r>
                      <a:r>
                        <a:rPr lang="en-US" altLang="ko-KR" sz="1400" dirty="0" smtClean="0"/>
                        <a:t>: 15M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전압 </a:t>
                      </a:r>
                      <a:r>
                        <a:rPr lang="en-US" altLang="ko-KR" sz="1400" dirty="0" smtClean="0"/>
                        <a:t>:15~-15V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원거리 전송 유리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컴퓨터와 외부 장비간 통신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데이터 </a:t>
                      </a:r>
                      <a:r>
                        <a:rPr lang="ko-KR" altLang="en-US" sz="1400" dirty="0" err="1" smtClean="0"/>
                        <a:t>전송량이</a:t>
                      </a:r>
                      <a:r>
                        <a:rPr lang="ko-KR" altLang="en-US" sz="1400" dirty="0" smtClean="0"/>
                        <a:t> 적다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회선이다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Zigbee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250kbps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거리 </a:t>
                      </a:r>
                      <a:r>
                        <a:rPr lang="en-US" altLang="ko-KR" sz="1400" dirty="0" smtClean="0"/>
                        <a:t>: 100M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가격 </a:t>
                      </a:r>
                      <a:r>
                        <a:rPr lang="en-US" altLang="ko-KR" sz="1400" dirty="0" smtClean="0"/>
                        <a:t>: 2</a:t>
                      </a:r>
                      <a:r>
                        <a:rPr lang="ko-KR" altLang="en-US" sz="1400" dirty="0" smtClean="0"/>
                        <a:t>만원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노드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무한대</a:t>
                      </a:r>
                      <a:r>
                        <a:rPr lang="en-US" altLang="ko-KR" sz="1400" dirty="0" smtClean="0"/>
                        <a:t>(65536)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저전력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저렴한 가격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홈 네트워크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등 으로 쓰인다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속도가 느리다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큰 데이터를 전송</a:t>
                      </a:r>
                      <a:r>
                        <a:rPr lang="ko-KR" altLang="en-US" sz="1400" baseline="0" dirty="0" smtClean="0"/>
                        <a:t>할 수 없다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Bluetooth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2.0Mbps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거리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최대 </a:t>
                      </a:r>
                      <a:r>
                        <a:rPr lang="en-US" altLang="ko-KR" sz="1400" dirty="0" smtClean="0"/>
                        <a:t>40M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가격 </a:t>
                      </a:r>
                      <a:r>
                        <a:rPr lang="en-US" altLang="ko-KR" sz="1400" dirty="0" smtClean="0"/>
                        <a:t>: 1</a:t>
                      </a:r>
                      <a:r>
                        <a:rPr lang="ko-KR" altLang="en-US" sz="1400" dirty="0" smtClean="0"/>
                        <a:t>만원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저렴한 가격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모든 국가 표준규격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유선보다 음질이 </a:t>
                      </a:r>
                      <a:r>
                        <a:rPr lang="ko-KR" altLang="en-US" sz="1400" dirty="0" err="1" smtClean="0"/>
                        <a:t>안좋다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배터리 소모가 심하다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Wifi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6.9gbps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거리 </a:t>
                      </a:r>
                      <a:r>
                        <a:rPr lang="en-US" altLang="ko-KR" sz="1400" dirty="0" smtClean="0"/>
                        <a:t>: 10m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가격 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만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천원</a:t>
                      </a:r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데이터 전송 속도 빠르다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인터넷 공유기 필요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보안 취약</a:t>
                      </a:r>
                      <a:endParaRPr lang="ko-KR" altLang="en-US" sz="1400" dirty="0"/>
                    </a:p>
                  </a:txBody>
                  <a:tcPr/>
                </a:tc>
              </a:tr>
              <a:tr h="709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Ethernet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10gbps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거리 </a:t>
                      </a:r>
                      <a:r>
                        <a:rPr lang="en-US" altLang="ko-KR" sz="1400" dirty="0" smtClean="0"/>
                        <a:t>: 2.5KM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9,000</a:t>
                      </a:r>
                      <a:r>
                        <a:rPr lang="ko-KR" altLang="en-US" sz="1400" dirty="0" smtClean="0"/>
                        <a:t>만 개 이상의 </a:t>
                      </a:r>
                      <a:r>
                        <a:rPr lang="ko-KR" altLang="en-US" sz="1400" dirty="0" err="1" smtClean="0"/>
                        <a:t>노드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데이터 전송 속도 빠르다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큰 데이터 전송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구현 쉽다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데이터 간에 충돌이 자주 발생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네트워크의 사용 효율이 낮아진다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4000kbps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거리</a:t>
                      </a:r>
                      <a:r>
                        <a:rPr lang="en-US" altLang="ko-KR" sz="1400" baseline="0" dirty="0" smtClean="0"/>
                        <a:t> : 30CM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LED </a:t>
                      </a:r>
                      <a:r>
                        <a:rPr lang="ko-KR" altLang="en-US" sz="1400" baseline="0" dirty="0" smtClean="0"/>
                        <a:t>강도 </a:t>
                      </a:r>
                      <a:r>
                        <a:rPr lang="en-US" altLang="ko-KR" sz="1400" baseline="0" dirty="0" smtClean="0"/>
                        <a:t>: 9~72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넓은 대역폭과 높은 전송속도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보안성이</a:t>
                      </a:r>
                      <a:r>
                        <a:rPr lang="ko-KR" altLang="en-US" sz="1400" dirty="0" smtClean="0"/>
                        <a:t> 높다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안개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대기중의 </a:t>
                      </a:r>
                      <a:r>
                        <a:rPr lang="ko-KR" altLang="en-US" sz="1400" dirty="0" err="1" smtClean="0"/>
                        <a:t>먼지등에</a:t>
                      </a:r>
                      <a:r>
                        <a:rPr lang="ko-KR" altLang="en-US" sz="1400" dirty="0" smtClean="0"/>
                        <a:t> 의해 제한된다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한정된 거리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8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 유형 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pPr marL="252413" lvl="1" indent="0">
              <a:buNone/>
            </a:pPr>
            <a:endParaRPr lang="en-US" altLang="ko-KR" dirty="0" smtClean="0"/>
          </a:p>
          <a:p>
            <a:pPr marL="252413" lvl="1" indent="0">
              <a:buNone/>
            </a:pPr>
            <a:r>
              <a:rPr lang="en-US" altLang="ko-KR" dirty="0" smtClean="0"/>
              <a:t>5G</a:t>
            </a:r>
            <a:endParaRPr lang="en-US" altLang="ko-KR" dirty="0"/>
          </a:p>
          <a:p>
            <a:pPr marL="252413" lvl="1" indent="0">
              <a:buNone/>
            </a:pPr>
            <a:endParaRPr lang="en-US" altLang="ko-KR" dirty="0" smtClean="0"/>
          </a:p>
          <a:p>
            <a:r>
              <a:rPr lang="en-US" altLang="ko-KR" dirty="0"/>
              <a:t>5G</a:t>
            </a:r>
            <a:r>
              <a:rPr lang="ko-KR" altLang="en-US" dirty="0"/>
              <a:t>에서는 대규모 사물이 네트워크로 연결된 상태에서 사물의 상태나 환경 정보를 수집하는 원격 모니터링</a:t>
            </a:r>
            <a:r>
              <a:rPr lang="en-US" altLang="ko-KR" dirty="0"/>
              <a:t>, </a:t>
            </a:r>
            <a:r>
              <a:rPr lang="ko-KR" altLang="en-US" dirty="0"/>
              <a:t>설비나 기기를 원격에서 통제하는 원격 제어</a:t>
            </a:r>
            <a:r>
              <a:rPr lang="en-US" altLang="ko-KR" dirty="0"/>
              <a:t>, </a:t>
            </a:r>
            <a:r>
              <a:rPr lang="ko-KR" altLang="en-US" dirty="0"/>
              <a:t>이동하는 사물의 위치 정보와 연계한 원격 추적</a:t>
            </a:r>
            <a:r>
              <a:rPr lang="en-US" altLang="ko-KR" dirty="0"/>
              <a:t>, </a:t>
            </a:r>
            <a:r>
              <a:rPr lang="ko-KR" altLang="en-US" dirty="0"/>
              <a:t>무선 네트워크를 통한 정보 교환 등의 기능이 구현될 것이다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다양한 센서로부터 수집된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분석을 통해 사용자에게 새로운 가치를 제공할 수 있는 </a:t>
            </a:r>
            <a:r>
              <a:rPr lang="ko-KR" altLang="en-US" dirty="0" err="1" smtClean="0"/>
              <a:t>초연결</a:t>
            </a:r>
            <a:r>
              <a:rPr lang="ko-KR" altLang="en-US" dirty="0" smtClean="0"/>
              <a:t> 통신은 </a:t>
            </a:r>
            <a:r>
              <a:rPr lang="en-US" altLang="ko-KR" dirty="0" smtClean="0"/>
              <a:t>5G</a:t>
            </a:r>
            <a:r>
              <a:rPr lang="ko-KR" altLang="en-US" dirty="0" smtClean="0"/>
              <a:t>의 주요 핵심 기술 중 하나로 볼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장점</a:t>
            </a:r>
            <a:endParaRPr lang="en-US" altLang="ko-KR" dirty="0"/>
          </a:p>
          <a:p>
            <a:r>
              <a:rPr lang="ko-KR" altLang="en-US" dirty="0" err="1" smtClean="0"/>
              <a:t>지연율이</a:t>
            </a:r>
            <a:r>
              <a:rPr lang="ko-KR" altLang="en-US" dirty="0" smtClean="0"/>
              <a:t> 낮다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52413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단점</a:t>
            </a:r>
            <a:endParaRPr lang="en-US" altLang="ko-KR" dirty="0"/>
          </a:p>
          <a:p>
            <a:pPr lvl="1"/>
            <a:r>
              <a:rPr lang="ko-KR" altLang="en-US" dirty="0" smtClean="0"/>
              <a:t>보안에 취약하다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아직까지는 상용화가 힘들다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52413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9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655241"/>
            <a:ext cx="8928992" cy="5143890"/>
          </a:xfrm>
        </p:spPr>
        <p:txBody>
          <a:bodyPr/>
          <a:lstStyle/>
          <a:p>
            <a:r>
              <a:rPr lang="ko-KR" altLang="en-US" dirty="0" smtClean="0"/>
              <a:t>최종 네트워크 구성도 예</a:t>
            </a:r>
            <a:r>
              <a:rPr lang="ko-KR" altLang="en-US" dirty="0"/>
              <a:t>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287547" y="2943504"/>
            <a:ext cx="11892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AppData\Local\Microsoft\Windows\Temporary Internet Files\Content.IE5\I528065C\ArduinoUno_R3_Front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49981"/>
            <a:ext cx="2151938" cy="141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AppData\Local\Microsoft\Windows\Temporary Internet Files\Content.IE5\I528065C\300px-Raspberry_Pi_2_Model_B_v1.1_top_new_(bg_cut_out)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21818"/>
            <a:ext cx="237626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0771" y="159941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아두이노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0794" y="148478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라즈베리파이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17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22924">
            <a:off x="5724144" y="2870388"/>
            <a:ext cx="641593" cy="4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298716" y="2945934"/>
            <a:ext cx="641593" cy="42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781868" y="2626079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Wifi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(Http)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pic>
        <p:nvPicPr>
          <p:cNvPr id="1032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28" y="2794764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71" y="2780928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332808" y="2586390"/>
            <a:ext cx="1143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Bluetooth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>
            <a:stCxn id="24" idx="1"/>
            <a:endCxn id="29" idx="0"/>
          </p:cNvCxnSpPr>
          <p:nvPr/>
        </p:nvCxnSpPr>
        <p:spPr>
          <a:xfrm flipH="1">
            <a:off x="3117327" y="2949403"/>
            <a:ext cx="205844" cy="15383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83350" y="3988514"/>
            <a:ext cx="1143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Bluetooth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32" name="구름 31"/>
          <p:cNvSpPr/>
          <p:nvPr/>
        </p:nvSpPr>
        <p:spPr>
          <a:xfrm>
            <a:off x="6279831" y="1599413"/>
            <a:ext cx="2180601" cy="122387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인터넷망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>
            <a:stCxn id="17" idx="0"/>
          </p:cNvCxnSpPr>
          <p:nvPr/>
        </p:nvCxnSpPr>
        <p:spPr>
          <a:xfrm flipV="1">
            <a:off x="6247106" y="2586390"/>
            <a:ext cx="485134" cy="417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18" idx="0"/>
          </p:cNvCxnSpPr>
          <p:nvPr/>
        </p:nvCxnSpPr>
        <p:spPr>
          <a:xfrm>
            <a:off x="8100392" y="2586390"/>
            <a:ext cx="519120" cy="359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02393" y="6132712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인공지능 스피커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08017" y="516214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스마트폰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68144" y="2730406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Wifi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(Http)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pic>
        <p:nvPicPr>
          <p:cNvPr id="5" name="Picture 2" descr="http://magazine.hankyung.com/magazinedata/images/photo/201804/858251e78be530bceb3d802d4435174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681" y="4656178"/>
            <a:ext cx="1624517" cy="147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ìì´í°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426522"/>
            <a:ext cx="1234364" cy="158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18" y="4487704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1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전송 명령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287547" y="2943504"/>
            <a:ext cx="11892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AppData\Local\Microsoft\Windows\Temporary Internet Files\Content.IE5\I528065C\ArduinoUno_R3_Front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18" y="2049981"/>
            <a:ext cx="2151938" cy="141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AppData\Local\Microsoft\Windows\Temporary Internet Files\Content.IE5\I528065C\300px-Raspberry_Pi_2_Model_B_v1.1_top_new_(bg_cut_out)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21818"/>
            <a:ext cx="237626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0771" y="159941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아두이노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0794" y="148478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라즈베리파이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17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22924">
            <a:off x="5724144" y="2870388"/>
            <a:ext cx="641593" cy="4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298716" y="2945934"/>
            <a:ext cx="641593" cy="42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28" y="2794764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71" y="2780928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514" y="4487704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/>
          <p:cNvCxnSpPr>
            <a:stCxn id="24" idx="1"/>
            <a:endCxn id="29" idx="0"/>
          </p:cNvCxnSpPr>
          <p:nvPr/>
        </p:nvCxnSpPr>
        <p:spPr>
          <a:xfrm flipH="1">
            <a:off x="2087223" y="2949403"/>
            <a:ext cx="1235948" cy="15383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구름 31"/>
          <p:cNvSpPr/>
          <p:nvPr/>
        </p:nvSpPr>
        <p:spPr>
          <a:xfrm>
            <a:off x="6279831" y="1599413"/>
            <a:ext cx="2180601" cy="122387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인터넷망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>
            <a:stCxn id="17" idx="0"/>
          </p:cNvCxnSpPr>
          <p:nvPr/>
        </p:nvCxnSpPr>
        <p:spPr>
          <a:xfrm flipV="1">
            <a:off x="6247106" y="2586390"/>
            <a:ext cx="485134" cy="417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18" idx="0"/>
          </p:cNvCxnSpPr>
          <p:nvPr/>
        </p:nvCxnSpPr>
        <p:spPr>
          <a:xfrm>
            <a:off x="8100392" y="2586390"/>
            <a:ext cx="519120" cy="359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06700" y="6280580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인공지능 스피커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076333" y="51386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스마트폰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 flipH="1">
            <a:off x="6279831" y="963368"/>
            <a:ext cx="1929567" cy="69069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에어컨 켜줘</a:t>
            </a:r>
          </a:p>
        </p:txBody>
      </p:sp>
      <p:sp>
        <p:nvSpPr>
          <p:cNvPr id="33" name="오른쪽 화살표 32"/>
          <p:cNvSpPr/>
          <p:nvPr/>
        </p:nvSpPr>
        <p:spPr>
          <a:xfrm>
            <a:off x="6434380" y="2766162"/>
            <a:ext cx="2026052" cy="69069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에어컨이 켜졌습니다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 flipH="1">
            <a:off x="1917376" y="2049981"/>
            <a:ext cx="1929567" cy="6589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창문 닫는 명령</a:t>
            </a:r>
          </a:p>
        </p:txBody>
      </p:sp>
      <p:sp>
        <p:nvSpPr>
          <p:cNvPr id="37" name="오른쪽 화살표 36"/>
          <p:cNvSpPr/>
          <p:nvPr/>
        </p:nvSpPr>
        <p:spPr>
          <a:xfrm rot="18612483">
            <a:off x="2019286" y="3800684"/>
            <a:ext cx="1972498" cy="6589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에어컨 켜줘</a:t>
            </a:r>
          </a:p>
        </p:txBody>
      </p:sp>
      <p:sp>
        <p:nvSpPr>
          <p:cNvPr id="40" name="오른쪽 화살표 39"/>
          <p:cNvSpPr/>
          <p:nvPr/>
        </p:nvSpPr>
        <p:spPr>
          <a:xfrm>
            <a:off x="1331640" y="3004322"/>
            <a:ext cx="1784231" cy="48792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창문 모터 제어</a:t>
            </a:r>
          </a:p>
        </p:txBody>
      </p:sp>
      <p:pic>
        <p:nvPicPr>
          <p:cNvPr id="54" name="Picture 4" descr="ìì´í°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770" y="3464880"/>
            <a:ext cx="1234364" cy="158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://magazine.hankyung.com/magazinedata/images/photo/201804/858251e78be530bceb3d802d4435174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73" y="4910711"/>
            <a:ext cx="1624517" cy="139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오른쪽 화살표 40"/>
          <p:cNvSpPr/>
          <p:nvPr/>
        </p:nvSpPr>
        <p:spPr>
          <a:xfrm rot="18612483" flipH="1">
            <a:off x="799960" y="3948639"/>
            <a:ext cx="2139921" cy="6589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에어컨이 켜졌습니다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0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예산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100970"/>
              </p:ext>
            </p:extLst>
          </p:nvPr>
        </p:nvGraphicFramePr>
        <p:xfrm>
          <a:off x="683568" y="1397000"/>
          <a:ext cx="79928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2774989"/>
                <a:gridCol w="32736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참고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모델명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아두이노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SZH-EK002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6,900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라즈베리파이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3 Model B+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인공지능 스피커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Sk</a:t>
                      </a:r>
                      <a:r>
                        <a:rPr lang="ko-KR" altLang="en-US" baseline="0" dirty="0" err="1" smtClean="0"/>
                        <a:t>텔레콤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NUGU candle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80,000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총합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127,900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6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기타 고려사항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품질 </a:t>
            </a:r>
            <a:endParaRPr lang="en-US" altLang="ko-KR" dirty="0"/>
          </a:p>
          <a:p>
            <a:pPr lvl="2"/>
            <a:r>
              <a:rPr lang="ko-KR" altLang="en-US" dirty="0" smtClean="0"/>
              <a:t>신뢰성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 smtClean="0"/>
              <a:t>교육용 수준으로서  수준이 낮고 </a:t>
            </a:r>
            <a:r>
              <a:rPr lang="ko-KR" altLang="en-US" dirty="0" err="1" smtClean="0"/>
              <a:t>접근성이</a:t>
            </a:r>
            <a:r>
              <a:rPr lang="ko-KR" altLang="en-US" dirty="0" smtClean="0"/>
              <a:t> 쉽다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저가형 제품들로 구성되어 충격이나 방수에 약하다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블루투스</a:t>
            </a:r>
            <a:r>
              <a:rPr lang="ko-KR" altLang="en-US" dirty="0" smtClean="0"/>
              <a:t> 연결이 잘 안될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Wifi</a:t>
            </a:r>
            <a:r>
              <a:rPr lang="ko-KR" altLang="en-US" dirty="0" smtClean="0"/>
              <a:t>로 인해 통신거리는 제한이 없다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marL="488950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보안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보안 수준은 고려하지 않겠다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위험관리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위험 관리는 고려하지 않겠다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4797152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b="1" dirty="0" smtClean="0">
              <a:solidFill>
                <a:srgbClr val="FFFF00"/>
              </a:solidFill>
            </a:endParaRPr>
          </a:p>
          <a:p>
            <a:endParaRPr lang="ko-KR" altLang="en-US" sz="16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1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22317</TotalTime>
  <Words>508</Words>
  <Application>Microsoft Office PowerPoint</Application>
  <PresentationFormat>화면 슬라이드 쇼(4:3)</PresentationFormat>
  <Paragraphs>164</Paragraphs>
  <Slides>9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  <vt:variant>
        <vt:lpstr>재구성한 쇼</vt:lpstr>
      </vt:variant>
      <vt:variant>
        <vt:i4>7</vt:i4>
      </vt:variant>
    </vt:vector>
  </HeadingPairs>
  <TitlesOfParts>
    <vt:vector size="17" baseType="lpstr">
      <vt:lpstr>Office 테마</vt:lpstr>
      <vt:lpstr>PowerPoint 프레젠테이션</vt:lpstr>
      <vt:lpstr>목차</vt:lpstr>
      <vt:lpstr>IoT 네트워크 요소 기술</vt:lpstr>
      <vt:lpstr>IoT 네트워크 요소 기술</vt:lpstr>
      <vt:lpstr>IoT 네트워크 요소 기술</vt:lpstr>
      <vt:lpstr>IoT 네트워크 구성</vt:lpstr>
      <vt:lpstr>IoT 네트워크 구성</vt:lpstr>
      <vt:lpstr>IoT 네트워크 운영</vt:lpstr>
      <vt:lpstr>IoT 네트워크 운영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697</cp:revision>
  <cp:lastPrinted>2019-06-28T03:07:46Z</cp:lastPrinted>
  <dcterms:created xsi:type="dcterms:W3CDTF">2011-02-25T04:33:20Z</dcterms:created>
  <dcterms:modified xsi:type="dcterms:W3CDTF">2019-06-28T03:13:19Z</dcterms:modified>
</cp:coreProperties>
</file>