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52" r:id="rId2"/>
    <p:sldId id="679" r:id="rId3"/>
    <p:sldId id="681" r:id="rId4"/>
    <p:sldId id="689" r:id="rId5"/>
    <p:sldId id="682" r:id="rId6"/>
    <p:sldId id="684" r:id="rId7"/>
    <p:sldId id="685" r:id="rId8"/>
    <p:sldId id="690" r:id="rId9"/>
    <p:sldId id="687" r:id="rId10"/>
    <p:sldId id="688" r:id="rId11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70" autoAdjust="0"/>
  </p:normalViewPr>
  <p:slideViewPr>
    <p:cSldViewPr>
      <p:cViewPr>
        <p:scale>
          <a:sx n="100" d="100"/>
          <a:sy n="100" d="100"/>
        </p:scale>
        <p:origin x="-68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sa.or.kr/uploadfile/201306/201306101740531675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oding-factory.tistory.com/340" TargetMode="External"/><Relationship Id="rId4" Type="http://schemas.openxmlformats.org/officeDocument/2006/relationships/hyperlink" Target="https://m.blog.naver.com/PostView.nhn?blogId=timschel85&amp;logNo=220974833519&amp;proxyReferer=https://www.google.com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mait.tistory.com/28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cle2.tistory.com/7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ejongtns.com/ProductMD_NFC_02.html" TargetMode="External"/><Relationship Id="rId5" Type="http://schemas.openxmlformats.org/officeDocument/2006/relationships/hyperlink" Target="https://ingorae.tistory.com/1551" TargetMode="External"/><Relationship Id="rId4" Type="http://schemas.openxmlformats.org/officeDocument/2006/relationships/hyperlink" Target="https://m.blog.naver.com/k_dynamic/220920194625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cymhihi&amp;logNo=220948584795&amp;proxyReferer=https://www.google.com/&amp;view=img_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mait.tistory.com/67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alculator.s3.amazonaws.com/index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http://www.kisa.or.kr/uploadfile/201306/201306101740531675.pdf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https://m.blog.naver.com/PostView.nhn?blogId=timschel85&amp;logNo=220974833519&amp;proxyReferer=https%3A%2F%2Fwww.google.com%2F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https://coding-factory.tistory.com/340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98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https://hamait.tistory.com/284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00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https://article2.tistory.com/79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https://m.blog.naver.com/k_dynamic/220920194625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https://ingorae.tistory.com/1551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http://sejongtns.com/ProductMD_NFC_02.html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15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https://m.blog.naver.com/PostView.nhn?blogId=cymhihi&amp;logNo=220948584795&amp;proxyReferer=https%3A%2F%2Fwww.google.com%2F&amp;view=img_1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89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https://hamait.tistory.com/675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https://calculator.s3.amazonaws.com/index.html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33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eg"/><Relationship Id="rId18" Type="http://schemas.openxmlformats.org/officeDocument/2006/relationships/image" Target="../media/image25.jpe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12" Type="http://schemas.openxmlformats.org/officeDocument/2006/relationships/image" Target="../media/image19.png"/><Relationship Id="rId17" Type="http://schemas.openxmlformats.org/officeDocument/2006/relationships/image" Target="../media/image24.jpeg"/><Relationship Id="rId2" Type="http://schemas.openxmlformats.org/officeDocument/2006/relationships/image" Target="../media/image9.pn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19" Type="http://schemas.openxmlformats.org/officeDocument/2006/relationships/image" Target="../media/image26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eg"/><Relationship Id="rId18" Type="http://schemas.openxmlformats.org/officeDocument/2006/relationships/image" Target="../media/image26.jpe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12" Type="http://schemas.openxmlformats.org/officeDocument/2006/relationships/image" Target="../media/image19.png"/><Relationship Id="rId17" Type="http://schemas.openxmlformats.org/officeDocument/2006/relationships/image" Target="../media/image25.jpeg"/><Relationship Id="rId2" Type="http://schemas.openxmlformats.org/officeDocument/2006/relationships/image" Target="../media/image9.pn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3.jpe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>
                <a:solidFill>
                  <a:schemeClr val="bg1"/>
                </a:solidFill>
              </a:rPr>
              <a:t> </a:t>
            </a:r>
            <a:endParaRPr lang="en-US" altLang="ko-KR" sz="5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>
                <a:solidFill>
                  <a:schemeClr val="bg1"/>
                </a:solidFill>
              </a:rPr>
              <a:t>/</a:t>
            </a:r>
            <a:r>
              <a:rPr lang="ko-KR" altLang="en-US" sz="5800" b="1" dirty="0">
                <a:solidFill>
                  <a:schemeClr val="bg1"/>
                </a:solidFill>
              </a:rPr>
              <a:t>빅데이터기반 </a:t>
            </a:r>
            <a:endParaRPr lang="en-US" altLang="ko-KR" sz="5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>
                <a:solidFill>
                  <a:schemeClr val="bg1"/>
                </a:solidFill>
              </a:rPr>
              <a:t>IoT</a:t>
            </a:r>
            <a:r>
              <a:rPr lang="en-US" altLang="ko-KR" sz="5800" b="1" dirty="0">
                <a:solidFill>
                  <a:schemeClr val="bg1"/>
                </a:solidFill>
              </a:rPr>
              <a:t>)</a:t>
            </a:r>
            <a:r>
              <a:rPr lang="ko-KR" altLang="en-US" sz="5800" b="1" dirty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>
                <a:solidFill>
                  <a:schemeClr val="bg1"/>
                </a:solidFill>
              </a:rPr>
              <a:t>융합실무</a:t>
            </a:r>
            <a:endParaRPr lang="en-US" altLang="ko-KR" sz="5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>
                <a:solidFill>
                  <a:srgbClr val="FFFF00"/>
                </a:solidFill>
              </a:rPr>
              <a:t>IoT</a:t>
            </a:r>
            <a:r>
              <a:rPr lang="en-US" altLang="ko-KR" sz="5800" b="1" dirty="0">
                <a:solidFill>
                  <a:srgbClr val="FFFF00"/>
                </a:solidFill>
              </a:rPr>
              <a:t> </a:t>
            </a:r>
            <a:r>
              <a:rPr lang="ko-KR" altLang="en-US" sz="5800" b="1" dirty="0">
                <a:solidFill>
                  <a:srgbClr val="FFFF00"/>
                </a:solidFill>
              </a:rPr>
              <a:t>네트워크 기획서</a:t>
            </a:r>
            <a:r>
              <a:rPr lang="en-US" altLang="ko-KR" sz="5800" b="1" dirty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- </a:t>
            </a:r>
            <a:r>
              <a:rPr lang="ko-KR" altLang="en-US" sz="4400" b="1" dirty="0">
                <a:solidFill>
                  <a:schemeClr val="bg1"/>
                </a:solidFill>
              </a:rPr>
              <a:t>손병찬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Ver</a:t>
            </a:r>
            <a:r>
              <a:rPr lang="en-US" altLang="ko-KR" sz="2400" b="1" dirty="0">
                <a:solidFill>
                  <a:schemeClr val="bg1"/>
                </a:solidFill>
              </a:rPr>
              <a:t> 1.0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기타 고려사항</a:t>
            </a:r>
            <a:endParaRPr lang="en-US" altLang="ko-KR" dirty="0"/>
          </a:p>
          <a:p>
            <a:pPr lvl="1"/>
            <a:r>
              <a:rPr lang="ko-KR" altLang="en-US" dirty="0"/>
              <a:t>네트워크 품질 </a:t>
            </a:r>
            <a:endParaRPr lang="en-US" altLang="ko-KR" dirty="0"/>
          </a:p>
          <a:p>
            <a:pPr lvl="2"/>
            <a:r>
              <a:rPr lang="ko-KR" altLang="en-US" dirty="0"/>
              <a:t>신뢰성</a:t>
            </a:r>
            <a:endParaRPr lang="en-US" altLang="ko-KR" dirty="0"/>
          </a:p>
          <a:p>
            <a:pPr lvl="3"/>
            <a:r>
              <a:rPr lang="ko-KR" altLang="en-US" dirty="0"/>
              <a:t>집안에서 통신하기 때문에 주택에선 전파간섭이 일어날 가능성이 크므로 전파간섭이 잘 일어나지 않도록 통신 모듈을 고려함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보안</a:t>
            </a:r>
            <a:endParaRPr lang="en-US" altLang="ko-KR" dirty="0"/>
          </a:p>
          <a:p>
            <a:pPr lvl="3"/>
            <a:r>
              <a:rPr lang="ko-KR" altLang="en-US" dirty="0"/>
              <a:t> 보안에 대해선 고려하지 않았음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기타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위험관리</a:t>
            </a:r>
            <a:endParaRPr lang="en-US" altLang="ko-KR" dirty="0"/>
          </a:p>
          <a:p>
            <a:pPr lvl="2"/>
            <a:r>
              <a:rPr lang="ko-KR" altLang="en-US" dirty="0"/>
              <a:t>위험관리에 대해선 고려하지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/>
              <a:t> </a:t>
            </a:r>
            <a:r>
              <a:rPr lang="en-US" altLang="ko-KR" sz="3200" dirty="0" err="1"/>
              <a:t>IoT</a:t>
            </a:r>
            <a:r>
              <a:rPr lang="en-US" altLang="ko-KR" sz="3200" dirty="0"/>
              <a:t> </a:t>
            </a:r>
            <a:r>
              <a:rPr lang="ko-KR" altLang="en-US" sz="3200" dirty="0"/>
              <a:t>네트워크 요소 기술</a:t>
            </a:r>
            <a:endParaRPr lang="en-US" altLang="ko-KR" sz="3200" dirty="0"/>
          </a:p>
          <a:p>
            <a:pPr lvl="2"/>
            <a:r>
              <a:rPr lang="en-US" altLang="ko-KR" sz="3200" dirty="0"/>
              <a:t> </a:t>
            </a:r>
            <a:r>
              <a:rPr lang="en-US" altLang="ko-KR" sz="3200" dirty="0" err="1"/>
              <a:t>IoT</a:t>
            </a:r>
            <a:r>
              <a:rPr lang="en-US" altLang="ko-KR" sz="3200" dirty="0"/>
              <a:t> </a:t>
            </a:r>
            <a:r>
              <a:rPr lang="ko-KR" altLang="en-US" sz="3200" dirty="0"/>
              <a:t>네트워크 구성</a:t>
            </a:r>
            <a:endParaRPr lang="en-US" altLang="ko-KR" sz="3200" dirty="0"/>
          </a:p>
          <a:p>
            <a:pPr lvl="2"/>
            <a:r>
              <a:rPr lang="en-US" altLang="ko-KR" sz="3200" dirty="0"/>
              <a:t> </a:t>
            </a:r>
            <a:r>
              <a:rPr lang="en-US" altLang="ko-KR" sz="3200" dirty="0" err="1"/>
              <a:t>IoT</a:t>
            </a:r>
            <a:r>
              <a:rPr lang="en-US" altLang="ko-KR" sz="3200" dirty="0"/>
              <a:t> </a:t>
            </a:r>
            <a:r>
              <a:rPr lang="ko-KR" altLang="en-US" sz="3200" dirty="0"/>
              <a:t>네트워크 운영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요소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1"/>
            <a:ext cx="8928992" cy="5786877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/>
              <a:t>IoT</a:t>
            </a:r>
            <a:r>
              <a:rPr lang="en-US" altLang="ko-KR" dirty="0"/>
              <a:t>(Internet of Thing)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/>
              <a:t>IoT</a:t>
            </a:r>
            <a:r>
              <a:rPr lang="ko-KR" altLang="en-US" dirty="0"/>
              <a:t>는 인간과 사물</a:t>
            </a:r>
            <a:r>
              <a:rPr lang="en-US" altLang="ko-KR" dirty="0"/>
              <a:t>, </a:t>
            </a:r>
            <a:r>
              <a:rPr lang="ko-KR" altLang="en-US" dirty="0"/>
              <a:t>서비스 세 가지 분산된 환경 요소에 대해 인간의 명시적 개입 없이 상호 협력적으로 센싱</a:t>
            </a:r>
            <a:r>
              <a:rPr lang="en-US" altLang="ko-KR" dirty="0"/>
              <a:t>, </a:t>
            </a:r>
            <a:r>
              <a:rPr lang="ko-KR" altLang="en-US" dirty="0"/>
              <a:t>네트워킹</a:t>
            </a:r>
            <a:r>
              <a:rPr lang="en-US" altLang="ko-KR" dirty="0"/>
              <a:t>, </a:t>
            </a:r>
            <a:r>
              <a:rPr lang="ko-KR" altLang="en-US" dirty="0"/>
              <a:t>정보 처리 등 지능적 관계를 형성하는 사물 공간 </a:t>
            </a:r>
            <a:r>
              <a:rPr lang="ko-KR" altLang="en-US" dirty="0" err="1"/>
              <a:t>연결망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이동통신망을 이용하여 사람과 사물</a:t>
            </a:r>
            <a:r>
              <a:rPr lang="en-US" altLang="ko-KR" dirty="0"/>
              <a:t>, </a:t>
            </a:r>
            <a:r>
              <a:rPr lang="ko-KR" altLang="en-US" dirty="0"/>
              <a:t>사물과 사물간 지능통신을 할 수 있는 </a:t>
            </a:r>
            <a:r>
              <a:rPr lang="en-US" altLang="ko-KR" dirty="0"/>
              <a:t>M2M</a:t>
            </a:r>
            <a:r>
              <a:rPr lang="ko-KR" altLang="en-US" dirty="0"/>
              <a:t>의 개념을 인터넷으로 확장하여 사물은 물론</a:t>
            </a:r>
            <a:r>
              <a:rPr lang="en-US" altLang="ko-KR" dirty="0"/>
              <a:t>, </a:t>
            </a:r>
            <a:r>
              <a:rPr lang="ko-KR" altLang="en-US" dirty="0"/>
              <a:t>현실과 가상세계의 모든 정보와 상호작용하는 개념으로 진화</a:t>
            </a: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IoT </a:t>
            </a:r>
            <a:r>
              <a:rPr lang="ko-KR" altLang="en-US" dirty="0"/>
              <a:t>네트워크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/>
              <a:t>IoT</a:t>
            </a:r>
            <a:r>
              <a:rPr lang="ko-KR" altLang="en-US" dirty="0"/>
              <a:t>의 유무선 통신 및 네트워크 장치로는 기존의 </a:t>
            </a:r>
            <a:r>
              <a:rPr lang="en-US" altLang="ko-KR" dirty="0"/>
              <a:t>WPAN, </a:t>
            </a:r>
            <a:r>
              <a:rPr lang="en-US" altLang="ko-KR" dirty="0" err="1"/>
              <a:t>WiFi</a:t>
            </a:r>
            <a:r>
              <a:rPr lang="en-US" altLang="ko-KR" dirty="0"/>
              <a:t>, 3G/4G/LTE, Bluetooth, Ethernet, </a:t>
            </a:r>
            <a:r>
              <a:rPr lang="en-US" altLang="ko-KR" dirty="0" err="1"/>
              <a:t>BcN</a:t>
            </a:r>
            <a:r>
              <a:rPr lang="en-US" altLang="ko-KR" dirty="0"/>
              <a:t>, </a:t>
            </a:r>
            <a:r>
              <a:rPr lang="ko-KR" altLang="en-US" dirty="0"/>
              <a:t>위성통신</a:t>
            </a:r>
            <a:r>
              <a:rPr lang="en-US" altLang="ko-KR" dirty="0"/>
              <a:t>, Microware, </a:t>
            </a:r>
            <a:r>
              <a:rPr lang="ko-KR" altLang="en-US" dirty="0"/>
              <a:t>시리얼 통신</a:t>
            </a:r>
            <a:r>
              <a:rPr lang="en-US" altLang="ko-KR" dirty="0"/>
              <a:t>, PLC </a:t>
            </a:r>
            <a:r>
              <a:rPr lang="ko-KR" altLang="en-US" dirty="0"/>
              <a:t>등</a:t>
            </a:r>
            <a:r>
              <a:rPr lang="en-US" altLang="ko-KR" dirty="0"/>
              <a:t>, </a:t>
            </a:r>
            <a:r>
              <a:rPr lang="ko-KR" altLang="en-US" dirty="0"/>
              <a:t>인간과 사물</a:t>
            </a:r>
            <a:r>
              <a:rPr lang="en-US" altLang="ko-KR" dirty="0"/>
              <a:t>, </a:t>
            </a:r>
            <a:r>
              <a:rPr lang="ko-KR" altLang="en-US" dirty="0"/>
              <a:t>서비스를 연결시킬 수 있는 모든 유</a:t>
            </a:r>
            <a:r>
              <a:rPr lang="en-US" altLang="ko-KR" dirty="0"/>
              <a:t>·</a:t>
            </a:r>
            <a:r>
              <a:rPr lang="ko-KR" altLang="en-US" dirty="0"/>
              <a:t>무선 네트워크를 의미함</a:t>
            </a: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/>
              <a:t>유형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거리</a:t>
            </a:r>
            <a:r>
              <a:rPr lang="en-US" altLang="ko-KR" dirty="0"/>
              <a:t>: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/>
              <a:t>PAN ( Personal Area Network ), LAN (Local Area Network), MAN (Metropolitan Area Network), WAN (Wide Area Network)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유</a:t>
            </a:r>
            <a:r>
              <a:rPr lang="en-US" altLang="ko-KR" dirty="0"/>
              <a:t>/</a:t>
            </a:r>
            <a:r>
              <a:rPr lang="ko-KR" altLang="en-US" dirty="0"/>
              <a:t>무선</a:t>
            </a:r>
            <a:endParaRPr lang="en-US" altLang="ko-KR" dirty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/>
              <a:t>Serial USB, Ethernet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/>
              <a:t>IR, NFC (Near Field Communication), </a:t>
            </a:r>
            <a:r>
              <a:rPr lang="en-US" altLang="ko-KR" dirty="0" err="1"/>
              <a:t>Wifi</a:t>
            </a:r>
            <a:r>
              <a:rPr lang="en-US" altLang="ko-KR" dirty="0"/>
              <a:t>, Bluetooth,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/>
              <a:t> Zigbee, Serial, UWB, RF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E36F44E-2FC6-42B5-9A97-F5E19AE74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108985"/>
            <a:ext cx="2016224" cy="16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요소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dirty="0"/>
              <a:t>대표 네트워크 디바이스 스펙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AA3969C-231E-4405-82F1-1FE1AEA79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52" y="1541909"/>
            <a:ext cx="9169652" cy="40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요소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/>
              <a:t>대표 네트워크 디바이스 </a:t>
            </a:r>
            <a:r>
              <a:rPr lang="ko-KR" altLang="en-US" dirty="0"/>
              <a:t>별 장</a:t>
            </a:r>
            <a:r>
              <a:rPr lang="en-US" altLang="ko-KR" dirty="0"/>
              <a:t>/</a:t>
            </a:r>
            <a:r>
              <a:rPr lang="ko-KR" altLang="en-US" dirty="0"/>
              <a:t>단점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9535"/>
              </p:ext>
            </p:extLst>
          </p:nvPr>
        </p:nvGraphicFramePr>
        <p:xfrm>
          <a:off x="74279" y="1145087"/>
          <a:ext cx="8602177" cy="551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5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1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4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9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전송률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Serial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115200bps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통신거리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통신속도</a:t>
                      </a:r>
                      <a:r>
                        <a:rPr lang="en-US" altLang="ko-KR" sz="1200" dirty="0"/>
                        <a:t>(Baud Rate)</a:t>
                      </a:r>
                      <a:r>
                        <a:rPr lang="ko-KR" altLang="en-US" sz="1200" dirty="0"/>
                        <a:t>에 따라 달라짐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긴 통신거리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Zigbee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250 Kbps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통신거리</a:t>
                      </a:r>
                      <a:r>
                        <a:rPr lang="en-US" altLang="ko-KR" sz="1200" dirty="0"/>
                        <a:t>: 10~300m </a:t>
                      </a:r>
                      <a:r>
                        <a:rPr lang="ko-KR" altLang="en-US" sz="1200" dirty="0"/>
                        <a:t>주파수</a:t>
                      </a:r>
                      <a:r>
                        <a:rPr lang="en-US" altLang="ko-KR" sz="1200" dirty="0"/>
                        <a:t>: 868Mhz, 916 </a:t>
                      </a:r>
                      <a:r>
                        <a:rPr lang="en-US" altLang="ko-KR" sz="1200" dirty="0" err="1"/>
                        <a:t>Mhz</a:t>
                      </a:r>
                      <a:r>
                        <a:rPr lang="en-US" altLang="ko-KR" sz="1200" dirty="0"/>
                        <a:t>, 2.4 </a:t>
                      </a:r>
                      <a:r>
                        <a:rPr lang="en-US" altLang="ko-KR" sz="1200" dirty="0" err="1"/>
                        <a:t>Ghz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배터리수명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년 단위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연결노드</a:t>
                      </a:r>
                      <a:r>
                        <a:rPr lang="en-US" altLang="ko-KR" sz="1200" dirty="0"/>
                        <a:t>: 2^16 </a:t>
                      </a:r>
                      <a:r>
                        <a:rPr lang="ko-KR" altLang="en-US" sz="1200" dirty="0"/>
                        <a:t>구성</a:t>
                      </a:r>
                      <a:r>
                        <a:rPr lang="en-US" altLang="ko-KR" sz="1200" dirty="0"/>
                        <a:t>: Star, Cluster, Mesh</a:t>
                      </a:r>
                    </a:p>
                    <a:p>
                      <a:pPr latinLnBrk="1"/>
                      <a:r>
                        <a:rPr lang="ko-KR" altLang="en-US" sz="1200" dirty="0"/>
                        <a:t>접속시간</a:t>
                      </a:r>
                      <a:r>
                        <a:rPr lang="en-US" altLang="ko-KR" sz="1200" dirty="0"/>
                        <a:t>: 30ms</a:t>
                      </a:r>
                    </a:p>
                    <a:p>
                      <a:pPr latinLnBrk="1"/>
                      <a:r>
                        <a:rPr lang="ko-KR" altLang="en-US" sz="1200" dirty="0"/>
                        <a:t>보안</a:t>
                      </a:r>
                      <a:r>
                        <a:rPr lang="en-US" altLang="ko-KR" sz="1200" dirty="0"/>
                        <a:t>: 128 bit, AES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초저전력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저속통신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Bluetooth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 Mbps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통신거리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10m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주파수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200" dirty="0"/>
                        <a:t>2.4 </a:t>
                      </a:r>
                      <a:r>
                        <a:rPr lang="en-US" altLang="ko-KR" sz="1200" dirty="0" err="1"/>
                        <a:t>Ghz</a:t>
                      </a:r>
                      <a:r>
                        <a:rPr lang="en-US" altLang="ko-KR" sz="1200" dirty="0"/>
                        <a:t> 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배터리수명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 단위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연결노드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8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구성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Star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접속시간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10s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PIN, 63 bit, 128 bit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저속통신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짧은 통신 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Wifi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 Mbps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통신거리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100m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주파수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2.4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Ghz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배터리수명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시간 단위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연결노드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50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구성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Star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접속시간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3s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SSID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고속통신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비교적 높은 전력소모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Ethernet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 Mbps, 100 Mbps, 1 Gbps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통신거리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dirty="0"/>
                        <a:t>100m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고속통신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매우 높은 전력소모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4Mbps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통신거리</a:t>
                      </a:r>
                      <a:r>
                        <a:rPr lang="en-US" altLang="ko-KR" sz="1200" dirty="0"/>
                        <a:t>: 10m</a:t>
                      </a:r>
                    </a:p>
                    <a:p>
                      <a:pPr latinLnBrk="1"/>
                      <a:r>
                        <a:rPr lang="ko-KR" altLang="en-US" sz="1200" dirty="0"/>
                        <a:t>접속시간</a:t>
                      </a:r>
                      <a:r>
                        <a:rPr lang="en-US" altLang="ko-KR" sz="1200" dirty="0"/>
                        <a:t>: 500ms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고속통신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저전력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짧은 거리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낮은 </a:t>
                      </a:r>
                      <a:r>
                        <a:rPr lang="ko-KR" altLang="en-US" sz="1200" dirty="0" err="1"/>
                        <a:t>물체투과율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NFC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106~848kbps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통신거리</a:t>
                      </a:r>
                      <a:r>
                        <a:rPr lang="en-US" altLang="ko-KR" sz="1200" dirty="0"/>
                        <a:t>: 10cm</a:t>
                      </a:r>
                    </a:p>
                    <a:p>
                      <a:pPr latinLnBrk="1"/>
                      <a:r>
                        <a:rPr lang="ko-KR" altLang="en-US" sz="1200" dirty="0"/>
                        <a:t>접속시간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100ms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매우 짧은 통신거리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요소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 유형 별 장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  <a:p>
            <a:pPr marL="252413" lvl="1" indent="0">
              <a:buNone/>
            </a:pPr>
            <a:r>
              <a:rPr lang="en-US" altLang="ko-KR" dirty="0"/>
              <a:t>- Z-WAVE</a:t>
            </a:r>
          </a:p>
          <a:p>
            <a:pPr marL="252413" lvl="1" indent="0">
              <a:buNone/>
            </a:pPr>
            <a:r>
              <a:rPr lang="en-US" altLang="ko-KR" dirty="0"/>
              <a:t>  RF (Radio Frequency)</a:t>
            </a:r>
          </a:p>
          <a:p>
            <a:pPr marL="252413" lvl="1" indent="0">
              <a:buNone/>
            </a:pPr>
            <a:r>
              <a:rPr lang="en-US" altLang="ko-KR" dirty="0"/>
              <a:t>	900MHz </a:t>
            </a:r>
            <a:r>
              <a:rPr lang="ko-KR" altLang="en-US" dirty="0"/>
              <a:t>대역</a:t>
            </a:r>
            <a:endParaRPr lang="en-US" altLang="ko-KR" dirty="0"/>
          </a:p>
          <a:p>
            <a:pPr marL="252413" lvl="1" indent="0">
              <a:buNone/>
            </a:pPr>
            <a:r>
              <a:rPr lang="en-US" altLang="ko-KR" dirty="0"/>
              <a:t>	100Kbps</a:t>
            </a:r>
            <a:r>
              <a:rPr lang="ko-KR" altLang="en-US" dirty="0"/>
              <a:t> 전송률</a:t>
            </a:r>
            <a:endParaRPr lang="en-US" altLang="ko-KR" dirty="0"/>
          </a:p>
          <a:p>
            <a:pPr marL="252413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높은 </a:t>
            </a:r>
            <a:r>
              <a:rPr lang="ko-KR" altLang="en-US" dirty="0" err="1"/>
              <a:t>물체투과률</a:t>
            </a:r>
            <a:endParaRPr lang="en-US" altLang="ko-KR" dirty="0"/>
          </a:p>
          <a:p>
            <a:pPr marL="252413" lvl="1" indent="0">
              <a:buNone/>
            </a:pPr>
            <a:r>
              <a:rPr lang="en-US" altLang="ko-KR" dirty="0"/>
              <a:t>	232</a:t>
            </a:r>
            <a:r>
              <a:rPr lang="ko-KR" altLang="en-US" dirty="0"/>
              <a:t>개 노드</a:t>
            </a:r>
            <a:r>
              <a:rPr lang="en-US" altLang="ko-KR" dirty="0"/>
              <a:t>, </a:t>
            </a:r>
            <a:r>
              <a:rPr lang="ko-KR" altLang="en-US" dirty="0"/>
              <a:t>전파거리 </a:t>
            </a:r>
            <a:r>
              <a:rPr lang="en-US" altLang="ko-KR" dirty="0"/>
              <a:t>100m </a:t>
            </a:r>
          </a:p>
          <a:p>
            <a:pPr marL="252413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zigbee</a:t>
            </a:r>
            <a:r>
              <a:rPr lang="en-US" altLang="ko-KR" dirty="0"/>
              <a:t> </a:t>
            </a:r>
            <a:r>
              <a:rPr lang="ko-KR" altLang="en-US" dirty="0"/>
              <a:t>보다 낮은 전력소모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DB83BDA-7A9E-4CF9-A473-54A37A03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347755"/>
            <a:ext cx="4486175" cy="6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네트워크 구성도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777" y="3579780"/>
            <a:ext cx="641594" cy="120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>
            <a:cxnSpLocks/>
            <a:stCxn id="15" idx="3"/>
            <a:endCxn id="6" idx="1"/>
          </p:cNvCxnSpPr>
          <p:nvPr/>
        </p:nvCxnSpPr>
        <p:spPr>
          <a:xfrm flipV="1">
            <a:off x="2092103" y="2159160"/>
            <a:ext cx="2155895" cy="1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6279" y="11462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아두이노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8535" y="113570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라즈베리파이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3762">
            <a:off x="6387422" y="2138144"/>
            <a:ext cx="543834" cy="3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502865" y="3081512"/>
            <a:ext cx="51191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998880" y="2664805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Wifi</a:t>
            </a:r>
            <a:r>
              <a:rPr lang="en-US" altLang="ko-KR" sz="1600" b="1" dirty="0">
                <a:solidFill>
                  <a:schemeClr val="bg1"/>
                </a:solidFill>
              </a:rPr>
              <a:t> (Http)</a:t>
            </a:r>
            <a:endParaRPr lang="ko-KR" altLang="en-US" sz="1600" b="1" dirty="0" err="1">
              <a:solidFill>
                <a:schemeClr val="bg1"/>
              </a:solidFill>
            </a:endParaRPr>
          </a:p>
        </p:txBody>
      </p:sp>
      <p:pic>
        <p:nvPicPr>
          <p:cNvPr id="1031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0"/>
          <a:stretch/>
        </p:blipFill>
        <p:spPr bwMode="auto">
          <a:xfrm flipH="1">
            <a:off x="6223549" y="4591287"/>
            <a:ext cx="730964" cy="12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34" y="1811637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11" y="1805630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54454" y="1804025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Bluetooth</a:t>
            </a:r>
            <a:endParaRPr lang="ko-KR" alt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>
            <a:cxnSpLocks/>
            <a:stCxn id="15" idx="2"/>
            <a:endCxn id="35" idx="0"/>
          </p:cNvCxnSpPr>
          <p:nvPr/>
        </p:nvCxnSpPr>
        <p:spPr>
          <a:xfrm flipH="1">
            <a:off x="435754" y="2882600"/>
            <a:ext cx="706064" cy="267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6993" y="4020491"/>
            <a:ext cx="1007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Ethernet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(TCP/IP)</a:t>
            </a:r>
            <a:endParaRPr lang="ko-KR" alt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32" name="구름 31"/>
          <p:cNvSpPr/>
          <p:nvPr/>
        </p:nvSpPr>
        <p:spPr>
          <a:xfrm>
            <a:off x="6923581" y="1384301"/>
            <a:ext cx="1716574" cy="94700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인터넷망</a:t>
            </a:r>
          </a:p>
        </p:txBody>
      </p:sp>
      <p:cxnSp>
        <p:nvCxnSpPr>
          <p:cNvPr id="34" name="직선 연결선 33"/>
          <p:cNvCxnSpPr>
            <a:cxnSpLocks/>
            <a:stCxn id="6" idx="3"/>
            <a:endCxn id="32" idx="2"/>
          </p:cNvCxnSpPr>
          <p:nvPr/>
        </p:nvCxnSpPr>
        <p:spPr>
          <a:xfrm flipV="1">
            <a:off x="6336884" y="1857801"/>
            <a:ext cx="592022" cy="301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32" idx="1"/>
            <a:endCxn id="7" idx="0"/>
          </p:cNvCxnSpPr>
          <p:nvPr/>
        </p:nvCxnSpPr>
        <p:spPr>
          <a:xfrm>
            <a:off x="7781868" y="2330293"/>
            <a:ext cx="965706" cy="1249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02713" y="585899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빅데이터</a:t>
            </a:r>
            <a:r>
              <a:rPr lang="ko-KR" altLang="en-US" sz="1600" b="1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44872" y="49322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스마트폰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>
            <a:cxnSpLocks/>
            <a:stCxn id="32" idx="1"/>
            <a:endCxn id="1031" idx="0"/>
          </p:cNvCxnSpPr>
          <p:nvPr/>
        </p:nvCxnSpPr>
        <p:spPr>
          <a:xfrm flipH="1">
            <a:off x="6589031" y="2330293"/>
            <a:ext cx="1192837" cy="226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77042" y="251371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Wifi</a:t>
            </a:r>
            <a:r>
              <a:rPr lang="en-US" altLang="ko-KR" sz="1600" b="1" dirty="0">
                <a:solidFill>
                  <a:schemeClr val="bg1"/>
                </a:solidFill>
              </a:rPr>
              <a:t> (Http)</a:t>
            </a:r>
            <a:endParaRPr lang="ko-KR" alt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8391" y="392089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Ethernet (Http)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</a:rPr>
              <a:t>OpenAPI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</a:rPr>
              <a:t>Json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  <a:endParaRPr lang="ko-KR" alt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45" name="직선 연결선 44"/>
          <p:cNvCxnSpPr>
            <a:cxnSpLocks/>
            <a:stCxn id="32" idx="1"/>
            <a:endCxn id="61" idx="0"/>
          </p:cNvCxnSpPr>
          <p:nvPr/>
        </p:nvCxnSpPr>
        <p:spPr>
          <a:xfrm>
            <a:off x="7781868" y="2330293"/>
            <a:ext cx="52062" cy="23135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21687" y="5866833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공공데이터 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08F07B7-6D55-445E-8F33-90AE04F5EB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18108" b="18219"/>
          <a:stretch/>
        </p:blipFill>
        <p:spPr>
          <a:xfrm>
            <a:off x="4247998" y="1473894"/>
            <a:ext cx="2088886" cy="13705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1CF32F7-80E9-49A1-AB9F-05EBE35E7C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t="8652" r="10281" b="8579"/>
          <a:stretch/>
        </p:blipFill>
        <p:spPr>
          <a:xfrm>
            <a:off x="191532" y="1456544"/>
            <a:ext cx="1900571" cy="14260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BFC36F3-4371-4958-A4E5-2973ED5E6B0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892" b="-1640"/>
          <a:stretch/>
        </p:blipFill>
        <p:spPr>
          <a:xfrm>
            <a:off x="3883829" y="4786687"/>
            <a:ext cx="938318" cy="90064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7E16B61D-3E3D-4BB8-B1DD-E07C44632C4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191" r="17348" b="8415"/>
          <a:stretch/>
        </p:blipFill>
        <p:spPr>
          <a:xfrm>
            <a:off x="36061" y="4026128"/>
            <a:ext cx="834959" cy="7710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4A12C21D-6C13-4CC0-B53A-C521C18E5F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6" r="13568" b="19090"/>
          <a:stretch/>
        </p:blipFill>
        <p:spPr>
          <a:xfrm>
            <a:off x="55609" y="3149850"/>
            <a:ext cx="760289" cy="771041"/>
          </a:xfrm>
          <a:prstGeom prst="rect">
            <a:avLst/>
          </a:prstGeom>
        </p:spPr>
      </p:pic>
      <p:pic>
        <p:nvPicPr>
          <p:cNvPr id="61" name="Picture 7" descr="C:\Users\USER\AppData\Local\Microsoft\Windows\Temporary Internet Files\Content.IE5\H632EYPE\linux-35569_960_720[1].png">
            <a:extLst>
              <a:ext uri="{FF2B5EF4-FFF2-40B4-BE49-F238E27FC236}">
                <a16:creationId xmlns:a16="http://schemas.microsoft.com/office/drawing/2014/main" xmlns="" id="{40CD6898-3C72-4B02-8FAB-0E96FD038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3"/>
          <a:stretch/>
        </p:blipFill>
        <p:spPr bwMode="auto">
          <a:xfrm flipH="1">
            <a:off x="7454864" y="4643827"/>
            <a:ext cx="758133" cy="12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EE3F1808-711B-4A09-8686-1BC51509312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3" t="10057" r="17746" b="10185"/>
          <a:stretch/>
        </p:blipFill>
        <p:spPr>
          <a:xfrm>
            <a:off x="36061" y="4889946"/>
            <a:ext cx="858643" cy="818244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BA43A318-2F0C-4DB3-964D-187495EE20DC}"/>
              </a:ext>
            </a:extLst>
          </p:cNvPr>
          <p:cNvCxnSpPr>
            <a:cxnSpLocks/>
            <a:stCxn id="6" idx="2"/>
            <a:endCxn id="110" idx="0"/>
          </p:cNvCxnSpPr>
          <p:nvPr/>
        </p:nvCxnSpPr>
        <p:spPr>
          <a:xfrm flipH="1">
            <a:off x="2233206" y="2844426"/>
            <a:ext cx="3059235" cy="602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79D57893-23D6-40CB-A824-824E6B5F56A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453541" y="2882600"/>
            <a:ext cx="688277" cy="1143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F6B833DF-DCFC-4188-8343-AF276152DE65}"/>
              </a:ext>
            </a:extLst>
          </p:cNvPr>
          <p:cNvCxnSpPr>
            <a:cxnSpLocks/>
            <a:stCxn id="15" idx="2"/>
            <a:endCxn id="54" idx="0"/>
          </p:cNvCxnSpPr>
          <p:nvPr/>
        </p:nvCxnSpPr>
        <p:spPr>
          <a:xfrm flipH="1">
            <a:off x="465383" y="2882600"/>
            <a:ext cx="676435" cy="2007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3030A763-6DC8-4ED1-A2FC-33ED7248961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1" t="23868" r="25361" b="25435"/>
          <a:stretch/>
        </p:blipFill>
        <p:spPr>
          <a:xfrm>
            <a:off x="5825432" y="3234731"/>
            <a:ext cx="722621" cy="53292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03E5CFB7-C3E4-40C0-AC57-F71E604B5D78}"/>
              </a:ext>
            </a:extLst>
          </p:cNvPr>
          <p:cNvSpPr txBox="1"/>
          <p:nvPr/>
        </p:nvSpPr>
        <p:spPr>
          <a:xfrm>
            <a:off x="-99131" y="581323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각종 </a:t>
            </a:r>
            <a:r>
              <a:rPr lang="ko-KR" altLang="en-US" sz="1600" b="1" dirty="0" err="1">
                <a:solidFill>
                  <a:schemeClr val="bg1"/>
                </a:solidFill>
              </a:rPr>
              <a:t>서보모터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CA796212-C516-4E43-9105-A2226B0C52E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16441" r="14373" b="13879"/>
          <a:stretch/>
        </p:blipFill>
        <p:spPr>
          <a:xfrm>
            <a:off x="2876720" y="4820494"/>
            <a:ext cx="831254" cy="767939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DF45A99C-058C-4FEB-9446-CC1B5126DB1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0" t="19937" r="7142" b="22720"/>
          <a:stretch/>
        </p:blipFill>
        <p:spPr>
          <a:xfrm>
            <a:off x="1524448" y="3446621"/>
            <a:ext cx="1417515" cy="72854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6619F5F8-5537-4B15-A06B-4649A6518B1C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20487" r="13681" b="18424"/>
          <a:stretch/>
        </p:blipFill>
        <p:spPr>
          <a:xfrm>
            <a:off x="4898805" y="4825978"/>
            <a:ext cx="1258156" cy="753947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A707EE88-7C2A-41E9-86B5-BA6A5A4A8C8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7" t="24095" r="24395" b="23480"/>
          <a:stretch/>
        </p:blipFill>
        <p:spPr>
          <a:xfrm>
            <a:off x="1642169" y="4798950"/>
            <a:ext cx="953367" cy="788856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354473E3-63CE-4E1D-8B17-3060B18C5DF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9" t="6635" r="11052" b="14740"/>
          <a:stretch/>
        </p:blipFill>
        <p:spPr>
          <a:xfrm>
            <a:off x="2886460" y="3422796"/>
            <a:ext cx="580073" cy="47788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F3522C88-7B83-44B6-B43D-D7B59564E9A5}"/>
              </a:ext>
            </a:extLst>
          </p:cNvPr>
          <p:cNvSpPr txBox="1"/>
          <p:nvPr/>
        </p:nvSpPr>
        <p:spPr>
          <a:xfrm>
            <a:off x="2860012" y="57204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압력센서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FCEE3BD-00A3-4109-9BC9-9AF6BAE3D9DB}"/>
              </a:ext>
            </a:extLst>
          </p:cNvPr>
          <p:cNvSpPr txBox="1"/>
          <p:nvPr/>
        </p:nvSpPr>
        <p:spPr>
          <a:xfrm>
            <a:off x="1625374" y="56733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온습도센서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93D9C12-8734-4896-BAB8-226618B2B6DB}"/>
              </a:ext>
            </a:extLst>
          </p:cNvPr>
          <p:cNvSpPr txBox="1"/>
          <p:nvPr/>
        </p:nvSpPr>
        <p:spPr>
          <a:xfrm>
            <a:off x="3868037" y="5712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적외선센서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08AC6C0C-A627-459A-B47D-FFFADB7E5CE4}"/>
              </a:ext>
            </a:extLst>
          </p:cNvPr>
          <p:cNvSpPr txBox="1"/>
          <p:nvPr/>
        </p:nvSpPr>
        <p:spPr>
          <a:xfrm>
            <a:off x="4932873" y="5715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가스센서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733911C-E6AF-4E56-9AA4-3C53879F8700}"/>
              </a:ext>
            </a:extLst>
          </p:cNvPr>
          <p:cNvSpPr txBox="1"/>
          <p:nvPr/>
        </p:nvSpPr>
        <p:spPr>
          <a:xfrm>
            <a:off x="5937972" y="376196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6BD975-6D30-4871-A14A-AAF1D69CCC8A}"/>
              </a:ext>
            </a:extLst>
          </p:cNvPr>
          <p:cNvSpPr txBox="1"/>
          <p:nvPr/>
        </p:nvSpPr>
        <p:spPr>
          <a:xfrm>
            <a:off x="1889509" y="4208512"/>
            <a:ext cx="521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LCD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EE126A97-5530-4540-9F76-ABE2B60F27C7}"/>
              </a:ext>
            </a:extLst>
          </p:cNvPr>
          <p:cNvCxnSpPr>
            <a:cxnSpLocks/>
            <a:stCxn id="6" idx="2"/>
            <a:endCxn id="118" idx="3"/>
          </p:cNvCxnSpPr>
          <p:nvPr/>
        </p:nvCxnSpPr>
        <p:spPr>
          <a:xfrm flipH="1">
            <a:off x="3466533" y="2844426"/>
            <a:ext cx="1825908" cy="817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6F10E3B2-DB13-4D4B-B8D4-A4D713FBDD85}"/>
              </a:ext>
            </a:extLst>
          </p:cNvPr>
          <p:cNvCxnSpPr>
            <a:cxnSpLocks/>
            <a:stCxn id="6" idx="2"/>
            <a:endCxn id="88" idx="0"/>
          </p:cNvCxnSpPr>
          <p:nvPr/>
        </p:nvCxnSpPr>
        <p:spPr>
          <a:xfrm>
            <a:off x="5292441" y="2844426"/>
            <a:ext cx="894302" cy="3903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xmlns="" id="{A796C472-FDC1-4334-9472-4922890B3A4E}"/>
              </a:ext>
            </a:extLst>
          </p:cNvPr>
          <p:cNvCxnSpPr>
            <a:cxnSpLocks/>
            <a:stCxn id="6" idx="2"/>
            <a:endCxn id="116" idx="0"/>
          </p:cNvCxnSpPr>
          <p:nvPr/>
        </p:nvCxnSpPr>
        <p:spPr>
          <a:xfrm flipH="1">
            <a:off x="2118853" y="2844426"/>
            <a:ext cx="3173588" cy="1954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xmlns="" id="{5E3F5027-FF2C-4888-A9B8-DFACC14E3943}"/>
              </a:ext>
            </a:extLst>
          </p:cNvPr>
          <p:cNvCxnSpPr>
            <a:cxnSpLocks/>
            <a:stCxn id="6" idx="2"/>
            <a:endCxn id="108" idx="0"/>
          </p:cNvCxnSpPr>
          <p:nvPr/>
        </p:nvCxnSpPr>
        <p:spPr>
          <a:xfrm flipH="1">
            <a:off x="3292347" y="2844426"/>
            <a:ext cx="2000094" cy="1976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F251D5E2-7BE7-4F3E-8DB6-463FD84D4220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4352988" y="2844426"/>
            <a:ext cx="939453" cy="1942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xmlns="" id="{B45135A6-C45C-4B19-BCAA-9AC020AEBD4E}"/>
              </a:ext>
            </a:extLst>
          </p:cNvPr>
          <p:cNvCxnSpPr>
            <a:cxnSpLocks/>
            <a:stCxn id="6" idx="2"/>
            <a:endCxn id="114" idx="0"/>
          </p:cNvCxnSpPr>
          <p:nvPr/>
        </p:nvCxnSpPr>
        <p:spPr>
          <a:xfrm>
            <a:off x="5292441" y="2844426"/>
            <a:ext cx="235442" cy="1981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D5886F8E-A7F5-488D-B78B-C541C2E6A3ED}"/>
              </a:ext>
            </a:extLst>
          </p:cNvPr>
          <p:cNvSpPr txBox="1"/>
          <p:nvPr/>
        </p:nvSpPr>
        <p:spPr>
          <a:xfrm>
            <a:off x="2823488" y="39047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스피커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xmlns="" id="{440CABD1-C613-4B9F-AA37-EDF7361B8B4C}"/>
              </a:ext>
            </a:extLst>
          </p:cNvPr>
          <p:cNvCxnSpPr>
            <a:cxnSpLocks/>
            <a:stCxn id="6" idx="2"/>
            <a:endCxn id="1031" idx="0"/>
          </p:cNvCxnSpPr>
          <p:nvPr/>
        </p:nvCxnSpPr>
        <p:spPr>
          <a:xfrm>
            <a:off x="5292441" y="2844426"/>
            <a:ext cx="1296590" cy="17468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전송 명령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777" y="3579780"/>
            <a:ext cx="641594" cy="120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>
            <a:cxnSpLocks/>
            <a:stCxn id="15" idx="3"/>
            <a:endCxn id="6" idx="1"/>
          </p:cNvCxnSpPr>
          <p:nvPr/>
        </p:nvCxnSpPr>
        <p:spPr>
          <a:xfrm flipV="1">
            <a:off x="2092103" y="2159160"/>
            <a:ext cx="2155895" cy="1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6279" y="11462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아두이노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8535" y="113570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라즈베리파이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3762">
            <a:off x="6387422" y="2138144"/>
            <a:ext cx="543834" cy="3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502865" y="3081512"/>
            <a:ext cx="51191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0"/>
          <a:stretch/>
        </p:blipFill>
        <p:spPr bwMode="auto">
          <a:xfrm flipH="1">
            <a:off x="6223549" y="4591287"/>
            <a:ext cx="730964" cy="12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34" y="1811637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11" y="1805630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>
            <a:cxnSpLocks/>
            <a:stCxn id="15" idx="2"/>
            <a:endCxn id="35" idx="0"/>
          </p:cNvCxnSpPr>
          <p:nvPr/>
        </p:nvCxnSpPr>
        <p:spPr>
          <a:xfrm flipH="1">
            <a:off x="435754" y="2882600"/>
            <a:ext cx="706064" cy="267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/>
          <p:cNvSpPr/>
          <p:nvPr/>
        </p:nvSpPr>
        <p:spPr>
          <a:xfrm>
            <a:off x="6923581" y="1384301"/>
            <a:ext cx="1716574" cy="94700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인터넷망</a:t>
            </a:r>
          </a:p>
        </p:txBody>
      </p:sp>
      <p:cxnSp>
        <p:nvCxnSpPr>
          <p:cNvPr id="34" name="직선 연결선 33"/>
          <p:cNvCxnSpPr>
            <a:cxnSpLocks/>
            <a:stCxn id="6" idx="3"/>
            <a:endCxn id="32" idx="2"/>
          </p:cNvCxnSpPr>
          <p:nvPr/>
        </p:nvCxnSpPr>
        <p:spPr>
          <a:xfrm flipV="1">
            <a:off x="6336884" y="1857801"/>
            <a:ext cx="592022" cy="301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32" idx="1"/>
            <a:endCxn id="7" idx="0"/>
          </p:cNvCxnSpPr>
          <p:nvPr/>
        </p:nvCxnSpPr>
        <p:spPr>
          <a:xfrm>
            <a:off x="7781868" y="2330293"/>
            <a:ext cx="965706" cy="1249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02713" y="585899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빅데이터</a:t>
            </a:r>
            <a:r>
              <a:rPr lang="ko-KR" altLang="en-US" sz="1600" b="1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44872" y="49322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스마트폰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>
            <a:cxnSpLocks/>
            <a:stCxn id="32" idx="1"/>
            <a:endCxn id="1031" idx="0"/>
          </p:cNvCxnSpPr>
          <p:nvPr/>
        </p:nvCxnSpPr>
        <p:spPr>
          <a:xfrm flipH="1">
            <a:off x="6589031" y="2330293"/>
            <a:ext cx="1192837" cy="226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stCxn id="32" idx="1"/>
            <a:endCxn id="61" idx="0"/>
          </p:cNvCxnSpPr>
          <p:nvPr/>
        </p:nvCxnSpPr>
        <p:spPr>
          <a:xfrm>
            <a:off x="7781868" y="2330293"/>
            <a:ext cx="52062" cy="23135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21687" y="5866833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공공데이터 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08F07B7-6D55-445E-8F33-90AE04F5EB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18108" b="18219"/>
          <a:stretch/>
        </p:blipFill>
        <p:spPr>
          <a:xfrm>
            <a:off x="4247998" y="1473894"/>
            <a:ext cx="2088886" cy="13705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1CF32F7-80E9-49A1-AB9F-05EBE35E7C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t="8652" r="10281" b="8579"/>
          <a:stretch/>
        </p:blipFill>
        <p:spPr>
          <a:xfrm>
            <a:off x="191532" y="1456544"/>
            <a:ext cx="1900571" cy="14260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BFC36F3-4371-4958-A4E5-2973ED5E6B0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892" b="-1640"/>
          <a:stretch/>
        </p:blipFill>
        <p:spPr>
          <a:xfrm>
            <a:off x="3883829" y="4786687"/>
            <a:ext cx="938318" cy="90064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7E16B61D-3E3D-4BB8-B1DD-E07C44632C4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191" r="17348" b="8415"/>
          <a:stretch/>
        </p:blipFill>
        <p:spPr>
          <a:xfrm>
            <a:off x="36061" y="4026128"/>
            <a:ext cx="834959" cy="7710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4A12C21D-6C13-4CC0-B53A-C521C18E5F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6" r="13568" b="19090"/>
          <a:stretch/>
        </p:blipFill>
        <p:spPr>
          <a:xfrm>
            <a:off x="55609" y="3149850"/>
            <a:ext cx="760289" cy="771041"/>
          </a:xfrm>
          <a:prstGeom prst="rect">
            <a:avLst/>
          </a:prstGeom>
        </p:spPr>
      </p:pic>
      <p:pic>
        <p:nvPicPr>
          <p:cNvPr id="61" name="Picture 7" descr="C:\Users\USER\AppData\Local\Microsoft\Windows\Temporary Internet Files\Content.IE5\H632EYPE\linux-35569_960_720[1].png">
            <a:extLst>
              <a:ext uri="{FF2B5EF4-FFF2-40B4-BE49-F238E27FC236}">
                <a16:creationId xmlns:a16="http://schemas.microsoft.com/office/drawing/2014/main" xmlns="" id="{40CD6898-3C72-4B02-8FAB-0E96FD038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3"/>
          <a:stretch/>
        </p:blipFill>
        <p:spPr bwMode="auto">
          <a:xfrm flipH="1">
            <a:off x="7454864" y="4643827"/>
            <a:ext cx="758133" cy="12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EE3F1808-711B-4A09-8686-1BC51509312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3" t="10057" r="17746" b="10185"/>
          <a:stretch/>
        </p:blipFill>
        <p:spPr>
          <a:xfrm>
            <a:off x="36061" y="4889946"/>
            <a:ext cx="858643" cy="818244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BA43A318-2F0C-4DB3-964D-187495EE20DC}"/>
              </a:ext>
            </a:extLst>
          </p:cNvPr>
          <p:cNvCxnSpPr>
            <a:cxnSpLocks/>
            <a:stCxn id="6" idx="2"/>
            <a:endCxn id="110" idx="0"/>
          </p:cNvCxnSpPr>
          <p:nvPr/>
        </p:nvCxnSpPr>
        <p:spPr>
          <a:xfrm flipH="1">
            <a:off x="2233206" y="2844426"/>
            <a:ext cx="3059235" cy="602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79D57893-23D6-40CB-A824-824E6B5F56A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453541" y="2882600"/>
            <a:ext cx="688277" cy="1143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F6B833DF-DCFC-4188-8343-AF276152DE65}"/>
              </a:ext>
            </a:extLst>
          </p:cNvPr>
          <p:cNvCxnSpPr>
            <a:cxnSpLocks/>
            <a:stCxn id="15" idx="2"/>
            <a:endCxn id="54" idx="0"/>
          </p:cNvCxnSpPr>
          <p:nvPr/>
        </p:nvCxnSpPr>
        <p:spPr>
          <a:xfrm flipH="1">
            <a:off x="465383" y="2882600"/>
            <a:ext cx="676435" cy="2007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03E5CFB7-C3E4-40C0-AC57-F71E604B5D78}"/>
              </a:ext>
            </a:extLst>
          </p:cNvPr>
          <p:cNvSpPr txBox="1"/>
          <p:nvPr/>
        </p:nvSpPr>
        <p:spPr>
          <a:xfrm>
            <a:off x="-99131" y="581323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각종 </a:t>
            </a:r>
            <a:r>
              <a:rPr lang="ko-KR" altLang="en-US" sz="1600" b="1" dirty="0" err="1">
                <a:solidFill>
                  <a:schemeClr val="bg1"/>
                </a:solidFill>
              </a:rPr>
              <a:t>서보모터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CA796212-C516-4E43-9105-A2226B0C52E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16441" r="14373" b="13879"/>
          <a:stretch/>
        </p:blipFill>
        <p:spPr>
          <a:xfrm>
            <a:off x="2876720" y="4820494"/>
            <a:ext cx="831254" cy="767939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DF45A99C-058C-4FEB-9446-CC1B5126DB1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0" t="19937" r="7142" b="22720"/>
          <a:stretch/>
        </p:blipFill>
        <p:spPr>
          <a:xfrm>
            <a:off x="1524448" y="3446621"/>
            <a:ext cx="1417515" cy="72854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6619F5F8-5537-4B15-A06B-4649A6518B1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20487" r="13681" b="18424"/>
          <a:stretch/>
        </p:blipFill>
        <p:spPr>
          <a:xfrm>
            <a:off x="4898805" y="4825978"/>
            <a:ext cx="1258156" cy="753947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A707EE88-7C2A-41E9-86B5-BA6A5A4A8C8C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7" t="24095" r="24395" b="23480"/>
          <a:stretch/>
        </p:blipFill>
        <p:spPr>
          <a:xfrm>
            <a:off x="1642169" y="4798950"/>
            <a:ext cx="953367" cy="788856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354473E3-63CE-4E1D-8B17-3060B18C5DF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9" t="6635" r="11052" b="14740"/>
          <a:stretch/>
        </p:blipFill>
        <p:spPr>
          <a:xfrm>
            <a:off x="2886460" y="3422796"/>
            <a:ext cx="580073" cy="47788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F3522C88-7B83-44B6-B43D-D7B59564E9A5}"/>
              </a:ext>
            </a:extLst>
          </p:cNvPr>
          <p:cNvSpPr txBox="1"/>
          <p:nvPr/>
        </p:nvSpPr>
        <p:spPr>
          <a:xfrm>
            <a:off x="2860012" y="57204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압력센서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FCEE3BD-00A3-4109-9BC9-9AF6BAE3D9DB}"/>
              </a:ext>
            </a:extLst>
          </p:cNvPr>
          <p:cNvSpPr txBox="1"/>
          <p:nvPr/>
        </p:nvSpPr>
        <p:spPr>
          <a:xfrm>
            <a:off x="1625374" y="56733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온습도센서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93D9C12-8734-4896-BAB8-226618B2B6DB}"/>
              </a:ext>
            </a:extLst>
          </p:cNvPr>
          <p:cNvSpPr txBox="1"/>
          <p:nvPr/>
        </p:nvSpPr>
        <p:spPr>
          <a:xfrm>
            <a:off x="3868037" y="5712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적외선센서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08AC6C0C-A627-459A-B47D-FFFADB7E5CE4}"/>
              </a:ext>
            </a:extLst>
          </p:cNvPr>
          <p:cNvSpPr txBox="1"/>
          <p:nvPr/>
        </p:nvSpPr>
        <p:spPr>
          <a:xfrm>
            <a:off x="4932873" y="5715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가스센서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6BD975-6D30-4871-A14A-AAF1D69CCC8A}"/>
              </a:ext>
            </a:extLst>
          </p:cNvPr>
          <p:cNvSpPr txBox="1"/>
          <p:nvPr/>
        </p:nvSpPr>
        <p:spPr>
          <a:xfrm>
            <a:off x="1889509" y="4208512"/>
            <a:ext cx="521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LCD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EE126A97-5530-4540-9F76-ABE2B60F27C7}"/>
              </a:ext>
            </a:extLst>
          </p:cNvPr>
          <p:cNvCxnSpPr>
            <a:cxnSpLocks/>
            <a:stCxn id="6" idx="2"/>
            <a:endCxn id="118" idx="3"/>
          </p:cNvCxnSpPr>
          <p:nvPr/>
        </p:nvCxnSpPr>
        <p:spPr>
          <a:xfrm flipH="1">
            <a:off x="3466533" y="2844426"/>
            <a:ext cx="1825908" cy="817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xmlns="" id="{A796C472-FDC1-4334-9472-4922890B3A4E}"/>
              </a:ext>
            </a:extLst>
          </p:cNvPr>
          <p:cNvCxnSpPr>
            <a:cxnSpLocks/>
            <a:stCxn id="6" idx="2"/>
            <a:endCxn id="116" idx="0"/>
          </p:cNvCxnSpPr>
          <p:nvPr/>
        </p:nvCxnSpPr>
        <p:spPr>
          <a:xfrm flipH="1">
            <a:off x="2118853" y="2844426"/>
            <a:ext cx="3173588" cy="1954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xmlns="" id="{5E3F5027-FF2C-4888-A9B8-DFACC14E3943}"/>
              </a:ext>
            </a:extLst>
          </p:cNvPr>
          <p:cNvCxnSpPr>
            <a:cxnSpLocks/>
            <a:stCxn id="6" idx="2"/>
            <a:endCxn id="108" idx="0"/>
          </p:cNvCxnSpPr>
          <p:nvPr/>
        </p:nvCxnSpPr>
        <p:spPr>
          <a:xfrm flipH="1">
            <a:off x="3292347" y="2844426"/>
            <a:ext cx="2000094" cy="1976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F251D5E2-7BE7-4F3E-8DB6-463FD84D4220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4352988" y="2844426"/>
            <a:ext cx="939453" cy="1942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xmlns="" id="{B45135A6-C45C-4B19-BCAA-9AC020AEBD4E}"/>
              </a:ext>
            </a:extLst>
          </p:cNvPr>
          <p:cNvCxnSpPr>
            <a:cxnSpLocks/>
            <a:stCxn id="6" idx="2"/>
            <a:endCxn id="114" idx="0"/>
          </p:cNvCxnSpPr>
          <p:nvPr/>
        </p:nvCxnSpPr>
        <p:spPr>
          <a:xfrm>
            <a:off x="5292441" y="2844426"/>
            <a:ext cx="235442" cy="1981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D5886F8E-A7F5-488D-B78B-C541C2E6A3ED}"/>
              </a:ext>
            </a:extLst>
          </p:cNvPr>
          <p:cNvSpPr txBox="1"/>
          <p:nvPr/>
        </p:nvSpPr>
        <p:spPr>
          <a:xfrm>
            <a:off x="2823488" y="39047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스피커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9" name="오른쪽 화살표 34">
            <a:extLst>
              <a:ext uri="{FF2B5EF4-FFF2-40B4-BE49-F238E27FC236}">
                <a16:creationId xmlns:a16="http://schemas.microsoft.com/office/drawing/2014/main" xmlns="" id="{C625407B-CAA3-405F-A78B-09EB62739240}"/>
              </a:ext>
            </a:extLst>
          </p:cNvPr>
          <p:cNvSpPr/>
          <p:nvPr/>
        </p:nvSpPr>
        <p:spPr>
          <a:xfrm flipH="1">
            <a:off x="2206324" y="1289112"/>
            <a:ext cx="1900571" cy="5665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62" name="오른쪽 화살표 39">
            <a:extLst>
              <a:ext uri="{FF2B5EF4-FFF2-40B4-BE49-F238E27FC236}">
                <a16:creationId xmlns:a16="http://schemas.microsoft.com/office/drawing/2014/main" xmlns="" id="{F87DEF68-D6B5-4054-8440-80BD4D8DC7B4}"/>
              </a:ext>
            </a:extLst>
          </p:cNvPr>
          <p:cNvSpPr/>
          <p:nvPr/>
        </p:nvSpPr>
        <p:spPr>
          <a:xfrm rot="20858080">
            <a:off x="2396246" y="2876592"/>
            <a:ext cx="1344927" cy="37981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수행여부</a:t>
            </a:r>
          </a:p>
        </p:txBody>
      </p:sp>
      <p:sp>
        <p:nvSpPr>
          <p:cNvPr id="63" name="오른쪽 화살표 32">
            <a:extLst>
              <a:ext uri="{FF2B5EF4-FFF2-40B4-BE49-F238E27FC236}">
                <a16:creationId xmlns:a16="http://schemas.microsoft.com/office/drawing/2014/main" xmlns="" id="{55D1DFEC-379C-4FAB-A912-71106497D195}"/>
              </a:ext>
            </a:extLst>
          </p:cNvPr>
          <p:cNvSpPr/>
          <p:nvPr/>
        </p:nvSpPr>
        <p:spPr>
          <a:xfrm>
            <a:off x="6899167" y="2089923"/>
            <a:ext cx="1929567" cy="67131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디바이스 모니터링</a:t>
            </a:r>
          </a:p>
        </p:txBody>
      </p:sp>
      <p:sp>
        <p:nvSpPr>
          <p:cNvPr id="65" name="오른쪽 화살표 5">
            <a:extLst>
              <a:ext uri="{FF2B5EF4-FFF2-40B4-BE49-F238E27FC236}">
                <a16:creationId xmlns:a16="http://schemas.microsoft.com/office/drawing/2014/main" xmlns="" id="{639B8CCB-28EE-46A0-AD19-AB038A255C15}"/>
              </a:ext>
            </a:extLst>
          </p:cNvPr>
          <p:cNvSpPr/>
          <p:nvPr/>
        </p:nvSpPr>
        <p:spPr>
          <a:xfrm flipH="1">
            <a:off x="6803509" y="771071"/>
            <a:ext cx="1929567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67" name="오른쪽 화살표 49">
            <a:extLst>
              <a:ext uri="{FF2B5EF4-FFF2-40B4-BE49-F238E27FC236}">
                <a16:creationId xmlns:a16="http://schemas.microsoft.com/office/drawing/2014/main" xmlns="" id="{F6AF0F50-69D3-49B9-8919-0967F38E25A7}"/>
              </a:ext>
            </a:extLst>
          </p:cNvPr>
          <p:cNvSpPr/>
          <p:nvPr/>
        </p:nvSpPr>
        <p:spPr>
          <a:xfrm rot="3007921">
            <a:off x="5161335" y="3512028"/>
            <a:ext cx="1144913" cy="43260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내부데이터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D1EF0E86-3D25-453D-A48B-51BF0F2FA387}"/>
              </a:ext>
            </a:extLst>
          </p:cNvPr>
          <p:cNvCxnSpPr>
            <a:cxnSpLocks/>
            <a:stCxn id="6" idx="2"/>
            <a:endCxn id="1031" idx="0"/>
          </p:cNvCxnSpPr>
          <p:nvPr/>
        </p:nvCxnSpPr>
        <p:spPr>
          <a:xfrm>
            <a:off x="5292441" y="2844426"/>
            <a:ext cx="1296590" cy="17468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오른쪽 화살표 41">
            <a:extLst>
              <a:ext uri="{FF2B5EF4-FFF2-40B4-BE49-F238E27FC236}">
                <a16:creationId xmlns:a16="http://schemas.microsoft.com/office/drawing/2014/main" xmlns="" id="{F4A02DB3-5135-418F-B75D-999CB7ECCCAF}"/>
              </a:ext>
            </a:extLst>
          </p:cNvPr>
          <p:cNvSpPr/>
          <p:nvPr/>
        </p:nvSpPr>
        <p:spPr>
          <a:xfrm rot="3270139" flipH="1">
            <a:off x="5294453" y="3200915"/>
            <a:ext cx="1709447" cy="51974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72" name="오른쪽 화살표 50">
            <a:extLst>
              <a:ext uri="{FF2B5EF4-FFF2-40B4-BE49-F238E27FC236}">
                <a16:creationId xmlns:a16="http://schemas.microsoft.com/office/drawing/2014/main" xmlns="" id="{67FAA99E-A194-4548-917F-5E961988A98A}"/>
              </a:ext>
            </a:extLst>
          </p:cNvPr>
          <p:cNvSpPr/>
          <p:nvPr/>
        </p:nvSpPr>
        <p:spPr>
          <a:xfrm rot="17914295">
            <a:off x="6254307" y="3008396"/>
            <a:ext cx="1690087" cy="53805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외부 </a:t>
            </a:r>
            <a:r>
              <a:rPr lang="ko-KR" altLang="en-US" sz="1200" dirty="0" err="1">
                <a:solidFill>
                  <a:schemeClr val="tx1"/>
                </a:solidFill>
              </a:rPr>
              <a:t>빅데이터</a:t>
            </a:r>
            <a:r>
              <a:rPr lang="ko-KR" altLang="en-US" sz="1200" dirty="0">
                <a:solidFill>
                  <a:schemeClr val="tx1"/>
                </a:solidFill>
              </a:rPr>
              <a:t> 요청</a:t>
            </a:r>
          </a:p>
        </p:txBody>
      </p:sp>
      <p:sp>
        <p:nvSpPr>
          <p:cNvPr id="74" name="오른쪽 화살표 34">
            <a:extLst>
              <a:ext uri="{FF2B5EF4-FFF2-40B4-BE49-F238E27FC236}">
                <a16:creationId xmlns:a16="http://schemas.microsoft.com/office/drawing/2014/main" xmlns="" id="{326410D4-0FE7-4132-A394-9C9A7A1D120E}"/>
              </a:ext>
            </a:extLst>
          </p:cNvPr>
          <p:cNvSpPr/>
          <p:nvPr/>
        </p:nvSpPr>
        <p:spPr>
          <a:xfrm rot="21035375" flipH="1">
            <a:off x="2804912" y="3057931"/>
            <a:ext cx="1768712" cy="38987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디바이스 모니터링</a:t>
            </a:r>
          </a:p>
        </p:txBody>
      </p:sp>
      <p:sp>
        <p:nvSpPr>
          <p:cNvPr id="75" name="오른쪽 화살표 39">
            <a:extLst>
              <a:ext uri="{FF2B5EF4-FFF2-40B4-BE49-F238E27FC236}">
                <a16:creationId xmlns:a16="http://schemas.microsoft.com/office/drawing/2014/main" xmlns="" id="{A25E83FD-79A0-4142-8AC7-FE369B2CB4E6}"/>
              </a:ext>
            </a:extLst>
          </p:cNvPr>
          <p:cNvSpPr/>
          <p:nvPr/>
        </p:nvSpPr>
        <p:spPr>
          <a:xfrm>
            <a:off x="2442384" y="2328084"/>
            <a:ext cx="1744235" cy="4879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수행여부</a:t>
            </a:r>
          </a:p>
        </p:txBody>
      </p:sp>
      <p:sp>
        <p:nvSpPr>
          <p:cNvPr id="77" name="오른쪽 화살표 52">
            <a:extLst>
              <a:ext uri="{FF2B5EF4-FFF2-40B4-BE49-F238E27FC236}">
                <a16:creationId xmlns:a16="http://schemas.microsoft.com/office/drawing/2014/main" xmlns="" id="{BC8DAB87-3DE2-4088-84DE-DD581D3171F8}"/>
              </a:ext>
            </a:extLst>
          </p:cNvPr>
          <p:cNvSpPr/>
          <p:nvPr/>
        </p:nvSpPr>
        <p:spPr>
          <a:xfrm rot="18020584" flipH="1">
            <a:off x="6698429" y="3386177"/>
            <a:ext cx="1369088" cy="48725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외부 </a:t>
            </a:r>
            <a:r>
              <a:rPr lang="ko-KR" altLang="en-US" sz="1200" dirty="0" err="1">
                <a:solidFill>
                  <a:schemeClr val="tx1"/>
                </a:solidFill>
              </a:rPr>
              <a:t>빅데이터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4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예산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14168"/>
              </p:ext>
            </p:extLst>
          </p:nvPr>
        </p:nvGraphicFramePr>
        <p:xfrm>
          <a:off x="683568" y="1397000"/>
          <a:ext cx="7992888" cy="335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모델명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아두이노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우노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20,500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 Model B+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블루투스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HM-10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8,500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망사용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아마존 웹서비스 </a:t>
                      </a:r>
                      <a:r>
                        <a:rPr lang="en-US" altLang="ko-KR" dirty="0"/>
                        <a:t>(AWS)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26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22177</TotalTime>
  <Words>626</Words>
  <Application>Microsoft Office PowerPoint</Application>
  <PresentationFormat>화면 슬라이드 쇼(4:3)</PresentationFormat>
  <Paragraphs>204</Paragraphs>
  <Slides>10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  <vt:variant>
        <vt:lpstr>재구성한 쇼</vt:lpstr>
      </vt:variant>
      <vt:variant>
        <vt:i4>7</vt:i4>
      </vt:variant>
    </vt:vector>
  </HeadingPairs>
  <TitlesOfParts>
    <vt:vector size="18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834</cp:revision>
  <cp:lastPrinted>2019-06-28T02:27:17Z</cp:lastPrinted>
  <dcterms:created xsi:type="dcterms:W3CDTF">2011-02-25T04:33:20Z</dcterms:created>
  <dcterms:modified xsi:type="dcterms:W3CDTF">2019-06-28T02:28:33Z</dcterms:modified>
</cp:coreProperties>
</file>