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52" r:id="rId2"/>
    <p:sldId id="679" r:id="rId3"/>
    <p:sldId id="681" r:id="rId4"/>
    <p:sldId id="689" r:id="rId5"/>
    <p:sldId id="682" r:id="rId6"/>
    <p:sldId id="692" r:id="rId7"/>
    <p:sldId id="693" r:id="rId8"/>
    <p:sldId id="694" r:id="rId9"/>
    <p:sldId id="696" r:id="rId10"/>
    <p:sldId id="697" r:id="rId11"/>
    <p:sldId id="684" r:id="rId12"/>
    <p:sldId id="685" r:id="rId13"/>
    <p:sldId id="695" r:id="rId14"/>
    <p:sldId id="687" r:id="rId15"/>
    <p:sldId id="688" r:id="rId16"/>
    <p:sldId id="690" r:id="rId17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CC0000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6311" autoAdjust="0"/>
  </p:normalViewPr>
  <p:slideViewPr>
    <p:cSldViewPr>
      <p:cViewPr>
        <p:scale>
          <a:sx n="95" d="100"/>
          <a:sy n="95" d="100"/>
        </p:scale>
        <p:origin x="-83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6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factory12.tistory.com/1" TargetMode="External"/><Relationship Id="rId3" Type="http://schemas.openxmlformats.org/officeDocument/2006/relationships/hyperlink" Target="http://lg-sl.net/product/infosearch/curiosityres/readCuriosityRes.mvc?curiosityResId=HODA2007111411" TargetMode="External"/><Relationship Id="rId7" Type="http://schemas.openxmlformats.org/officeDocument/2006/relationships/hyperlink" Target="https://blog.naver.com/bsy9109/130130545191" TargetMode="External"/><Relationship Id="rId2" Type="http://schemas.openxmlformats.org/officeDocument/2006/relationships/hyperlink" Target="https://www.youtube.com/watch?v=X8wMvr5hL5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xit.tistory.com/23" TargetMode="External"/><Relationship Id="rId11" Type="http://schemas.openxmlformats.org/officeDocument/2006/relationships/hyperlink" Target="https://m.blog.naver.com/PostView.nhn?blogId=k_dynamic&amp;logNo=220433232743&amp;proxyReferer=https://www.google.com/" TargetMode="External"/><Relationship Id="rId5" Type="http://schemas.openxmlformats.org/officeDocument/2006/relationships/hyperlink" Target="http://www.nctechnology.co.kr/product-sogae/serial-basic.htm" TargetMode="External"/><Relationship Id="rId10" Type="http://schemas.openxmlformats.org/officeDocument/2006/relationships/hyperlink" Target="https://testlog.tistory.com/entry/BluetoothTest20100225" TargetMode="External"/><Relationship Id="rId4" Type="http://schemas.openxmlformats.org/officeDocument/2006/relationships/hyperlink" Target="http://www.hardcopyworld.com/ngine/aduino/index.php/archives/3046" TargetMode="External"/><Relationship Id="rId9" Type="http://schemas.openxmlformats.org/officeDocument/2006/relationships/hyperlink" Target="https://jihoon6078.tistory.com/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네트워크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장성민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/>
              <a:t>무</a:t>
            </a:r>
            <a:r>
              <a:rPr lang="ko-KR" altLang="en-US" dirty="0" smtClean="0"/>
              <a:t>선통신</a:t>
            </a:r>
            <a:endParaRPr lang="en-US" altLang="ko-KR" dirty="0" smtClean="0"/>
          </a:p>
          <a:p>
            <a:pPr lvl="2">
              <a:buClr>
                <a:prstClr val="white"/>
              </a:buClr>
            </a:pPr>
            <a:r>
              <a:rPr lang="en-US" altLang="ko-KR" b="1" dirty="0" err="1" smtClean="0">
                <a:solidFill>
                  <a:srgbClr val="FFFF00"/>
                </a:solidFill>
              </a:rPr>
              <a:t>Wifi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err="1" smtClean="0"/>
              <a:t>이더넷이라</a:t>
            </a:r>
            <a:r>
              <a:rPr lang="ko-KR" altLang="en-US" b="1" dirty="0" smtClean="0"/>
              <a:t> </a:t>
            </a:r>
            <a:r>
              <a:rPr lang="ko-KR" altLang="en-US" b="1" dirty="0"/>
              <a:t>불리는 </a:t>
            </a:r>
            <a:r>
              <a:rPr lang="ko-KR" altLang="en-US" b="1" dirty="0" err="1"/>
              <a:t>유선랜을</a:t>
            </a:r>
            <a:r>
              <a:rPr lang="ko-KR" altLang="en-US" b="1" dirty="0"/>
              <a:t> 무선화했다는 의미에서 </a:t>
            </a:r>
            <a:r>
              <a:rPr lang="ko-KR" altLang="en-US" b="1" dirty="0" err="1"/>
              <a:t>무선랜</a:t>
            </a:r>
            <a:r>
              <a:rPr lang="en-US" altLang="ko-KR" b="1" dirty="0"/>
              <a:t>(Wireless LAN)</a:t>
            </a:r>
            <a:r>
              <a:rPr lang="ko-KR" altLang="en-US" b="1" dirty="0"/>
              <a:t>으로 </a:t>
            </a:r>
            <a:r>
              <a:rPr lang="ko-KR" altLang="en-US" b="1" dirty="0" smtClean="0"/>
              <a:t>통칭됨</a:t>
            </a:r>
            <a:r>
              <a:rPr lang="en-US" altLang="ko-KR" b="1" dirty="0" smtClean="0"/>
              <a:t>.</a:t>
            </a:r>
            <a:r>
              <a:rPr lang="ko-KR" altLang="en-US" b="1" dirty="0"/>
              <a:t> 전자기기들이 </a:t>
            </a:r>
            <a:r>
              <a:rPr lang="ko-KR" altLang="en-US" b="1" dirty="0" err="1" smtClean="0"/>
              <a:t>무선랜에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연결할 수 있게 하는 </a:t>
            </a:r>
            <a:r>
              <a:rPr lang="ko-KR" altLang="en-US" b="1" dirty="0" smtClean="0"/>
              <a:t>기술</a:t>
            </a:r>
            <a:r>
              <a:rPr lang="en-US" altLang="ko-KR" b="1" dirty="0" smtClean="0"/>
              <a:t>. </a:t>
            </a:r>
            <a:r>
              <a:rPr lang="en-US" altLang="ko-KR" dirty="0"/>
              <a:t>IEEE </a:t>
            </a:r>
            <a:r>
              <a:rPr lang="en-US" altLang="ko-KR" dirty="0" smtClean="0"/>
              <a:t>802.11 </a:t>
            </a:r>
            <a:r>
              <a:rPr lang="ko-KR" altLang="en-US" dirty="0" smtClean="0"/>
              <a:t>표준을 기반으로 함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err="1" smtClean="0"/>
              <a:t>무선랜은</a:t>
            </a:r>
            <a:r>
              <a:rPr lang="ko-KR" altLang="en-US" b="1" dirty="0" smtClean="0"/>
              <a:t> </a:t>
            </a:r>
            <a:r>
              <a:rPr lang="ko-KR" altLang="en-US" b="1" dirty="0"/>
              <a:t>일반적으로 암호로 보호되어 있지만</a:t>
            </a:r>
            <a:r>
              <a:rPr lang="en-US" altLang="ko-KR" b="1" dirty="0"/>
              <a:t>, </a:t>
            </a:r>
            <a:r>
              <a:rPr lang="ko-KR" altLang="en-US" b="1" dirty="0"/>
              <a:t>대역 내에 위치한 어느 장치라도 </a:t>
            </a:r>
            <a:r>
              <a:rPr lang="ko-KR" altLang="en-US" b="1" dirty="0" err="1"/>
              <a:t>무선랜</a:t>
            </a:r>
            <a:r>
              <a:rPr lang="ko-KR" altLang="en-US" b="1" dirty="0"/>
              <a:t> 네트워크의 자원에 접근할 수 있도록 개방도 </a:t>
            </a:r>
            <a:r>
              <a:rPr lang="ko-KR" altLang="en-US" b="1" dirty="0" smtClean="0"/>
              <a:t>가능</a:t>
            </a:r>
            <a:r>
              <a:rPr lang="en-US" altLang="ko-KR" b="1" dirty="0" smtClean="0"/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en-US" altLang="ko-KR" b="1" dirty="0" smtClean="0">
                <a:solidFill>
                  <a:prstClr val="white"/>
                </a:solidFill>
              </a:rPr>
              <a:t>Access Point(AP)</a:t>
            </a:r>
            <a:r>
              <a:rPr lang="ko-KR" altLang="en-US" b="1" dirty="0" smtClean="0">
                <a:solidFill>
                  <a:prstClr val="white"/>
                </a:solidFill>
              </a:rPr>
              <a:t>를 통한 </a:t>
            </a:r>
            <a:r>
              <a:rPr lang="en-US" altLang="ko-KR" b="1" dirty="0" smtClean="0">
                <a:solidFill>
                  <a:prstClr val="white"/>
                </a:solidFill>
              </a:rPr>
              <a:t>Infrastructure </a:t>
            </a:r>
            <a:r>
              <a:rPr lang="ko-KR" altLang="en-US" b="1" dirty="0" smtClean="0">
                <a:solidFill>
                  <a:prstClr val="white"/>
                </a:solidFill>
              </a:rPr>
              <a:t>네트워크 모드와 </a:t>
            </a:r>
            <a:r>
              <a:rPr lang="en-US" altLang="ko-KR" b="1" dirty="0" smtClean="0">
                <a:solidFill>
                  <a:prstClr val="white"/>
                </a:solidFill>
              </a:rPr>
              <a:t>AP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</a:rPr>
              <a:t>없이 </a:t>
            </a:r>
            <a:r>
              <a:rPr lang="ko-KR" altLang="en-US" b="1" dirty="0" err="1" smtClean="0">
                <a:solidFill>
                  <a:prstClr val="white"/>
                </a:solidFill>
              </a:rPr>
              <a:t>노드간</a:t>
            </a:r>
            <a:r>
              <a:rPr lang="ko-KR" altLang="en-US" b="1" dirty="0" smtClean="0">
                <a:solidFill>
                  <a:prstClr val="white"/>
                </a:solidFill>
              </a:rPr>
              <a:t> 직접 통신인 </a:t>
            </a:r>
            <a:r>
              <a:rPr lang="en-US" altLang="ko-KR" b="1" dirty="0" smtClean="0">
                <a:solidFill>
                  <a:prstClr val="white"/>
                </a:solidFill>
              </a:rPr>
              <a:t>Ad-hoc </a:t>
            </a:r>
            <a:r>
              <a:rPr lang="ko-KR" altLang="en-US" b="1" dirty="0" smtClean="0">
                <a:solidFill>
                  <a:prstClr val="white"/>
                </a:solidFill>
              </a:rPr>
              <a:t>네트워크 모드가 있음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장점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b="1" dirty="0" smtClean="0">
                <a:solidFill>
                  <a:prstClr val="white"/>
                </a:solidFill>
              </a:rPr>
              <a:t>동영상과 같은 용량이 큰 데이터의 전송에 용이</a:t>
            </a:r>
            <a:r>
              <a:rPr lang="en-US" altLang="ko-KR" b="1" dirty="0" smtClean="0">
                <a:solidFill>
                  <a:prstClr val="white"/>
                </a:solidFill>
              </a:rPr>
              <a:t>. </a:t>
            </a:r>
            <a:r>
              <a:rPr lang="ko-KR" altLang="en-US" b="1" dirty="0" smtClean="0">
                <a:solidFill>
                  <a:prstClr val="white"/>
                </a:solidFill>
              </a:rPr>
              <a:t>네트워크 접속 가능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단점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b="1" dirty="0" smtClean="0">
                <a:solidFill>
                  <a:prstClr val="white"/>
                </a:solidFill>
              </a:rPr>
              <a:t>소비전력 높음</a:t>
            </a:r>
            <a:r>
              <a:rPr lang="en-US" altLang="ko-KR" b="1" dirty="0" smtClean="0">
                <a:solidFill>
                  <a:prstClr val="white"/>
                </a:solidFill>
              </a:rPr>
              <a:t>. </a:t>
            </a:r>
            <a:r>
              <a:rPr lang="ko-KR" altLang="en-US" b="1" dirty="0" smtClean="0">
                <a:solidFill>
                  <a:prstClr val="white"/>
                </a:solidFill>
              </a:rPr>
              <a:t>보안에 취약</a:t>
            </a:r>
            <a:r>
              <a:rPr lang="en-US" altLang="ko-KR" b="1" dirty="0" smtClean="0">
                <a:solidFill>
                  <a:prstClr val="white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56877"/>
            <a:ext cx="6333703" cy="27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 유형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</a:t>
            </a:r>
            <a:endParaRPr lang="en-US" altLang="ko-KR" dirty="0"/>
          </a:p>
          <a:p>
            <a:pPr lvl="2"/>
            <a:r>
              <a:rPr lang="en-US" altLang="ko-KR" dirty="0" smtClean="0"/>
              <a:t>NFC : </a:t>
            </a:r>
            <a:r>
              <a:rPr lang="en-US" altLang="ko-KR" dirty="0"/>
              <a:t>10cm </a:t>
            </a:r>
            <a:r>
              <a:rPr lang="ko-KR" altLang="en-US" dirty="0"/>
              <a:t>정도의 가까운 거리에서 기기 간의 접촉 없이 연결해 데이터를 송수신할 수 있는 통신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결제나 개인정보 식별 기능 등이 가능</a:t>
            </a:r>
            <a:r>
              <a:rPr lang="en-US" altLang="ko-KR" dirty="0" smtClean="0"/>
              <a:t>.</a:t>
            </a:r>
            <a:r>
              <a:rPr lang="en-US" altLang="ko-KR" dirty="0"/>
              <a:t> RFID</a:t>
            </a:r>
            <a:r>
              <a:rPr lang="ko-KR" altLang="en-US" dirty="0"/>
              <a:t>의 </a:t>
            </a:r>
            <a:r>
              <a:rPr lang="ko-KR" altLang="en-US" dirty="0" smtClean="0"/>
              <a:t>일종이라 </a:t>
            </a:r>
            <a:r>
              <a:rPr lang="en-US" altLang="ko-KR" dirty="0" smtClean="0"/>
              <a:t>RFID</a:t>
            </a:r>
            <a:r>
              <a:rPr lang="ko-KR" altLang="en-US" dirty="0" smtClean="0"/>
              <a:t>와 호환 가능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연결되는 두 기기가 서로 양방향 데이터 통신이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, </a:t>
            </a:r>
            <a:r>
              <a:rPr lang="ko-KR" altLang="en-US" dirty="0"/>
              <a:t>복잡한 연결 설정</a:t>
            </a:r>
            <a:r>
              <a:rPr lang="en-US" altLang="ko-KR" dirty="0"/>
              <a:t>/</a:t>
            </a:r>
            <a:r>
              <a:rPr lang="ko-KR" altLang="en-US" dirty="0"/>
              <a:t>단계 없이 </a:t>
            </a:r>
            <a:r>
              <a:rPr lang="ko-KR" altLang="en-US" dirty="0" smtClean="0"/>
              <a:t>연결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거리가 짧아 보완성 뛰어남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눈과 멀어져 데이터 교환 상황을 직접 눈으로 확인하기 어려움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호환성이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부고받는</a:t>
            </a:r>
            <a:r>
              <a:rPr lang="ko-KR" altLang="en-US" dirty="0" smtClean="0"/>
              <a:t> 과정에서 악성코드나 악성행위를 동작시키는 </a:t>
            </a:r>
            <a:r>
              <a:rPr lang="ko-KR" altLang="en-US" dirty="0" err="1" smtClean="0"/>
              <a:t>테그가</a:t>
            </a:r>
            <a:r>
              <a:rPr lang="ko-KR" altLang="en-US" dirty="0" smtClean="0"/>
              <a:t> 유입될 위험 있음</a:t>
            </a:r>
            <a:r>
              <a:rPr lang="en-US" altLang="ko-KR" dirty="0" smtClean="0"/>
              <a:t>. NFC</a:t>
            </a:r>
            <a:r>
              <a:rPr lang="ko-KR" altLang="en-US" dirty="0" smtClean="0"/>
              <a:t>산업 투자가 결제 분야에만 집중되어 있어 응용서비스의 다양성 확보가 미흡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52413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645024"/>
            <a:ext cx="58102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구성도 예</a:t>
            </a:r>
            <a:r>
              <a:rPr lang="ko-KR" altLang="en-US" dirty="0"/>
              <a:t>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17" y="4149081"/>
            <a:ext cx="918102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468295" cy="22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9839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1928" y="258639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54317" y="59542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3270" y="1992711"/>
            <a:ext cx="2239819" cy="1411207"/>
            <a:chOff x="-694876" y="2047402"/>
            <a:chExt cx="2239819" cy="1411207"/>
          </a:xfrm>
        </p:grpSpPr>
        <p:pic>
          <p:nvPicPr>
            <p:cNvPr id="4098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4876" y="2047402"/>
              <a:ext cx="1980368" cy="141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ë¸ë£¨í¬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319" y="2780928"/>
              <a:ext cx="464624" cy="46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3604901" y="1916832"/>
            <a:ext cx="2592758" cy="1618502"/>
            <a:chOff x="3347395" y="1968583"/>
            <a:chExt cx="2592758" cy="1618502"/>
          </a:xfrm>
        </p:grpSpPr>
        <p:pic>
          <p:nvPicPr>
            <p:cNvPr id="4114" name="Picture 18" descr="ë¼ì¦ë² ë¦¬íì´ vecto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20053" y="1566985"/>
              <a:ext cx="1618502" cy="2421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ë¸ë£¨í¬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395" y="2748956"/>
              <a:ext cx="464624" cy="46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10" descr="ë¸ë£¨í¬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66" y="4589077"/>
            <a:ext cx="464624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 rot="18562475">
            <a:off x="2426182" y="3774134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608891" y="3304466"/>
            <a:ext cx="1146951" cy="1420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ë¸ë£¨í¬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3" y="3565524"/>
            <a:ext cx="464624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연결선 68"/>
          <p:cNvCxnSpPr/>
          <p:nvPr/>
        </p:nvCxnSpPr>
        <p:spPr>
          <a:xfrm>
            <a:off x="6186181" y="2924944"/>
            <a:ext cx="1660500" cy="12241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782333" y="2965912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143638" y="3190861"/>
            <a:ext cx="157107" cy="1480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15932" y="3779270"/>
            <a:ext cx="1143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Bluetooth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4902" y="6406043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AI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스피커</a:t>
            </a:r>
          </a:p>
        </p:txBody>
      </p:sp>
      <p:pic>
        <p:nvPicPr>
          <p:cNvPr id="78" name="Picture 20" descr="ai speak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77" y="4931701"/>
            <a:ext cx="1653996" cy="16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전송 명령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17" y="4149081"/>
            <a:ext cx="918102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2287547" y="2943504"/>
            <a:ext cx="1468295" cy="22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771" y="159941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아두이노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9839" y="14847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라즈베리파이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4902" y="6406043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AI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스피커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54317" y="59542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스마트폰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3270" y="1992711"/>
            <a:ext cx="2239819" cy="1411207"/>
            <a:chOff x="-694876" y="2047402"/>
            <a:chExt cx="2239819" cy="1411207"/>
          </a:xfrm>
        </p:grpSpPr>
        <p:pic>
          <p:nvPicPr>
            <p:cNvPr id="4098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94876" y="2047402"/>
              <a:ext cx="1980368" cy="141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ë¸ë£¨í¬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319" y="2780928"/>
              <a:ext cx="464624" cy="46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3604901" y="1916832"/>
            <a:ext cx="2592758" cy="1618502"/>
            <a:chOff x="3347395" y="1968583"/>
            <a:chExt cx="2592758" cy="1618502"/>
          </a:xfrm>
        </p:grpSpPr>
        <p:pic>
          <p:nvPicPr>
            <p:cNvPr id="4114" name="Picture 18" descr="ë¼ì¦ë² ë¦¬íì´ vector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20053" y="1566985"/>
              <a:ext cx="1618502" cy="2421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0" descr="ë¸ë£¨í¬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395" y="2748956"/>
              <a:ext cx="464624" cy="46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6" name="Picture 20" descr="ai speak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77" y="4931701"/>
            <a:ext cx="1653996" cy="16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ë¸ë£¨í¬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66" y="4589077"/>
            <a:ext cx="464624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2143638" y="3190861"/>
            <a:ext cx="157107" cy="14805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ë¸ë£¨í¬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3" y="3565524"/>
            <a:ext cx="464624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직선 연결선 68"/>
          <p:cNvCxnSpPr/>
          <p:nvPr/>
        </p:nvCxnSpPr>
        <p:spPr>
          <a:xfrm>
            <a:off x="6186181" y="2924944"/>
            <a:ext cx="1660500" cy="12241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화살표 25"/>
          <p:cNvSpPr/>
          <p:nvPr/>
        </p:nvSpPr>
        <p:spPr>
          <a:xfrm rot="2342075" flipH="1">
            <a:off x="5947068" y="2717961"/>
            <a:ext cx="1929567" cy="69069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27" name="오른쪽 화살표 26"/>
          <p:cNvSpPr/>
          <p:nvPr/>
        </p:nvSpPr>
        <p:spPr>
          <a:xfrm rot="2342075">
            <a:off x="6093234" y="3594226"/>
            <a:ext cx="1871501" cy="690693"/>
          </a:xfrm>
          <a:prstGeom prst="rightArrow">
            <a:avLst/>
          </a:prstGeom>
          <a:solidFill>
            <a:srgbClr val="FFF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모니터링</a:t>
            </a:r>
          </a:p>
        </p:txBody>
      </p:sp>
      <p:sp>
        <p:nvSpPr>
          <p:cNvPr id="28" name="오른쪽 화살표 27"/>
          <p:cNvSpPr/>
          <p:nvPr/>
        </p:nvSpPr>
        <p:spPr>
          <a:xfrm flipH="1">
            <a:off x="1955878" y="2276872"/>
            <a:ext cx="1891061" cy="55658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2608891" y="3304466"/>
            <a:ext cx="1146951" cy="1420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오른쪽 화살표 28"/>
          <p:cNvSpPr/>
          <p:nvPr/>
        </p:nvSpPr>
        <p:spPr>
          <a:xfrm>
            <a:off x="2199404" y="2977593"/>
            <a:ext cx="1669505" cy="54939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정상수행여부</a:t>
            </a:r>
          </a:p>
        </p:txBody>
      </p:sp>
      <p:sp>
        <p:nvSpPr>
          <p:cNvPr id="36" name="오른쪽 화살표 35"/>
          <p:cNvSpPr/>
          <p:nvPr/>
        </p:nvSpPr>
        <p:spPr>
          <a:xfrm rot="18435496">
            <a:off x="2255231" y="4061938"/>
            <a:ext cx="2054950" cy="55658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7" name="오른쪽 화살표 36"/>
          <p:cNvSpPr/>
          <p:nvPr/>
        </p:nvSpPr>
        <p:spPr>
          <a:xfrm rot="18435496" flipH="1">
            <a:off x="2544941" y="4497657"/>
            <a:ext cx="1814193" cy="54939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정상수행여부</a:t>
            </a:r>
          </a:p>
        </p:txBody>
      </p:sp>
      <p:sp>
        <p:nvSpPr>
          <p:cNvPr id="38" name="오른쪽 화살표 37"/>
          <p:cNvSpPr/>
          <p:nvPr/>
        </p:nvSpPr>
        <p:spPr>
          <a:xfrm rot="4882831" flipH="1">
            <a:off x="899789" y="3635442"/>
            <a:ext cx="1979073" cy="60745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디바이스 제어 명령</a:t>
            </a:r>
          </a:p>
        </p:txBody>
      </p:sp>
      <p:sp>
        <p:nvSpPr>
          <p:cNvPr id="39" name="오른쪽 화살표 38"/>
          <p:cNvSpPr/>
          <p:nvPr/>
        </p:nvSpPr>
        <p:spPr>
          <a:xfrm rot="4882831">
            <a:off x="629523" y="4007410"/>
            <a:ext cx="1747206" cy="5996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정상수행여부</a:t>
            </a:r>
          </a:p>
        </p:txBody>
      </p:sp>
    </p:spTree>
    <p:extLst>
      <p:ext uri="{BB962C8B-B14F-4D97-AF65-F5344CB8AC3E}">
        <p14:creationId xmlns:p14="http://schemas.microsoft.com/office/powerpoint/2010/main" val="21691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예산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48820"/>
              </p:ext>
            </p:extLst>
          </p:nvPr>
        </p:nvGraphicFramePr>
        <p:xfrm>
          <a:off x="683568" y="1397000"/>
          <a:ext cx="7992888" cy="3294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774989"/>
                <a:gridCol w="3273683"/>
              </a:tblGrid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모델명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아두이노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Arduino</a:t>
                      </a:r>
                      <a:r>
                        <a:rPr lang="en-US" altLang="ko-KR" baseline="0" dirty="0" smtClean="0"/>
                        <a:t> Uno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Pi3 B+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인공지능 스피커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r>
                        <a:rPr lang="en-US" altLang="ko-KR" baseline="0" dirty="0" smtClean="0"/>
                        <a:t> PH1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스마트폰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 V40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망사용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블루투스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706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총합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568952" cy="5143890"/>
          </a:xfrm>
        </p:spPr>
        <p:txBody>
          <a:bodyPr/>
          <a:lstStyle/>
          <a:p>
            <a:r>
              <a:rPr lang="ko-KR" altLang="en-US" dirty="0" smtClean="0"/>
              <a:t>기타 고려사항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품질 </a:t>
            </a:r>
            <a:endParaRPr lang="en-US" altLang="ko-KR" dirty="0"/>
          </a:p>
          <a:p>
            <a:pPr lvl="2"/>
            <a:r>
              <a:rPr lang="ko-KR" altLang="en-US" dirty="0" smtClean="0"/>
              <a:t>신뢰성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기능 구현에 있어서 신뢰성이 중요하기 때문에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간의 통신은 코딩으로 전산화 된 데이터라 높은 수준의 신뢰도를 구현하고자 하나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스피커의 경우 음성인식의 문제가 있어 제한된 시간 동안 구현하는 이상 상대적으로 조금 낮은 수준의 신뢰도로 구현될 것으로 예견 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보안</a:t>
            </a:r>
            <a:endParaRPr lang="en-US" altLang="ko-KR" dirty="0" smtClean="0"/>
          </a:p>
          <a:p>
            <a:pPr lvl="3"/>
            <a:r>
              <a:rPr lang="ko-KR" altLang="en-US" dirty="0"/>
              <a:t>기능 </a:t>
            </a:r>
            <a:r>
              <a:rPr lang="ko-KR" altLang="en-US" dirty="0" smtClean="0"/>
              <a:t>구현까지가 </a:t>
            </a:r>
            <a:r>
              <a:rPr lang="ko-KR" altLang="en-US" dirty="0"/>
              <a:t>목적이라 </a:t>
            </a:r>
            <a:r>
              <a:rPr lang="ko-KR" altLang="en-US" dirty="0" smtClean="0"/>
              <a:t>고려하지 </a:t>
            </a:r>
            <a:r>
              <a:rPr lang="ko-KR" altLang="en-US" dirty="0"/>
              <a:t>않음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3"/>
            <a:r>
              <a:rPr lang="ko-KR" altLang="en-US" dirty="0"/>
              <a:t>기능 구현까지가 목적이라 고려하지 않음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위험관리</a:t>
            </a:r>
            <a:endParaRPr lang="en-US" altLang="ko-KR" dirty="0" smtClean="0"/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기능 구현까지가 목적이라 고려하지 않음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619672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092280" y="3068960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네트워크의 </a:t>
            </a:r>
            <a:r>
              <a:rPr lang="ko-KR" altLang="en-US" dirty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www.youtube.com/watch?v=X8wMvr5hL5E</a:t>
            </a:r>
            <a:endParaRPr lang="en-US" altLang="ko-KR" dirty="0" smtClean="0"/>
          </a:p>
          <a:p>
            <a:r>
              <a:rPr lang="ko-KR" altLang="en-US" dirty="0" smtClean="0"/>
              <a:t>네트워크의 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) 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lg-sl.net/product/infosearch/curiosityres/readCuriosityRes.mvc?curiosityResId=HODA2007111411</a:t>
            </a:r>
            <a:endParaRPr lang="en-US" altLang="ko-KR" dirty="0" smtClean="0"/>
          </a:p>
          <a:p>
            <a:r>
              <a:rPr lang="ko-KR" altLang="en-US" dirty="0" smtClean="0"/>
              <a:t>대표 네트워크 디바이스 기술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www.hardcopyworld.com/ngine/aduino/index.php/archives/3046</a:t>
            </a:r>
            <a:endParaRPr lang="en-US" altLang="ko-KR" dirty="0" smtClean="0"/>
          </a:p>
          <a:p>
            <a:r>
              <a:rPr lang="ko-KR" altLang="en-US" dirty="0" smtClean="0"/>
              <a:t>시리얼 통신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www.nctechnology.co.kr/product-sogae/serial-basic.htm</a:t>
            </a:r>
            <a:endParaRPr lang="en-US" altLang="ko-KR" dirty="0" smtClean="0"/>
          </a:p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통신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texit.tistory.com/23</a:t>
            </a:r>
            <a:endParaRPr lang="en-US" altLang="ko-KR" dirty="0" smtClean="0"/>
          </a:p>
          <a:p>
            <a:r>
              <a:rPr lang="ko-KR" altLang="en-US" dirty="0" smtClean="0"/>
              <a:t>적외선 통신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blog.naver.com/bsy9109/130130545191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blog.naver.com/bsy9109/130130545191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8"/>
              </a:rPr>
              <a:t>https://</a:t>
            </a:r>
            <a:r>
              <a:rPr lang="en-US" altLang="ko-KR" dirty="0" smtClean="0">
                <a:hlinkClick r:id="rId8"/>
              </a:rPr>
              <a:t>openfactory12.tistory.com/1</a:t>
            </a:r>
            <a:endParaRPr lang="en-US" altLang="ko-KR" dirty="0" smtClean="0"/>
          </a:p>
          <a:p>
            <a:r>
              <a:rPr lang="ko-KR" altLang="en-US" dirty="0" err="1" smtClean="0"/>
              <a:t>지그비</a:t>
            </a:r>
            <a:r>
              <a:rPr lang="en-US" altLang="ko-KR" dirty="0" smtClean="0"/>
              <a:t> : </a:t>
            </a:r>
            <a:r>
              <a:rPr lang="en-US" altLang="ko-KR" dirty="0">
                <a:hlinkClick r:id="rId9"/>
              </a:rPr>
              <a:t>https://</a:t>
            </a:r>
            <a:r>
              <a:rPr lang="en-US" altLang="ko-KR" dirty="0" smtClean="0">
                <a:hlinkClick r:id="rId9"/>
              </a:rPr>
              <a:t>jihoon6078.tistory.com/8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smtClean="0">
                <a:hlinkClick r:id="rId10"/>
              </a:rPr>
              <a:t>testlog.tistory.com/entry/BluetoothTest20100225</a:t>
            </a:r>
            <a:endParaRPr lang="en-US" altLang="ko-KR" dirty="0" smtClean="0"/>
          </a:p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11"/>
              </a:rPr>
              <a:t>https://m.blog.naver.com/PostView.nhn?blogId=k_dynamic&amp;logNo=220433232743&amp;proxyReferer=https%3A%2F%2Fwww.google.com%2F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2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요소 기술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구성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네트워크 운영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224332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(Internet of Thing)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</a:t>
            </a:r>
            <a:r>
              <a:rPr lang="ko-KR" altLang="en-US" dirty="0"/>
              <a:t>가상세계에 존재하는 사람</a:t>
            </a:r>
            <a:r>
              <a:rPr lang="en-US" altLang="ko-KR" dirty="0"/>
              <a:t>, </a:t>
            </a:r>
            <a:r>
              <a:rPr lang="ko-KR" altLang="en-US" dirty="0"/>
              <a:t>사물</a:t>
            </a:r>
            <a:r>
              <a:rPr lang="en-US" altLang="ko-KR" dirty="0"/>
              <a:t>, </a:t>
            </a:r>
            <a:r>
              <a:rPr lang="ko-KR" altLang="en-US" dirty="0"/>
              <a:t>공간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프로세스 등 </a:t>
            </a:r>
            <a:r>
              <a:rPr lang="ko-KR" altLang="en-US" dirty="0" smtClean="0"/>
              <a:t>모든 것이 </a:t>
            </a:r>
            <a:r>
              <a:rPr lang="ko-KR" altLang="en-US" b="1" dirty="0">
                <a:solidFill>
                  <a:srgbClr val="CC0000"/>
                </a:solidFill>
              </a:rPr>
              <a:t>인터넷으로 연결</a:t>
            </a:r>
            <a:r>
              <a:rPr lang="ko-KR" altLang="en-US" dirty="0"/>
              <a:t>되어 상호 소통하고 작용하며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정보는 생성</a:t>
            </a:r>
            <a:r>
              <a:rPr lang="en-US" altLang="ko-KR" b="1" dirty="0">
                <a:solidFill>
                  <a:srgbClr val="FF0000"/>
                </a:solidFill>
              </a:rPr>
              <a:t>·</a:t>
            </a:r>
            <a:r>
              <a:rPr lang="ko-KR" altLang="en-US" b="1" dirty="0">
                <a:solidFill>
                  <a:srgbClr val="FF0000"/>
                </a:solidFill>
              </a:rPr>
              <a:t>수집</a:t>
            </a:r>
            <a:r>
              <a:rPr lang="en-US" altLang="ko-KR" b="1" dirty="0">
                <a:solidFill>
                  <a:srgbClr val="FF0000"/>
                </a:solidFill>
              </a:rPr>
              <a:t>·</a:t>
            </a:r>
            <a:r>
              <a:rPr lang="ko-KR" altLang="en-US" b="1" dirty="0">
                <a:solidFill>
                  <a:srgbClr val="FF0000"/>
                </a:solidFill>
              </a:rPr>
              <a:t>공유</a:t>
            </a:r>
            <a:r>
              <a:rPr lang="en-US" altLang="ko-KR" b="1" dirty="0" smtClean="0">
                <a:solidFill>
                  <a:srgbClr val="FF0000"/>
                </a:solidFill>
              </a:rPr>
              <a:t>·</a:t>
            </a:r>
            <a:r>
              <a:rPr lang="ko-KR" altLang="en-US" b="1" dirty="0" smtClean="0">
                <a:solidFill>
                  <a:srgbClr val="FF0000"/>
                </a:solidFill>
              </a:rPr>
              <a:t>활용</a:t>
            </a:r>
            <a:r>
              <a:rPr lang="ko-KR" altLang="en-US" dirty="0" smtClean="0"/>
              <a:t>되는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r>
              <a:rPr lang="ko-KR" altLang="en-US" dirty="0"/>
              <a:t>미래 지능형 서비스 </a:t>
            </a:r>
            <a:r>
              <a:rPr lang="ko-KR" altLang="en-US" dirty="0" smtClean="0"/>
              <a:t>인프라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구현을 위해서 필요한 핵심기술 </a:t>
            </a:r>
            <a:endParaRPr lang="en-US" altLang="ko-KR" dirty="0" smtClean="0"/>
          </a:p>
          <a:p>
            <a:pPr marL="774700" lvl="2" indent="-342900">
              <a:buClr>
                <a:srgbClr val="FFFF00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 err="1">
                <a:solidFill>
                  <a:srgbClr val="FFFF00"/>
                </a:solidFill>
              </a:rPr>
              <a:t>센싱</a:t>
            </a:r>
            <a:r>
              <a:rPr lang="ko-KR" altLang="en-US" b="1" dirty="0">
                <a:solidFill>
                  <a:srgbClr val="FFFF00"/>
                </a:solidFill>
              </a:rPr>
              <a:t> 기술 </a:t>
            </a:r>
            <a:r>
              <a:rPr lang="ko-KR" altLang="en-US" b="1" dirty="0" smtClean="0">
                <a:solidFill>
                  <a:srgbClr val="FFFF00"/>
                </a:solidFill>
              </a:rPr>
              <a:t> </a:t>
            </a:r>
            <a:r>
              <a:rPr lang="en-US" altLang="ko-KR" b="1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/>
              <a:t>사물과 주위환경으로부터 정보 취득</a:t>
            </a:r>
            <a:endParaRPr lang="en-US" altLang="ko-KR" dirty="0" smtClean="0"/>
          </a:p>
          <a:p>
            <a:pPr marL="774700" lvl="2" indent="-342900">
              <a:buClr>
                <a:srgbClr val="FFFF00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>
                <a:solidFill>
                  <a:srgbClr val="FFFF00"/>
                </a:solidFill>
              </a:rPr>
              <a:t>통신 및 네트워크 기술 </a:t>
            </a:r>
            <a:r>
              <a:rPr lang="en-US" altLang="ko-KR" b="1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/>
              <a:t>취득된 </a:t>
            </a:r>
            <a:r>
              <a:rPr lang="ko-KR" altLang="en-US" dirty="0"/>
              <a:t>정보를 </a:t>
            </a:r>
            <a:r>
              <a:rPr lang="ko-KR" altLang="en-US" dirty="0" smtClean="0"/>
              <a:t>서로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</a:t>
            </a:r>
            <a:r>
              <a:rPr lang="en-US" altLang="ko-KR" dirty="0" smtClean="0"/>
              <a:t>) </a:t>
            </a:r>
          </a:p>
          <a:p>
            <a:pPr marL="774700" lvl="2" indent="-342900">
              <a:buClr>
                <a:srgbClr val="FFFF00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 smtClean="0">
                <a:solidFill>
                  <a:srgbClr val="FFFF00"/>
                </a:solidFill>
              </a:rPr>
              <a:t>데이터 처리 및 서비스 </a:t>
            </a:r>
            <a:r>
              <a:rPr lang="ko-KR" altLang="en-US" b="1" dirty="0">
                <a:solidFill>
                  <a:srgbClr val="FFFF00"/>
                </a:solidFill>
              </a:rPr>
              <a:t>기술 </a:t>
            </a:r>
            <a:r>
              <a:rPr lang="en-US" altLang="ko-KR" b="1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/>
              <a:t>정보를 </a:t>
            </a:r>
            <a:r>
              <a:rPr lang="ko-KR" altLang="en-US" dirty="0"/>
              <a:t>처리</a:t>
            </a:r>
            <a:r>
              <a:rPr lang="en-US" altLang="ko-KR" dirty="0"/>
              <a:t>/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서비스와의 연동</a:t>
            </a:r>
            <a:endParaRPr lang="en-US" altLang="ko-KR" dirty="0" smtClean="0"/>
          </a:p>
          <a:p>
            <a:pPr marL="774700" lvl="2" indent="-342900">
              <a:buClr>
                <a:srgbClr val="FFFF00"/>
              </a:buClr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사물간 통신에 사용되는 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무선 통신 및 네트워크 인프라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다양한 사물이나 사람이 상호소통이 되어야 하고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다루기 때문에 네트워크는 필수적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디바이스의 이동이 자유로운 무선 네트워크의 중요성이 커지고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863970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거리</a:t>
            </a:r>
            <a:r>
              <a:rPr lang="en-US" altLang="ko-KR" dirty="0" smtClean="0"/>
              <a:t>:</a:t>
            </a:r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개인 통신망</a:t>
            </a:r>
            <a:r>
              <a:rPr lang="en-US" altLang="ko-KR" b="1" dirty="0" smtClean="0"/>
              <a:t>(PAN)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작은 방안이나 개인 영역처럼 </a:t>
            </a:r>
            <a:r>
              <a:rPr lang="en-US" altLang="ko-KR" dirty="0" smtClean="0"/>
              <a:t>20m </a:t>
            </a:r>
            <a:r>
              <a:rPr lang="ko-KR" altLang="en-US" dirty="0" smtClean="0"/>
              <a:t>이하의 짧은 거리 통신에 적합</a:t>
            </a:r>
            <a:r>
              <a:rPr lang="en-US" altLang="ko-KR" dirty="0" smtClean="0"/>
              <a:t>.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r>
              <a:rPr lang="en-US" altLang="ko-KR" dirty="0" smtClean="0"/>
              <a:t>(ex: </a:t>
            </a:r>
            <a:r>
              <a:rPr lang="ko-KR" altLang="en-US" dirty="0" err="1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지그비</a:t>
            </a:r>
            <a:r>
              <a:rPr lang="en-US" altLang="ko-KR" dirty="0" smtClean="0"/>
              <a:t>, NFC, UWB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근거리 </a:t>
            </a:r>
            <a:r>
              <a:rPr lang="ko-KR" altLang="en-US" b="1" dirty="0"/>
              <a:t>통신망</a:t>
            </a:r>
            <a:r>
              <a:rPr lang="en-US" altLang="ko-KR" b="1" dirty="0"/>
              <a:t>(LAN) </a:t>
            </a:r>
            <a:endParaRPr lang="en-US" altLang="ko-KR" b="1" dirty="0" smtClean="0"/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r>
              <a:rPr lang="ko-KR" altLang="en-US" dirty="0" err="1" smtClean="0"/>
              <a:t>사무시이나</a:t>
            </a:r>
            <a:r>
              <a:rPr lang="ko-KR" altLang="en-US" dirty="0" smtClean="0"/>
              <a:t> 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집안과 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대략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미터 이내의 지역에 적합</a:t>
            </a:r>
            <a:r>
              <a:rPr lang="en-US" altLang="ko-KR" dirty="0" smtClean="0"/>
              <a:t>. (ex</a:t>
            </a:r>
            <a:r>
              <a:rPr lang="en-US" altLang="ko-KR" dirty="0"/>
              <a:t>: Wi-Fi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도시 지역 통신망</a:t>
            </a:r>
            <a:r>
              <a:rPr lang="en-US" altLang="ko-KR" b="1" dirty="0" smtClean="0"/>
              <a:t>(MAN)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도시 전체나 일정한 교외 </a:t>
            </a:r>
            <a:r>
              <a:rPr lang="ko-KR" altLang="en-US" dirty="0" err="1" smtClean="0"/>
              <a:t>지여과</a:t>
            </a:r>
            <a:r>
              <a:rPr lang="ko-KR" altLang="en-US" dirty="0" smtClean="0"/>
              <a:t> 같은 범위에 적합</a:t>
            </a:r>
            <a:r>
              <a:rPr lang="en-US" altLang="ko-KR" dirty="0" smtClean="0"/>
              <a:t>. </a:t>
            </a:r>
            <a:r>
              <a:rPr lang="en-US" altLang="ko-KR" dirty="0"/>
              <a:t>(ex: </a:t>
            </a:r>
            <a:r>
              <a:rPr lang="en-US" altLang="ko-KR" dirty="0" err="1"/>
              <a:t>WiBro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b="1" dirty="0"/>
              <a:t>광역 통신망</a:t>
            </a:r>
            <a:r>
              <a:rPr lang="en-US" altLang="ko-KR" b="1" dirty="0"/>
              <a:t>(WAN)</a:t>
            </a:r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나라 또는 대륙과 같은 넓은 지역 가능</a:t>
            </a:r>
            <a:r>
              <a:rPr lang="en-US" altLang="ko-KR" dirty="0" smtClean="0"/>
              <a:t>. (2G, 3G, 4G, 5G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sz="1400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</a:t>
            </a:r>
            <a:r>
              <a:rPr lang="en-US" altLang="ko-KR" dirty="0"/>
              <a:t>/</a:t>
            </a:r>
            <a:r>
              <a:rPr lang="ko-KR" altLang="en-US" dirty="0"/>
              <a:t>무선</a:t>
            </a:r>
            <a:endParaRPr lang="en-US" altLang="ko-KR" dirty="0"/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유선 </a:t>
            </a:r>
            <a:r>
              <a:rPr lang="en-US" altLang="ko-KR" dirty="0" smtClean="0"/>
              <a:t>: Ethernet</a:t>
            </a:r>
            <a:r>
              <a:rPr lang="en-US" altLang="ko-KR" dirty="0"/>
              <a:t>, </a:t>
            </a:r>
            <a:r>
              <a:rPr lang="ko-KR" altLang="en-US" dirty="0" smtClean="0"/>
              <a:t>시리얼</a:t>
            </a:r>
            <a:r>
              <a:rPr lang="en-US" altLang="ko-KR" dirty="0" smtClean="0"/>
              <a:t>(Serial, USB)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2">
              <a:buClr>
                <a:schemeClr val="bg1"/>
              </a:buClr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무선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Wifi</a:t>
            </a:r>
            <a:r>
              <a:rPr lang="en-US" altLang="ko-KR" dirty="0"/>
              <a:t>, Bluetooth, </a:t>
            </a:r>
            <a:r>
              <a:rPr lang="en-US" altLang="ko-KR" dirty="0" err="1"/>
              <a:t>Zigbee</a:t>
            </a:r>
            <a:r>
              <a:rPr lang="en-US" altLang="ko-KR" dirty="0"/>
              <a:t>, Serial, UWB, ..</a:t>
            </a:r>
            <a:endParaRPr lang="ko-KR" altLang="en-US" dirty="0"/>
          </a:p>
          <a:p>
            <a:pPr marL="488950" lvl="2" indent="0">
              <a:buClr>
                <a:schemeClr val="bg1"/>
              </a:buClr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5" y="3212976"/>
            <a:ext cx="8343900" cy="33528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9036496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유선통신</a:t>
            </a:r>
            <a:endParaRPr lang="en-US" altLang="ko-KR" dirty="0" smtClean="0"/>
          </a:p>
          <a:p>
            <a:pPr lvl="2">
              <a:buClr>
                <a:schemeClr val="bg1"/>
              </a:buClr>
            </a:pPr>
            <a:r>
              <a:rPr lang="ko-KR" altLang="en-US" b="1" dirty="0" smtClean="0">
                <a:solidFill>
                  <a:srgbClr val="FFFF00"/>
                </a:solidFill>
              </a:rPr>
              <a:t>시리얼</a:t>
            </a:r>
            <a:r>
              <a:rPr lang="en-US" altLang="ko-KR" b="1" dirty="0" smtClean="0">
                <a:solidFill>
                  <a:srgbClr val="FFFF00"/>
                </a:solidFill>
              </a:rPr>
              <a:t>(Serial. USB) </a:t>
            </a:r>
            <a:r>
              <a:rPr lang="ko-KR" altLang="en-US" b="1" dirty="0" smtClean="0">
                <a:solidFill>
                  <a:srgbClr val="FFFF00"/>
                </a:solidFill>
              </a:rPr>
              <a:t>통신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lvl="2">
              <a:buClr>
                <a:schemeClr val="bg1"/>
              </a:buClr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대표적인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직렬 통신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마이크로 컨트롤러에 다양한 센서를 연결하거나 다른 장치와 통신을 할 때 사용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스마트폰과</a:t>
            </a:r>
            <a:r>
              <a:rPr lang="ko-KR" altLang="en-US" dirty="0" smtClean="0"/>
              <a:t> 연동 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폰이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host, USB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동작하기 위해 </a:t>
            </a:r>
            <a:r>
              <a:rPr lang="en-US" altLang="ko-KR" dirty="0" smtClean="0"/>
              <a:t>OTG</a:t>
            </a:r>
            <a:r>
              <a:rPr lang="ko-KR" altLang="en-US" dirty="0" smtClean="0"/>
              <a:t>케이블 필요</a:t>
            </a:r>
            <a:r>
              <a:rPr lang="en-US" altLang="ko-KR" dirty="0" smtClean="0"/>
              <a:t>.)</a:t>
            </a:r>
          </a:p>
          <a:p>
            <a:pPr lvl="2">
              <a:buClr>
                <a:schemeClr val="bg1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/>
              <a:t>장점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디바이스간 </a:t>
            </a:r>
            <a:r>
              <a:rPr lang="en-US" altLang="ko-KR" dirty="0"/>
              <a:t>1:1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. </a:t>
            </a:r>
            <a:r>
              <a:rPr lang="ko-KR" altLang="en-US" dirty="0"/>
              <a:t>유선 통신인 만큼 복잡한 연결 </a:t>
            </a:r>
            <a:r>
              <a:rPr lang="ko-KR" altLang="en-US" dirty="0" smtClean="0"/>
              <a:t>설정 없이 </a:t>
            </a:r>
            <a:r>
              <a:rPr lang="ko-KR" altLang="en-US" dirty="0"/>
              <a:t>안정적인 </a:t>
            </a:r>
            <a:r>
              <a:rPr lang="ko-KR" altLang="en-US" dirty="0" smtClean="0"/>
              <a:t>통신 가능</a:t>
            </a:r>
            <a:r>
              <a:rPr lang="en-US" altLang="ko-KR" dirty="0" smtClean="0"/>
              <a:t>. </a:t>
            </a:r>
          </a:p>
          <a:p>
            <a:pPr lvl="2">
              <a:buClr>
                <a:schemeClr val="bg1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/>
              <a:t>단점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기기간의 </a:t>
            </a:r>
            <a:r>
              <a:rPr lang="ko-KR" altLang="en-US" dirty="0"/>
              <a:t>데이터 </a:t>
            </a:r>
            <a:r>
              <a:rPr lang="ko-KR" altLang="en-US" dirty="0" smtClean="0"/>
              <a:t>전송만 가능하고 </a:t>
            </a:r>
            <a:r>
              <a:rPr lang="ko-KR" altLang="en-US" dirty="0"/>
              <a:t>인터넷에 직접 </a:t>
            </a:r>
            <a:r>
              <a:rPr lang="ko-KR" altLang="en-US" dirty="0" smtClean="0"/>
              <a:t>연결은 불가</a:t>
            </a:r>
            <a:r>
              <a:rPr lang="en-US" altLang="ko-KR" dirty="0" smtClean="0"/>
              <a:t>.</a:t>
            </a:r>
          </a:p>
          <a:p>
            <a:pPr marL="488950" lvl="2" indent="0">
              <a:buClr>
                <a:schemeClr val="bg1"/>
              </a:buClr>
              <a:buNone/>
            </a:pPr>
            <a:endParaRPr lang="en-US" altLang="ko-KR" dirty="0" smtClean="0"/>
          </a:p>
          <a:p>
            <a:pPr marL="488950" lvl="2" indent="0">
              <a:buClr>
                <a:schemeClr val="bg1"/>
              </a:buClr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3814017" y="3283184"/>
            <a:ext cx="561294" cy="43564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228184" y="3283184"/>
            <a:ext cx="561294" cy="435648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08831" y="80167"/>
            <a:ext cx="2425452" cy="1548633"/>
            <a:chOff x="6372200" y="3408317"/>
            <a:chExt cx="2425452" cy="1548633"/>
          </a:xfrm>
        </p:grpSpPr>
        <p:pic>
          <p:nvPicPr>
            <p:cNvPr id="19" name="Picture 2" descr="http://www.hardcopyworld.com/ngine/aduino/wp-content/uploads/sites/3/2018/07/224659213293821056068microotg1373625944137892130913829650801392372129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702" y="3429000"/>
              <a:ext cx="1527950" cy="152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372200" y="3408317"/>
              <a:ext cx="954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</a:rPr>
                <a:t>OTG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케이블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8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703" t="2863" r="985"/>
          <a:stretch/>
        </p:blipFill>
        <p:spPr>
          <a:xfrm>
            <a:off x="683568" y="4032448"/>
            <a:ext cx="8352928" cy="263691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유선통신</a:t>
            </a:r>
            <a:endParaRPr lang="en-US" altLang="ko-KR" dirty="0" smtClean="0"/>
          </a:p>
          <a:p>
            <a:pPr lvl="2">
              <a:buClr>
                <a:prstClr val="white"/>
              </a:buClr>
            </a:pPr>
            <a:r>
              <a:rPr lang="ko-KR" altLang="en-US" b="1" dirty="0" err="1">
                <a:solidFill>
                  <a:srgbClr val="FFFF00"/>
                </a:solidFill>
              </a:rPr>
              <a:t>이더넷</a:t>
            </a:r>
            <a:r>
              <a:rPr lang="ko-KR" altLang="en-US" b="1" dirty="0">
                <a:solidFill>
                  <a:srgbClr val="FFFF00"/>
                </a:solidFill>
              </a:rPr>
              <a:t> 통신</a:t>
            </a:r>
            <a:endParaRPr lang="en-US" altLang="ko-KR" b="1" dirty="0">
              <a:solidFill>
                <a:srgbClr val="FFFF00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prstClr val="white"/>
                </a:solidFill>
              </a:rPr>
              <a:t>네트워크에 연결된 각 기기들이 </a:t>
            </a:r>
            <a:r>
              <a:rPr lang="en-US" altLang="ko-KR" dirty="0">
                <a:solidFill>
                  <a:prstClr val="white"/>
                </a:solidFill>
              </a:rPr>
              <a:t>48</a:t>
            </a:r>
            <a:r>
              <a:rPr lang="ko-KR" altLang="en-US" dirty="0">
                <a:solidFill>
                  <a:prstClr val="white"/>
                </a:solidFill>
              </a:rPr>
              <a:t>비트 길이의 고유의 </a:t>
            </a:r>
            <a:r>
              <a:rPr lang="en-US" altLang="ko-KR" dirty="0">
                <a:solidFill>
                  <a:prstClr val="white"/>
                </a:solidFill>
              </a:rPr>
              <a:t>MAC </a:t>
            </a:r>
            <a:r>
              <a:rPr lang="ko-KR" altLang="en-US" dirty="0">
                <a:solidFill>
                  <a:prstClr val="white"/>
                </a:solidFill>
              </a:rPr>
              <a:t>주소를 가지고 이 주소를 이용해 상호간에 데이터를 주고 받을 수 있도록 </a:t>
            </a:r>
            <a:r>
              <a:rPr lang="ko-KR" altLang="en-US" dirty="0" smtClean="0">
                <a:solidFill>
                  <a:prstClr val="white"/>
                </a:solidFill>
              </a:rPr>
              <a:t>만들어짐</a:t>
            </a:r>
            <a:r>
              <a:rPr lang="en-US" altLang="ko-KR" dirty="0" smtClean="0">
                <a:solidFill>
                  <a:prstClr val="white"/>
                </a:solidFill>
              </a:rPr>
              <a:t>. (</a:t>
            </a:r>
            <a:r>
              <a:rPr lang="ko-KR" altLang="en-US" dirty="0" smtClean="0">
                <a:solidFill>
                  <a:prstClr val="white"/>
                </a:solidFill>
              </a:rPr>
              <a:t>주로 근거리 통신에 이용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 smtClean="0">
                <a:solidFill>
                  <a:prstClr val="white"/>
                </a:solidFill>
              </a:rPr>
              <a:t>전송 </a:t>
            </a:r>
            <a:r>
              <a:rPr lang="ko-KR" altLang="en-US" dirty="0">
                <a:solidFill>
                  <a:prstClr val="white"/>
                </a:solidFill>
              </a:rPr>
              <a:t>매체로는 </a:t>
            </a:r>
            <a:r>
              <a:rPr lang="en-US" altLang="ko-KR" dirty="0">
                <a:solidFill>
                  <a:prstClr val="white"/>
                </a:solidFill>
              </a:rPr>
              <a:t>BNC </a:t>
            </a:r>
            <a:r>
              <a:rPr lang="ko-KR" altLang="en-US" dirty="0">
                <a:solidFill>
                  <a:prstClr val="white"/>
                </a:solidFill>
              </a:rPr>
              <a:t>케이블 또는 </a:t>
            </a:r>
            <a:r>
              <a:rPr lang="en-US" altLang="ko-KR" dirty="0">
                <a:solidFill>
                  <a:prstClr val="white"/>
                </a:solidFill>
              </a:rPr>
              <a:t>UTP, STP </a:t>
            </a:r>
            <a:r>
              <a:rPr lang="ko-KR" altLang="en-US" dirty="0">
                <a:solidFill>
                  <a:prstClr val="white"/>
                </a:solidFill>
              </a:rPr>
              <a:t>케이블을 </a:t>
            </a:r>
            <a:r>
              <a:rPr lang="ko-KR" altLang="en-US" dirty="0" smtClean="0">
                <a:solidFill>
                  <a:prstClr val="white"/>
                </a:solidFill>
              </a:rPr>
              <a:t>사용하며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각 기기를 상호 연결시키는 데에는 허브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네트워크 스위치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 err="1">
                <a:solidFill>
                  <a:prstClr val="white"/>
                </a:solidFill>
              </a:rPr>
              <a:t>리피터</a:t>
            </a:r>
            <a:r>
              <a:rPr lang="ko-KR" altLang="en-US" dirty="0">
                <a:solidFill>
                  <a:prstClr val="white"/>
                </a:solidFill>
              </a:rPr>
              <a:t> 등의 장치를 </a:t>
            </a:r>
            <a:r>
              <a:rPr lang="ko-KR" altLang="en-US" dirty="0" smtClean="0">
                <a:solidFill>
                  <a:prstClr val="white"/>
                </a:solidFill>
              </a:rPr>
              <a:t>이용</a:t>
            </a:r>
            <a:r>
              <a:rPr lang="en-US" altLang="ko-KR" dirty="0" smtClean="0">
                <a:solidFill>
                  <a:prstClr val="white"/>
                </a:solidFill>
              </a:rPr>
              <a:t>.. </a:t>
            </a:r>
            <a:endParaRPr lang="en-US" altLang="ko-KR" dirty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장점 </a:t>
            </a:r>
            <a:r>
              <a:rPr lang="en-US" altLang="ko-KR" b="1" dirty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저렴한 모듈 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</a:rPr>
              <a:t>경제적</a:t>
            </a:r>
            <a:r>
              <a:rPr lang="en-US" altLang="ko-KR" dirty="0" smtClean="0">
                <a:solidFill>
                  <a:prstClr val="white"/>
                </a:solidFill>
              </a:rPr>
              <a:t>).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별도의 연결 설정 </a:t>
            </a:r>
            <a:r>
              <a:rPr lang="en-US" altLang="ko-KR" dirty="0">
                <a:solidFill>
                  <a:prstClr val="white"/>
                </a:solidFill>
              </a:rPr>
              <a:t>X. </a:t>
            </a:r>
            <a:r>
              <a:rPr lang="ko-KR" altLang="en-US" dirty="0">
                <a:solidFill>
                  <a:prstClr val="white"/>
                </a:solidFill>
              </a:rPr>
              <a:t>무선 통신에 비해 안정적인 송수신 가능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>
                <a:solidFill>
                  <a:prstClr val="white"/>
                </a:solidFill>
              </a:rPr>
              <a:t>단점 </a:t>
            </a:r>
            <a:r>
              <a:rPr lang="en-US" altLang="ko-KR" b="1" dirty="0">
                <a:solidFill>
                  <a:prstClr val="white"/>
                </a:solidFill>
              </a:rPr>
              <a:t>: </a:t>
            </a:r>
            <a:r>
              <a:rPr lang="ko-KR" altLang="en-US" dirty="0">
                <a:solidFill>
                  <a:prstClr val="white"/>
                </a:solidFill>
              </a:rPr>
              <a:t>전선의 질량과 부피가 큼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위치 이동이 어려움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대표적인 예시로 </a:t>
            </a:r>
            <a:r>
              <a:rPr lang="en-US" altLang="ko-KR" dirty="0"/>
              <a:t>WAN </a:t>
            </a:r>
            <a:r>
              <a:rPr lang="ko-KR" altLang="en-US" dirty="0"/>
              <a:t>시스템을 위하여 설계된 산업 표준 </a:t>
            </a:r>
            <a:r>
              <a:rPr lang="ko-KR" altLang="en-US" dirty="0" smtClean="0"/>
              <a:t>프로토콜인 </a:t>
            </a:r>
            <a:r>
              <a:rPr lang="en-US" altLang="ko-KR" dirty="0" smtClean="0"/>
              <a:t>TCP/IP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.</a:t>
            </a:r>
          </a:p>
          <a:p>
            <a:pPr marL="488950" lvl="2" indent="0">
              <a:buClr>
                <a:schemeClr val="bg1"/>
              </a:buCl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4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/>
              <a:t>무</a:t>
            </a:r>
            <a:r>
              <a:rPr lang="ko-KR" altLang="en-US" dirty="0" smtClean="0"/>
              <a:t>선통신</a:t>
            </a:r>
            <a:endParaRPr lang="en-US" altLang="ko-KR" dirty="0" smtClean="0"/>
          </a:p>
          <a:p>
            <a:pPr lvl="2">
              <a:buClr>
                <a:prstClr val="white"/>
              </a:buClr>
            </a:pPr>
            <a:r>
              <a:rPr lang="en-US" altLang="ko-KR" b="1" dirty="0" smtClean="0">
                <a:solidFill>
                  <a:srgbClr val="FFFF00"/>
                </a:solidFill>
              </a:rPr>
              <a:t>IR</a:t>
            </a:r>
            <a:r>
              <a:rPr lang="ko-KR" altLang="en-US" b="1" dirty="0" smtClean="0">
                <a:solidFill>
                  <a:srgbClr val="FFFF00"/>
                </a:solidFill>
              </a:rPr>
              <a:t>통신</a:t>
            </a:r>
            <a:r>
              <a:rPr lang="en-US" altLang="ko-KR" b="1" dirty="0" smtClean="0">
                <a:solidFill>
                  <a:srgbClr val="FFFF00"/>
                </a:solidFill>
              </a:rPr>
              <a:t>(</a:t>
            </a:r>
            <a:r>
              <a:rPr lang="ko-KR" altLang="en-US" b="1" dirty="0" smtClean="0">
                <a:solidFill>
                  <a:srgbClr val="FFFF00"/>
                </a:solidFill>
              </a:rPr>
              <a:t>적외선 통신</a:t>
            </a:r>
            <a:r>
              <a:rPr lang="en-US" altLang="ko-KR" b="1" dirty="0" smtClean="0">
                <a:solidFill>
                  <a:srgbClr val="FFFF00"/>
                </a:solidFill>
              </a:rPr>
              <a:t>)</a:t>
            </a:r>
            <a:endParaRPr lang="en-US" altLang="ko-KR" b="1" dirty="0">
              <a:solidFill>
                <a:srgbClr val="FFFF00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prstClr val="white"/>
                </a:solidFill>
              </a:rPr>
              <a:t>가시광선보다 조금 아래 주파수대의 적외선을 사용하여 신호를 </a:t>
            </a:r>
            <a:r>
              <a:rPr lang="ko-KR" altLang="en-US" dirty="0" smtClean="0">
                <a:solidFill>
                  <a:prstClr val="white"/>
                </a:solidFill>
              </a:rPr>
              <a:t>송수신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/>
              <a:t>쌍방의 장치에 모두 </a:t>
            </a:r>
            <a:r>
              <a:rPr lang="ko-KR" altLang="en-US" dirty="0" smtClean="0"/>
              <a:t>송수신기 필요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장점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 err="1" smtClean="0">
                <a:solidFill>
                  <a:prstClr val="white"/>
                </a:solidFill>
              </a:rPr>
              <a:t>보안성이</a:t>
            </a:r>
            <a:r>
              <a:rPr lang="ko-KR" altLang="en-US" dirty="0" smtClean="0">
                <a:solidFill>
                  <a:prstClr val="white"/>
                </a:solidFill>
              </a:rPr>
              <a:t> 뛰어남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소비 전력이 적음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전파장애에 간섭 받지 않음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단점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>
                <a:solidFill>
                  <a:prstClr val="white"/>
                </a:solidFill>
              </a:rPr>
              <a:t>가시범위에서만 통신이 </a:t>
            </a:r>
            <a:r>
              <a:rPr lang="ko-KR" altLang="en-US" dirty="0" smtClean="0">
                <a:solidFill>
                  <a:prstClr val="white"/>
                </a:solidFill>
              </a:rPr>
              <a:t>가능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양쪽의 </a:t>
            </a:r>
            <a:r>
              <a:rPr lang="ko-KR" altLang="en-US" dirty="0">
                <a:solidFill>
                  <a:prstClr val="white"/>
                </a:solidFill>
              </a:rPr>
              <a:t>송신기와 수신기가 마주보고 있어야 함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>
                <a:solidFill>
                  <a:prstClr val="white"/>
                </a:solidFill>
              </a:rPr>
              <a:t>자연광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 err="1" smtClean="0">
                <a:solidFill>
                  <a:prstClr val="white"/>
                </a:solidFill>
              </a:rPr>
              <a:t>인공광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err="1" smtClean="0">
                <a:solidFill>
                  <a:prstClr val="white"/>
                </a:solidFill>
              </a:rPr>
              <a:t>대기중</a:t>
            </a:r>
            <a:r>
              <a:rPr lang="ko-KR" altLang="en-US" dirty="0" smtClean="0">
                <a:solidFill>
                  <a:prstClr val="white"/>
                </a:solidFill>
              </a:rPr>
              <a:t> 먼지에 </a:t>
            </a:r>
            <a:r>
              <a:rPr lang="ko-KR" altLang="en-US" dirty="0" err="1" smtClean="0">
                <a:solidFill>
                  <a:prstClr val="white"/>
                </a:solidFill>
              </a:rPr>
              <a:t>민감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 smtClean="0"/>
              <a:t>전송률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IrDA </a:t>
            </a:r>
            <a:r>
              <a:rPr lang="en-US" altLang="ko-KR" b="1" dirty="0"/>
              <a:t>DATA 1.4</a:t>
            </a:r>
            <a:r>
              <a:rPr lang="en-US" altLang="ko-KR" dirty="0"/>
              <a:t> </a:t>
            </a:r>
            <a:r>
              <a:rPr lang="ko-KR" altLang="en-US" dirty="0"/>
              <a:t>규격을 준수하는 </a:t>
            </a:r>
            <a:r>
              <a:rPr lang="ko-KR" altLang="en-US" dirty="0" smtClean="0"/>
              <a:t>기기끼리는 </a:t>
            </a:r>
            <a:r>
              <a:rPr lang="en-US" altLang="ko-KR" dirty="0"/>
              <a:t>1</a:t>
            </a:r>
            <a:r>
              <a:rPr lang="ko-KR" altLang="en-US" dirty="0"/>
              <a:t>미터 이내의 거리에서 최대 </a:t>
            </a:r>
            <a:r>
              <a:rPr lang="en-US" altLang="ko-KR" dirty="0"/>
              <a:t>16Mbps</a:t>
            </a:r>
            <a:r>
              <a:rPr lang="ko-KR" altLang="en-US" dirty="0"/>
              <a:t>의 속도로 무선 데이터 통신이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 (</a:t>
            </a:r>
            <a:r>
              <a:rPr lang="en-US" altLang="ko-KR" b="1" dirty="0"/>
              <a:t>IrDA-1.1</a:t>
            </a:r>
            <a:r>
              <a:rPr lang="ko-KR" altLang="en-US" dirty="0"/>
              <a:t>의 최대 전송속도는 </a:t>
            </a:r>
            <a:r>
              <a:rPr lang="en-US" altLang="ko-KR" dirty="0"/>
              <a:t>4 Mbps</a:t>
            </a:r>
            <a:r>
              <a:rPr lang="en-US" altLang="ko-KR" dirty="0" smtClean="0"/>
              <a:t>.)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en-US" altLang="ko-KR" dirty="0" smtClean="0"/>
              <a:t>TV, </a:t>
            </a:r>
            <a:r>
              <a:rPr lang="ko-KR" altLang="en-US" dirty="0" smtClean="0"/>
              <a:t>에어컨 등 전자제품의 리모컨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하이패스</a:t>
            </a:r>
            <a:r>
              <a:rPr lang="ko-KR" altLang="en-US" dirty="0" smtClean="0"/>
              <a:t> 단말기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야관</a:t>
            </a:r>
            <a:r>
              <a:rPr lang="ko-KR" altLang="en-US" dirty="0" smtClean="0"/>
              <a:t> 관측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 측정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기상분석 등에 쓰임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ì ì¸ì íµì 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11" y="4320594"/>
            <a:ext cx="4196785" cy="169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V ë¦¬ëª¨ì»¨ìì íí ë³¼ ì ìë ê´ ë¬´ì  íµì  ê¸°ì  - ì ì¸ì  íµì (IR: infrared ray communication) (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31" y="4983497"/>
            <a:ext cx="5334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052" y="571419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적외선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송광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다이오드</a:t>
            </a:r>
          </a:p>
        </p:txBody>
      </p:sp>
    </p:spTree>
    <p:extLst>
      <p:ext uri="{BB962C8B-B14F-4D97-AF65-F5344CB8AC3E}">
        <p14:creationId xmlns:p14="http://schemas.microsoft.com/office/powerpoint/2010/main" val="22851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/>
              <a:t>무</a:t>
            </a:r>
            <a:r>
              <a:rPr lang="ko-KR" altLang="en-US" dirty="0" smtClean="0"/>
              <a:t>선통신</a:t>
            </a:r>
            <a:endParaRPr lang="en-US" altLang="ko-KR" dirty="0" smtClean="0"/>
          </a:p>
          <a:p>
            <a:pPr lvl="2">
              <a:buClr>
                <a:prstClr val="white"/>
              </a:buClr>
            </a:pPr>
            <a:r>
              <a:rPr lang="en-US" altLang="ko-KR" b="1" dirty="0" err="1" smtClean="0">
                <a:solidFill>
                  <a:srgbClr val="FFFF00"/>
                </a:solidFill>
              </a:rPr>
              <a:t>Zigbee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>
                <a:solidFill>
                  <a:prstClr val="white"/>
                </a:solidFill>
              </a:rPr>
              <a:t>소형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저전력 디지털 라디오를 이용해 개인 통신망을 구성하여 통신하기 위한 표준 </a:t>
            </a:r>
            <a:r>
              <a:rPr lang="ko-KR" altLang="en-US" dirty="0" smtClean="0">
                <a:solidFill>
                  <a:prstClr val="white"/>
                </a:solidFill>
              </a:rPr>
              <a:t>기술</a:t>
            </a:r>
            <a:r>
              <a:rPr lang="en-US" altLang="ko-KR" dirty="0" smtClean="0">
                <a:solidFill>
                  <a:prstClr val="white"/>
                </a:solidFill>
              </a:rPr>
              <a:t>. (IEEE </a:t>
            </a:r>
            <a:r>
              <a:rPr lang="en-US" altLang="ko-KR" dirty="0">
                <a:solidFill>
                  <a:prstClr val="white"/>
                </a:solidFill>
              </a:rPr>
              <a:t>802.15 </a:t>
            </a:r>
            <a:r>
              <a:rPr lang="ko-KR" altLang="en-US" dirty="0">
                <a:solidFill>
                  <a:prstClr val="white"/>
                </a:solidFill>
              </a:rPr>
              <a:t>표준을 </a:t>
            </a:r>
            <a:r>
              <a:rPr lang="ko-KR" altLang="en-US" dirty="0" smtClean="0">
                <a:solidFill>
                  <a:prstClr val="white"/>
                </a:solidFill>
              </a:rPr>
              <a:t>기반으로 함</a:t>
            </a:r>
            <a:r>
              <a:rPr lang="en-US" altLang="ko-KR" dirty="0" smtClean="0">
                <a:solidFill>
                  <a:prstClr val="white"/>
                </a:solidFill>
              </a:rPr>
              <a:t>). 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 err="1" smtClean="0">
                <a:solidFill>
                  <a:prstClr val="white"/>
                </a:solidFill>
              </a:rPr>
              <a:t>메시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네트워크 방식을 </a:t>
            </a:r>
            <a:r>
              <a:rPr lang="ko-KR" altLang="en-US" dirty="0" smtClean="0">
                <a:solidFill>
                  <a:prstClr val="white"/>
                </a:solidFill>
              </a:rPr>
              <a:t>이용</a:t>
            </a:r>
            <a:r>
              <a:rPr lang="en-US" altLang="ko-KR" dirty="0" smtClean="0">
                <a:solidFill>
                  <a:prstClr val="white"/>
                </a:solidFill>
              </a:rPr>
              <a:t>(</a:t>
            </a:r>
            <a:r>
              <a:rPr lang="ko-KR" altLang="en-US" dirty="0" smtClean="0">
                <a:solidFill>
                  <a:prstClr val="white"/>
                </a:solidFill>
              </a:rPr>
              <a:t>여러 </a:t>
            </a:r>
            <a:r>
              <a:rPr lang="ko-KR" altLang="en-US" dirty="0">
                <a:solidFill>
                  <a:prstClr val="white"/>
                </a:solidFill>
              </a:rPr>
              <a:t>중간 </a:t>
            </a:r>
            <a:r>
              <a:rPr lang="ko-KR" altLang="en-US" dirty="0" err="1">
                <a:solidFill>
                  <a:prstClr val="white"/>
                </a:solidFill>
              </a:rPr>
              <a:t>노드를</a:t>
            </a:r>
            <a:r>
              <a:rPr lang="ko-KR" altLang="en-US" dirty="0">
                <a:solidFill>
                  <a:prstClr val="white"/>
                </a:solidFill>
              </a:rPr>
              <a:t> 거쳐 목적지까지 데이터를 </a:t>
            </a:r>
            <a:r>
              <a:rPr lang="ko-KR" altLang="en-US" dirty="0" smtClean="0">
                <a:solidFill>
                  <a:prstClr val="white"/>
                </a:solidFill>
              </a:rPr>
              <a:t>전송</a:t>
            </a:r>
            <a:r>
              <a:rPr lang="en-US" altLang="ko-KR" dirty="0" smtClean="0">
                <a:solidFill>
                  <a:prstClr val="white"/>
                </a:solidFill>
              </a:rPr>
              <a:t>)</a:t>
            </a:r>
            <a:r>
              <a:rPr lang="ko-KR" altLang="en-US" dirty="0" smtClean="0">
                <a:solidFill>
                  <a:prstClr val="white"/>
                </a:solidFill>
              </a:rPr>
              <a:t>함으로써 </a:t>
            </a:r>
            <a:r>
              <a:rPr lang="ko-KR" altLang="en-US" dirty="0">
                <a:solidFill>
                  <a:prstClr val="white"/>
                </a:solidFill>
              </a:rPr>
              <a:t>저전력임에도 불구하고 넓은 범위의 통신이 </a:t>
            </a:r>
            <a:r>
              <a:rPr lang="ko-KR" altLang="en-US" dirty="0" smtClean="0">
                <a:solidFill>
                  <a:prstClr val="white"/>
                </a:solidFill>
              </a:rPr>
              <a:t>가능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장점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저전력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저비용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시스템 구조 단순함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단점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적용 거리 짧음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데이터 전송 속도 느림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/>
              <a:t>산업 제어 및 </a:t>
            </a:r>
            <a:r>
              <a:rPr lang="ko-KR" altLang="en-US" dirty="0" smtClean="0"/>
              <a:t>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센서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 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 혹은 침입자 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빌딩 자동화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 </a:t>
            </a:r>
            <a:r>
              <a:rPr lang="ko-KR" altLang="en-US" dirty="0"/>
              <a:t>오토메이션 및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장난감</a:t>
            </a:r>
            <a:r>
              <a:rPr lang="en-US" altLang="ko-KR" dirty="0"/>
              <a:t>, </a:t>
            </a:r>
            <a:r>
              <a:rPr lang="ko-KR" altLang="en-US" dirty="0" smtClean="0"/>
              <a:t>게임 등에 이용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4" y="3995343"/>
            <a:ext cx="8568952" cy="23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요소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19954"/>
          </a:xfrm>
        </p:spPr>
        <p:txBody>
          <a:bodyPr/>
          <a:lstStyle/>
          <a:p>
            <a:r>
              <a:rPr lang="ko-KR" altLang="en-US" dirty="0" smtClean="0"/>
              <a:t>대표 네트워크 디바이스 별 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1"/>
            <a:r>
              <a:rPr lang="ko-KR" altLang="en-US" dirty="0"/>
              <a:t>무</a:t>
            </a:r>
            <a:r>
              <a:rPr lang="ko-KR" altLang="en-US" dirty="0" smtClean="0"/>
              <a:t>선통신</a:t>
            </a:r>
            <a:endParaRPr lang="en-US" altLang="ko-KR" dirty="0" smtClean="0"/>
          </a:p>
          <a:p>
            <a:pPr lvl="2">
              <a:buClr>
                <a:prstClr val="white"/>
              </a:buClr>
            </a:pPr>
            <a:r>
              <a:rPr lang="en-US" altLang="ko-KR" b="1" dirty="0" smtClean="0">
                <a:solidFill>
                  <a:srgbClr val="FFFF00"/>
                </a:solidFill>
              </a:rPr>
              <a:t>Bluetooth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dirty="0" smtClean="0">
                <a:solidFill>
                  <a:prstClr val="white"/>
                </a:solidFill>
              </a:rPr>
              <a:t>휴대폰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노트북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이어폰</a:t>
            </a:r>
            <a:r>
              <a:rPr lang="en-US" altLang="ko-KR" dirty="0" smtClean="0">
                <a:solidFill>
                  <a:prstClr val="white"/>
                </a:solidFill>
              </a:rPr>
              <a:t>/</a:t>
            </a:r>
            <a:r>
              <a:rPr lang="ko-KR" altLang="en-US" dirty="0" smtClean="0">
                <a:solidFill>
                  <a:prstClr val="white"/>
                </a:solidFill>
              </a:rPr>
              <a:t>헤드폰 등의 휴대기기를 서로 연결해 정보를 교환하는 근거리 무선 기술 표준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시리얼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유선 통신의 무선화한 셈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en-US" altLang="ko-KR" dirty="0" smtClean="0">
                <a:solidFill>
                  <a:prstClr val="white"/>
                </a:solidFill>
              </a:rPr>
              <a:t>:1 </a:t>
            </a:r>
            <a:r>
              <a:rPr lang="ko-KR" altLang="en-US" dirty="0" smtClean="0">
                <a:solidFill>
                  <a:prstClr val="white"/>
                </a:solidFill>
              </a:rPr>
              <a:t>통신용으로 사용하지만</a:t>
            </a:r>
            <a:r>
              <a:rPr lang="en-US" altLang="ko-KR" dirty="0" smtClean="0">
                <a:solidFill>
                  <a:prstClr val="white"/>
                </a:solidFill>
              </a:rPr>
              <a:t>, </a:t>
            </a:r>
            <a:r>
              <a:rPr lang="ko-KR" altLang="en-US" dirty="0" smtClean="0">
                <a:solidFill>
                  <a:prstClr val="white"/>
                </a:solidFill>
              </a:rPr>
              <a:t>하나의 호스트에 여러 개의 클라이언트가 붙는 </a:t>
            </a:r>
            <a:r>
              <a:rPr lang="en-US" altLang="ko-KR" dirty="0" err="1" smtClean="0">
                <a:solidFill>
                  <a:prstClr val="white"/>
                </a:solidFill>
              </a:rPr>
              <a:t>PicoNet</a:t>
            </a:r>
            <a:r>
              <a:rPr lang="ko-KR" altLang="en-US" dirty="0" smtClean="0">
                <a:solidFill>
                  <a:prstClr val="white"/>
                </a:solidFill>
              </a:rPr>
              <a:t>을 구성할 수도 있음</a:t>
            </a:r>
            <a:r>
              <a:rPr lang="en-US" altLang="ko-KR" dirty="0" smtClean="0">
                <a:solidFill>
                  <a:prstClr val="white"/>
                </a:solidFill>
              </a:rPr>
              <a:t>.</a:t>
            </a: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장점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 err="1" smtClean="0">
                <a:solidFill>
                  <a:prstClr val="white"/>
                </a:solidFill>
              </a:rPr>
              <a:t>모바일</a:t>
            </a:r>
            <a:r>
              <a:rPr lang="ko-KR" altLang="en-US" dirty="0" smtClean="0">
                <a:solidFill>
                  <a:prstClr val="white"/>
                </a:solidFill>
              </a:rPr>
              <a:t> </a:t>
            </a:r>
            <a:r>
              <a:rPr lang="ko-KR" altLang="en-US" dirty="0" err="1" smtClean="0">
                <a:solidFill>
                  <a:prstClr val="white"/>
                </a:solidFill>
              </a:rPr>
              <a:t>폰과의</a:t>
            </a:r>
            <a:r>
              <a:rPr lang="ko-KR" altLang="en-US" dirty="0" smtClean="0">
                <a:solidFill>
                  <a:prstClr val="white"/>
                </a:solidFill>
              </a:rPr>
              <a:t> 연결에 좋음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저전력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저렴한 가격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r>
              <a:rPr lang="ko-KR" altLang="en-US" dirty="0" smtClean="0">
                <a:solidFill>
                  <a:prstClr val="white"/>
                </a:solidFill>
              </a:rPr>
              <a:t>여러 주파수에 걸쳐 분할해서 데이터 전송 가능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적외선과 달리 벽이나 가방 같은 장애물 통과 가능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 smtClean="0">
                <a:solidFill>
                  <a:prstClr val="white"/>
                </a:solidFill>
              </a:rPr>
              <a:t>전 방향으로 신호가 전송되어 일정한 각도를 유지할 필요 없음</a:t>
            </a:r>
            <a:r>
              <a:rPr lang="en-US" altLang="ko-KR" dirty="0" smtClean="0">
                <a:solidFill>
                  <a:prstClr val="white"/>
                </a:solidFill>
              </a:rPr>
              <a:t>. </a:t>
            </a:r>
            <a:r>
              <a:rPr lang="ko-KR" altLang="en-US" dirty="0"/>
              <a:t>전세계 공통의 표준 </a:t>
            </a:r>
            <a:r>
              <a:rPr lang="ko-KR" altLang="en-US" dirty="0" smtClean="0"/>
              <a:t>규격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2">
              <a:buClr>
                <a:prstClr val="white"/>
              </a:buClr>
              <a:buFont typeface="맑은 고딕" panose="020B0503020000020004" pitchFamily="50" charset="-127"/>
              <a:buChar char="–"/>
            </a:pPr>
            <a:r>
              <a:rPr lang="ko-KR" altLang="en-US" b="1" dirty="0" smtClean="0">
                <a:solidFill>
                  <a:prstClr val="white"/>
                </a:solidFill>
              </a:rPr>
              <a:t>단점 </a:t>
            </a:r>
            <a:r>
              <a:rPr lang="en-US" altLang="ko-KR" b="1" dirty="0" smtClean="0">
                <a:solidFill>
                  <a:prstClr val="white"/>
                </a:solidFill>
              </a:rPr>
              <a:t>: </a:t>
            </a:r>
            <a:r>
              <a:rPr lang="ko-KR" altLang="en-US" dirty="0" smtClean="0">
                <a:solidFill>
                  <a:prstClr val="white"/>
                </a:solidFill>
              </a:rPr>
              <a:t>인터넷과 연결 </a:t>
            </a:r>
            <a:r>
              <a:rPr lang="en-US" altLang="ko-KR" dirty="0" smtClean="0">
                <a:solidFill>
                  <a:prstClr val="white"/>
                </a:solidFill>
              </a:rPr>
              <a:t>X,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4221088"/>
            <a:ext cx="6624736" cy="2232248"/>
          </a:xfrm>
          <a:prstGeom prst="rect">
            <a:avLst/>
          </a:prstGeom>
        </p:spPr>
      </p:pic>
      <p:pic>
        <p:nvPicPr>
          <p:cNvPr id="7170" name="Picture 2" descr="ë¸ë£¨í¬ì¤5.0 ì¤í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645024"/>
            <a:ext cx="403244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22438</TotalTime>
  <Words>1178</Words>
  <Application>Microsoft Office PowerPoint</Application>
  <PresentationFormat>화면 슬라이드 쇼(4:3)</PresentationFormat>
  <Paragraphs>191</Paragraphs>
  <Slides>16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  <vt:variant>
        <vt:lpstr>재구성한 쇼</vt:lpstr>
      </vt:variant>
      <vt:variant>
        <vt:i4>7</vt:i4>
      </vt:variant>
    </vt:vector>
  </HeadingPairs>
  <TitlesOfParts>
    <vt:vector size="24" baseType="lpstr">
      <vt:lpstr>Office 테마</vt:lpstr>
      <vt:lpstr>PowerPoint 프레젠테이션</vt:lpstr>
      <vt:lpstr>목차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요소 기술</vt:lpstr>
      <vt:lpstr>IoT 네트워크 구성</vt:lpstr>
      <vt:lpstr>IoT 네트워크 구성</vt:lpstr>
      <vt:lpstr>IoT 네트워크 운영</vt:lpstr>
      <vt:lpstr>IoT 네트워크 운영</vt:lpstr>
      <vt:lpstr>출처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723</cp:revision>
  <cp:lastPrinted>2019-06-28T03:25:08Z</cp:lastPrinted>
  <dcterms:created xsi:type="dcterms:W3CDTF">2011-02-25T04:33:20Z</dcterms:created>
  <dcterms:modified xsi:type="dcterms:W3CDTF">2019-06-28T03:26:55Z</dcterms:modified>
</cp:coreProperties>
</file>