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2" r:id="rId2"/>
    <p:sldId id="679" r:id="rId3"/>
    <p:sldId id="681" r:id="rId4"/>
    <p:sldId id="682" r:id="rId5"/>
    <p:sldId id="684" r:id="rId6"/>
    <p:sldId id="685" r:id="rId7"/>
    <p:sldId id="689" r:id="rId8"/>
    <p:sldId id="687" r:id="rId9"/>
    <p:sldId id="688" r:id="rId10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6AA"/>
    <a:srgbClr val="1703A9"/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6311" autoAdjust="0"/>
  </p:normalViewPr>
  <p:slideViewPr>
    <p:cSldViewPr>
      <p:cViewPr>
        <p:scale>
          <a:sx n="95" d="100"/>
          <a:sy n="95" d="100"/>
        </p:scale>
        <p:origin x="-43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(201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정수</a:t>
            </a:r>
            <a:r>
              <a:rPr lang="ko-KR" altLang="en-US" sz="4400" b="1" dirty="0">
                <a:solidFill>
                  <a:schemeClr val="bg1"/>
                </a:solidFill>
              </a:rPr>
              <a:t>현</a:t>
            </a:r>
            <a:endParaRPr lang="ko-KR" altLang="en-US" sz="4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48680"/>
            <a:ext cx="9036496" cy="61246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    - </a:t>
            </a:r>
            <a:r>
              <a:rPr lang="ko-KR" altLang="en-US" sz="1600" dirty="0" smtClean="0"/>
              <a:t>인간과 사물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세 가지 분산된 환경 요소에 대해 인간의 명시적 개입 없이</a:t>
            </a:r>
            <a:endParaRPr lang="en-US" altLang="ko-KR" sz="1600" dirty="0" smtClean="0"/>
          </a:p>
          <a:p>
            <a:pPr marL="252413" lvl="1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상호 협력적으로 </a:t>
            </a:r>
            <a:r>
              <a:rPr lang="ko-KR" altLang="en-US" sz="1600" dirty="0" err="1" smtClean="0"/>
              <a:t>센싱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네트워킹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정보 처리 등 지능적 관계를 형성하는 사물공간</a:t>
            </a:r>
            <a:endParaRPr lang="en-US" altLang="ko-KR" sz="1600" dirty="0" smtClean="0"/>
          </a:p>
          <a:p>
            <a:pPr marL="252413" lvl="1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연결망</a:t>
            </a:r>
            <a:endParaRPr lang="en-US" altLang="ko-KR" sz="1600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 주요 구성 요소</a:t>
            </a: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    </a:t>
            </a:r>
            <a:r>
              <a:rPr lang="en-US" altLang="ko-KR" sz="1600" dirty="0" smtClean="0"/>
              <a:t>-  </a:t>
            </a:r>
            <a:r>
              <a:rPr lang="ko-KR" altLang="en-US" sz="1600" dirty="0" smtClean="0"/>
              <a:t>이동통신망을 이용하여 사람과 사물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사물과 사물간 지능통신을 할 수 </a:t>
            </a:r>
            <a:r>
              <a:rPr lang="ko-KR" altLang="en-US" sz="1600" dirty="0" err="1" smtClean="0"/>
              <a:t>있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M2M</a:t>
            </a:r>
            <a:r>
              <a:rPr lang="ko-KR" altLang="en-US" sz="1600" dirty="0" smtClean="0"/>
              <a:t>의 개념을 인터넷으로 확장하여 사물은 물론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현실과 가상세계의</a:t>
            </a:r>
            <a:endParaRPr lang="en-US" altLang="ko-KR" sz="16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1600" dirty="0" smtClean="0"/>
              <a:t>        모든 정보와 상호작용하는 개념으로 진화</a:t>
            </a:r>
            <a:endParaRPr lang="en-US" altLang="ko-KR" sz="1600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3</a:t>
            </a:r>
            <a:r>
              <a:rPr lang="ko-KR" altLang="en-US" dirty="0" smtClean="0"/>
              <a:t>대 주요기술</a:t>
            </a:r>
            <a:endParaRPr lang="en-US" altLang="ko-KR" dirty="0" smtClean="0"/>
          </a:p>
          <a:p>
            <a:pPr marL="488950" lvl="2" indent="0"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①</a:t>
            </a:r>
            <a:r>
              <a:rPr lang="ko-KR" altLang="en-US" dirty="0" err="1" smtClean="0"/>
              <a:t>센싱기술</a:t>
            </a:r>
            <a:endParaRPr lang="en-US" altLang="ko-KR" dirty="0" smtClean="0"/>
          </a:p>
          <a:p>
            <a:pPr marL="488950" lvl="2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-  </a:t>
            </a:r>
            <a:r>
              <a:rPr lang="ko-KR" altLang="en-US" dirty="0" smtClean="0"/>
              <a:t>초음파 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원격 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센서 등</a:t>
            </a:r>
            <a:endParaRPr lang="en-US" altLang="ko-KR" dirty="0"/>
          </a:p>
          <a:p>
            <a:pPr marL="488950" lvl="2" indent="0"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②유무선 통신 및 네트워크 인프라 기술</a:t>
            </a:r>
            <a:endParaRPr lang="en-US" altLang="ko-KR" dirty="0"/>
          </a:p>
          <a:p>
            <a:pPr lvl="2">
              <a:buFontTx/>
              <a:buChar char="-"/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Ethernet,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, Bluetooth, </a:t>
            </a:r>
            <a:r>
              <a:rPr lang="en-US" altLang="ko-KR" dirty="0" err="1" smtClean="0"/>
              <a:t>Zigbee</a:t>
            </a:r>
            <a:r>
              <a:rPr lang="en-US" altLang="ko-KR" dirty="0" smtClean="0"/>
              <a:t>, Serial</a:t>
            </a:r>
            <a:r>
              <a:rPr lang="en-US" altLang="ko-KR" dirty="0"/>
              <a:t>, </a:t>
            </a:r>
            <a:r>
              <a:rPr lang="en-US" altLang="ko-KR" dirty="0" smtClean="0"/>
              <a:t>4G/5G/LTE, </a:t>
            </a:r>
            <a:r>
              <a:rPr lang="ko-KR" altLang="en-US" dirty="0" smtClean="0"/>
              <a:t>위성 통신 등</a:t>
            </a:r>
            <a:endParaRPr lang="en-US" altLang="ko-KR" dirty="0" smtClean="0"/>
          </a:p>
          <a:p>
            <a:pPr marL="488950" lvl="2" indent="0"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③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인터페이스 기술</a:t>
            </a:r>
            <a:endParaRPr lang="en-US" altLang="ko-KR" dirty="0" smtClean="0"/>
          </a:p>
          <a:p>
            <a:pPr marL="488950" lvl="2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-  </a:t>
            </a:r>
            <a:r>
              <a:rPr lang="ko-KR" altLang="en-US" dirty="0" smtClean="0"/>
              <a:t>프로세스 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서비스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정형화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208835" y="3298238"/>
            <a:ext cx="3744416" cy="1420890"/>
            <a:chOff x="1979712" y="3520278"/>
            <a:chExt cx="4032448" cy="1564906"/>
          </a:xfrm>
        </p:grpSpPr>
        <p:cxnSp>
          <p:nvCxnSpPr>
            <p:cNvPr id="10" name="직선 연결선 9"/>
            <p:cNvCxnSpPr/>
            <p:nvPr/>
          </p:nvCxnSpPr>
          <p:spPr>
            <a:xfrm flipV="1">
              <a:off x="2915816" y="3880318"/>
              <a:ext cx="576064" cy="484786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114673" y="4100937"/>
              <a:ext cx="521223" cy="43246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604696" y="4005064"/>
              <a:ext cx="615376" cy="528334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08328" y="4100937"/>
              <a:ext cx="615376" cy="528334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3320208" y="3520278"/>
              <a:ext cx="1323800" cy="720080"/>
            </a:xfrm>
            <a:prstGeom prst="ellipse">
              <a:avLst/>
            </a:prstGeom>
            <a:solidFill>
              <a:srgbClr val="0246AA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인 간</a:t>
              </a:r>
            </a:p>
          </p:txBody>
        </p:sp>
        <p:cxnSp>
          <p:nvCxnSpPr>
            <p:cNvPr id="25" name="직선 연결선 24"/>
            <p:cNvCxnSpPr>
              <a:stCxn id="7" idx="6"/>
              <a:endCxn id="8" idx="2"/>
            </p:cNvCxnSpPr>
            <p:nvPr/>
          </p:nvCxnSpPr>
          <p:spPr>
            <a:xfrm>
              <a:off x="3326886" y="4725144"/>
              <a:ext cx="1389130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114673" y="4941168"/>
              <a:ext cx="190903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4716016" y="4365104"/>
              <a:ext cx="1296144" cy="72008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서비</a:t>
              </a:r>
              <a:r>
                <a:rPr lang="ko-KR" altLang="en-US" dirty="0">
                  <a:solidFill>
                    <a:schemeClr val="tx1"/>
                  </a:solidFill>
                </a:rPr>
                <a:t>스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979712" y="4365104"/>
              <a:ext cx="1347174" cy="72008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 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57212"/>
              </p:ext>
            </p:extLst>
          </p:nvPr>
        </p:nvGraphicFramePr>
        <p:xfrm>
          <a:off x="107500" y="1412776"/>
          <a:ext cx="8928995" cy="508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8"/>
                <a:gridCol w="936104"/>
                <a:gridCol w="3168352"/>
                <a:gridCol w="2102632"/>
                <a:gridCol w="1785799"/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797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Serial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~10Mbps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:10~1200m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확장성</a:t>
                      </a:r>
                      <a:r>
                        <a:rPr lang="en-US" altLang="ko-KR" sz="1400" dirty="0" smtClean="0"/>
                        <a:t>:32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단일 연결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없음</a:t>
                      </a:r>
                      <a:r>
                        <a:rPr lang="en-US" altLang="ko-KR" sz="1400" dirty="0" smtClean="0"/>
                        <a:t>.(</a:t>
                      </a:r>
                      <a:r>
                        <a:rPr lang="ko-KR" altLang="en-US" sz="1400" dirty="0" smtClean="0"/>
                        <a:t>유선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 넓음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비동기</a:t>
                      </a:r>
                      <a:r>
                        <a:rPr lang="ko-KR" altLang="en-US" sz="1400" dirty="0" smtClean="0"/>
                        <a:t> 통신에 따라 단점이 다름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Zigbee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~250 Kbps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:10m(</a:t>
                      </a:r>
                      <a:r>
                        <a:rPr lang="ko-KR" altLang="en-US" sz="1400" dirty="0" err="1" smtClean="0"/>
                        <a:t>고정시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1~100m)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확장성</a:t>
                      </a:r>
                      <a:r>
                        <a:rPr lang="en-US" altLang="ko-KR" sz="1400" dirty="0" smtClean="0"/>
                        <a:t>:65536</a:t>
                      </a:r>
                      <a:r>
                        <a:rPr lang="ko-KR" altLang="en-US" sz="1400" dirty="0" smtClean="0"/>
                        <a:t>개 이상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충전 불가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년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가격이 매우 저렴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전력소모가 매우 적음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크기가 작다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단순신호 송수신에 좋음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미디어 전송 취약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복잡성 약함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Bluetooth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1~3Mbps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:10~100m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확장성</a:t>
                      </a:r>
                      <a:r>
                        <a:rPr lang="en-US" altLang="ko-KR" sz="1400" dirty="0" smtClean="0"/>
                        <a:t>:7</a:t>
                      </a:r>
                      <a:r>
                        <a:rPr lang="ko-KR" altLang="en-US" sz="1400" dirty="0" smtClean="0"/>
                        <a:t>개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충전가능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전송률 높음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보안성이</a:t>
                      </a:r>
                      <a:r>
                        <a:rPr lang="ko-KR" altLang="en-US" sz="1400" dirty="0" smtClean="0"/>
                        <a:t> 우수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미디어 전송 좋음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전력 소모 많음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범위 한정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Wifi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10~50Mbps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:100m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확장성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다수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충전가능</a:t>
                      </a:r>
                      <a:r>
                        <a:rPr lang="en-US" altLang="ko-KR" sz="1400" dirty="0" smtClean="0"/>
                        <a:t>(7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장치 호환성이 좋음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전송속도가 빠름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ko-KR" altLang="en-US" sz="1400" baseline="0" dirty="0" smtClean="0"/>
                        <a:t> 넓음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보안에 취약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신뢰성이 떨어짐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범위 한정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709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Ethernet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10M~1Gbps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:LAN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케이블 </a:t>
                      </a:r>
                      <a:r>
                        <a:rPr lang="ko-KR" altLang="en-US" sz="1400" baseline="0" dirty="0" err="1" smtClean="0"/>
                        <a:t>길이따라다름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확장성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다수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충전가능</a:t>
                      </a:r>
                      <a:r>
                        <a:rPr lang="en-US" altLang="ko-KR" sz="1400" dirty="0" smtClean="0"/>
                        <a:t>(7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가격이 매우 저렴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적은 용량 데이터 </a:t>
                      </a:r>
                      <a:r>
                        <a:rPr lang="ko-KR" altLang="en-US" sz="1400" dirty="0" err="1" smtClean="0"/>
                        <a:t>전송시</a:t>
                      </a:r>
                      <a:r>
                        <a:rPr lang="ko-KR" altLang="en-US" sz="1400" dirty="0" smtClean="0"/>
                        <a:t> 성능 우수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네트워크 충돌 발생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네트워크 지연 발생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4~16Mbps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:~1m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확장성</a:t>
                      </a:r>
                      <a:r>
                        <a:rPr lang="en-US" altLang="ko-KR" sz="1400" dirty="0" smtClean="0"/>
                        <a:t>:72</a:t>
                      </a:r>
                      <a:r>
                        <a:rPr lang="ko-KR" altLang="en-US" sz="1400" dirty="0" smtClean="0"/>
                        <a:t>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ko-KR" altLang="en-US" sz="1400" dirty="0" smtClean="0"/>
                        <a:t>충전가능</a:t>
                      </a:r>
                      <a:r>
                        <a:rPr lang="en-US" altLang="ko-KR" sz="1400" dirty="0" smtClean="0"/>
                        <a:t>(7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넓은 대역폭 전송속도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보안성이</a:t>
                      </a:r>
                      <a:r>
                        <a:rPr lang="ko-KR" altLang="en-US" sz="1400" dirty="0" smtClean="0"/>
                        <a:t> 우수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근접 주파수 간섭 없음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범위한정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먼지등에</a:t>
                      </a:r>
                      <a:r>
                        <a:rPr lang="ko-KR" altLang="en-US" sz="1400" dirty="0" smtClean="0"/>
                        <a:t> 취약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467544" y="6492875"/>
            <a:ext cx="712879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www.researchgate.net 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74057"/>
              </p:ext>
            </p:extLst>
          </p:nvPr>
        </p:nvGraphicFramePr>
        <p:xfrm>
          <a:off x="107500" y="1412776"/>
          <a:ext cx="8928995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8"/>
                <a:gridCol w="936104"/>
                <a:gridCol w="3168352"/>
                <a:gridCol w="2102632"/>
                <a:gridCol w="1785799"/>
              </a:tblGrid>
              <a:tr h="429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963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~1Mbps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:~11Km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:~10</a:t>
                      </a:r>
                      <a:r>
                        <a:rPr lang="ko-KR" altLang="en-US" sz="1400" dirty="0" smtClean="0"/>
                        <a:t>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품질의 안정성 높음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기존 네트워크 활용 가능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고가의 비용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95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LoRa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~10Kbps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:11Km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:~10</a:t>
                      </a:r>
                      <a:r>
                        <a:rPr lang="ko-KR" altLang="en-US" sz="1400" dirty="0" smtClean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저전력 장거리 통신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가격이 비교적 저렴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네트워크 불안정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70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NB-</a:t>
                      </a:r>
                      <a:r>
                        <a:rPr lang="en-US" altLang="ko-KR" sz="1400" dirty="0" err="1" smtClean="0"/>
                        <a:t>IoT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~150Kbps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:15Km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::~10</a:t>
                      </a:r>
                      <a:r>
                        <a:rPr lang="ko-KR" altLang="en-US" sz="1400" dirty="0" smtClean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품질의 안정성 높음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비교적 고가 비용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884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SigFox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~100bps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통신거리</a:t>
                      </a:r>
                      <a:r>
                        <a:rPr lang="en-US" altLang="ko-KR" sz="1400" dirty="0" smtClean="0"/>
                        <a:t>:13Km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배터리</a:t>
                      </a:r>
                      <a:r>
                        <a:rPr lang="en-US" altLang="ko-KR" sz="1400" dirty="0" smtClean="0"/>
                        <a:t>::~10</a:t>
                      </a:r>
                      <a:r>
                        <a:rPr lang="ko-KR" altLang="en-US" sz="1400" dirty="0" smtClean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저전력 장거리 통신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통신 회선 부족에 따른 통신 불가지역 많음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0791" y="2347513"/>
            <a:ext cx="340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헬멧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자동차 경주용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오토바이용 등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2" name="구름 31"/>
          <p:cNvSpPr/>
          <p:nvPr/>
        </p:nvSpPr>
        <p:spPr>
          <a:xfrm>
            <a:off x="5601267" y="5445224"/>
            <a:ext cx="2180601" cy="122387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310227" y="5445224"/>
            <a:ext cx="633372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48781" y="30689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9512" y="2303331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음성인식 부품 장착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91880" y="48691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61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92" y="3472714"/>
            <a:ext cx="879848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연결선 65"/>
          <p:cNvCxnSpPr/>
          <p:nvPr/>
        </p:nvCxnSpPr>
        <p:spPr>
          <a:xfrm flipV="1">
            <a:off x="6970708" y="4894421"/>
            <a:ext cx="941116" cy="550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69366" flipV="1">
            <a:off x="7302124" y="4858625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0253" flipV="1">
            <a:off x="5157006" y="5296608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 flipH="1">
            <a:off x="2149924" y="5891044"/>
            <a:ext cx="10611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975739" y="3907481"/>
            <a:ext cx="1099443" cy="1628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4" y="2686067"/>
            <a:ext cx="1630646" cy="130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5363915" y="5106670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0821" y="459766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994" y="2708920"/>
            <a:ext cx="2551091" cy="20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82" y="5187970"/>
            <a:ext cx="2190462" cy="148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3" name="직선 연결선 82"/>
          <p:cNvCxnSpPr/>
          <p:nvPr/>
        </p:nvCxnSpPr>
        <p:spPr>
          <a:xfrm>
            <a:off x="4972395" y="4745460"/>
            <a:ext cx="0" cy="452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36535" y="4802233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GPS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부품 장착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3601"/>
            <a:ext cx="1996671" cy="101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0791" y="2347513"/>
            <a:ext cx="340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헬멧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자동차 경주용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오토바이용 등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2" name="구름 31"/>
          <p:cNvSpPr/>
          <p:nvPr/>
        </p:nvSpPr>
        <p:spPr>
          <a:xfrm>
            <a:off x="5601267" y="5445224"/>
            <a:ext cx="2180601" cy="122387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인터넷망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310227" y="5445224"/>
            <a:ext cx="633372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48781" y="30689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9512" y="2303331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음성인식 부품 장착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3888" y="48691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61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92" y="3472714"/>
            <a:ext cx="879848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연결선 65"/>
          <p:cNvCxnSpPr/>
          <p:nvPr/>
        </p:nvCxnSpPr>
        <p:spPr>
          <a:xfrm flipV="1">
            <a:off x="6970708" y="4894421"/>
            <a:ext cx="941116" cy="5508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69366" flipV="1">
            <a:off x="7302124" y="4858625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0253" flipV="1">
            <a:off x="5157006" y="5296608"/>
            <a:ext cx="641593" cy="4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 flipH="1">
            <a:off x="2149924" y="5733256"/>
            <a:ext cx="10611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975739" y="3907481"/>
            <a:ext cx="1099443" cy="1628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4" y="2686067"/>
            <a:ext cx="1630646" cy="130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5477802" y="5098122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9933" y="5258333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(Http)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994" y="2708920"/>
            <a:ext cx="2551091" cy="20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82" y="5187970"/>
            <a:ext cx="2190462" cy="148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3" name="직선 연결선 82"/>
          <p:cNvCxnSpPr/>
          <p:nvPr/>
        </p:nvCxnSpPr>
        <p:spPr>
          <a:xfrm>
            <a:off x="4972395" y="4745460"/>
            <a:ext cx="0" cy="452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8646" y="4699883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GPS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부품 장착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 rot="3076361">
            <a:off x="1759037" y="4281044"/>
            <a:ext cx="1487232" cy="572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날씨 정보 요청</a:t>
            </a: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2754882" y="4755077"/>
            <a:ext cx="1389142" cy="51690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날씨 정보 전달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1820904" y="6057160"/>
            <a:ext cx="1656184" cy="51690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위치전달</a:t>
            </a:r>
          </a:p>
        </p:txBody>
      </p:sp>
      <p:sp>
        <p:nvSpPr>
          <p:cNvPr id="38" name="오른쪽 화살표 37"/>
          <p:cNvSpPr/>
          <p:nvPr/>
        </p:nvSpPr>
        <p:spPr>
          <a:xfrm rot="16200000">
            <a:off x="4306287" y="4747463"/>
            <a:ext cx="1454678" cy="51690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교통 정보 전달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 rot="8882747" flipH="1" flipV="1">
            <a:off x="5022970" y="4173192"/>
            <a:ext cx="3073961" cy="4433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헬멧 내구성 모니터링</a:t>
            </a:r>
          </a:p>
        </p:txBody>
      </p:sp>
      <p:sp>
        <p:nvSpPr>
          <p:cNvPr id="42" name="오른쪽 화살표 41"/>
          <p:cNvSpPr/>
          <p:nvPr/>
        </p:nvSpPr>
        <p:spPr>
          <a:xfrm rot="8882747" flipV="1">
            <a:off x="5818310" y="4318491"/>
            <a:ext cx="2107592" cy="623348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 업데이트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18617"/>
            <a:ext cx="1996671" cy="101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1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98610"/>
              </p:ext>
            </p:extLst>
          </p:nvPr>
        </p:nvGraphicFramePr>
        <p:xfrm>
          <a:off x="683568" y="1397000"/>
          <a:ext cx="7992888" cy="34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헬멧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MXO Helmet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3 B+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Kornix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404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인식 센서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1196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예산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20%</a:t>
                      </a:r>
                      <a:r>
                        <a:rPr lang="ko-KR" altLang="en-US" dirty="0" smtClean="0"/>
                        <a:t>산정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32,800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196,800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995936" y="3501008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품질 </a:t>
            </a:r>
            <a:endParaRPr lang="en-US" altLang="ko-KR" dirty="0"/>
          </a:p>
          <a:p>
            <a:pPr lvl="2"/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marL="48895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교육용 수준</a:t>
            </a:r>
            <a:endParaRPr lang="en-US" altLang="ko-KR" dirty="0"/>
          </a:p>
          <a:p>
            <a:pPr marL="488950" lvl="2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비용산정에 따른 부품 성능이 다소 떨어짐</a:t>
            </a:r>
            <a:r>
              <a:rPr lang="en-US" altLang="ko-KR" dirty="0" smtClean="0"/>
              <a:t>. Ex) </a:t>
            </a:r>
            <a:r>
              <a:rPr lang="ko-KR" altLang="en-US" dirty="0" smtClean="0"/>
              <a:t>음성 인식 센서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한국어 지원 불가능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보안</a:t>
            </a:r>
            <a:endParaRPr lang="en-US" altLang="ko-KR" dirty="0" smtClean="0"/>
          </a:p>
          <a:p>
            <a:pPr marL="488950" lvl="2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보안은 고려하지 않음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기타</a:t>
            </a:r>
            <a:endParaRPr lang="en-US" altLang="ko-KR" dirty="0" smtClean="0"/>
          </a:p>
          <a:p>
            <a:pPr marL="488950" lvl="2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방수</a:t>
            </a:r>
            <a:r>
              <a:rPr lang="en-US" altLang="ko-KR" dirty="0"/>
              <a:t> </a:t>
            </a:r>
            <a:r>
              <a:rPr lang="ko-KR" altLang="en-US" dirty="0" smtClean="0"/>
              <a:t>가능하나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비가오는</a:t>
            </a:r>
            <a:r>
              <a:rPr lang="ko-KR" altLang="en-US" dirty="0" smtClean="0"/>
              <a:t> 날에는 </a:t>
            </a:r>
            <a:r>
              <a:rPr lang="ko-KR" altLang="en-US" dirty="0" err="1" smtClean="0"/>
              <a:t>미장착</a:t>
            </a:r>
            <a:r>
              <a:rPr lang="ko-KR" altLang="en-US" dirty="0" smtClean="0"/>
              <a:t> 요망</a:t>
            </a:r>
            <a:r>
              <a:rPr lang="en-US" altLang="ko-KR" dirty="0" smtClean="0"/>
              <a:t>.</a:t>
            </a:r>
          </a:p>
          <a:p>
            <a:pPr marL="48895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충격에 주의 바람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</a:t>
            </a:r>
            <a:endParaRPr lang="en-US" altLang="ko-KR" dirty="0" smtClean="0"/>
          </a:p>
          <a:p>
            <a:pPr marL="252413" lvl="1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고려하지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46652" y="6492875"/>
            <a:ext cx="613198" cy="365125"/>
          </a:xfr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22310</TotalTime>
  <Words>712</Words>
  <Application>Microsoft Office PowerPoint</Application>
  <PresentationFormat>화면 슬라이드 쇼(4:3)</PresentationFormat>
  <Paragraphs>214</Paragraphs>
  <Slides>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7</vt:i4>
      </vt:variant>
    </vt:vector>
  </HeadingPairs>
  <TitlesOfParts>
    <vt:vector size="17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Registered User</cp:lastModifiedBy>
  <cp:revision>703</cp:revision>
  <cp:lastPrinted>2012-09-28T01:49:35Z</cp:lastPrinted>
  <dcterms:created xsi:type="dcterms:W3CDTF">2011-02-25T04:33:20Z</dcterms:created>
  <dcterms:modified xsi:type="dcterms:W3CDTF">2019-06-27T08:09:11Z</dcterms:modified>
</cp:coreProperties>
</file>