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52" r:id="rId2"/>
    <p:sldId id="679" r:id="rId3"/>
    <p:sldId id="681" r:id="rId4"/>
    <p:sldId id="682" r:id="rId5"/>
    <p:sldId id="685" r:id="rId6"/>
    <p:sldId id="686" r:id="rId7"/>
    <p:sldId id="687" r:id="rId8"/>
    <p:sldId id="688" r:id="rId9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9077" autoAdjust="0"/>
  </p:normalViewPr>
  <p:slideViewPr>
    <p:cSldViewPr>
      <p:cViewPr>
        <p:scale>
          <a:sx n="95" d="100"/>
          <a:sy n="95" d="100"/>
        </p:scale>
        <p:origin x="-83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38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조문수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/>
              <a:t>IoT</a:t>
            </a:r>
            <a:r>
              <a:rPr lang="ko-KR" altLang="en-US" dirty="0"/>
              <a:t>는 인터넷에 연결된 모든 사물들이 인간에 의존하지 않고 통신을 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현실과 가상의 </a:t>
            </a:r>
            <a:r>
              <a:rPr lang="ko-KR" altLang="en-US" dirty="0"/>
              <a:t>모든 정보와 상화 작용하는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이를 </a:t>
            </a:r>
            <a:r>
              <a:rPr lang="ko-KR" altLang="en-US" dirty="0"/>
              <a:t>구현하기 위하여</a:t>
            </a:r>
            <a:r>
              <a:rPr lang="en-US" altLang="ko-KR" dirty="0"/>
              <a:t>, </a:t>
            </a:r>
            <a:r>
              <a:rPr lang="ko-KR" altLang="en-US" dirty="0"/>
              <a:t>정보를 </a:t>
            </a:r>
            <a:r>
              <a:rPr lang="ko-KR" altLang="en-US" dirty="0" smtClean="0"/>
              <a:t>취득하기 </a:t>
            </a:r>
            <a:r>
              <a:rPr lang="ko-KR" altLang="en-US" dirty="0"/>
              <a:t>위한 </a:t>
            </a:r>
            <a:r>
              <a:rPr lang="ko-KR" altLang="en-US" dirty="0" err="1"/>
              <a:t>센싱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취득된 정보를 송</a:t>
            </a:r>
            <a:r>
              <a:rPr lang="en-US" altLang="ko-KR" dirty="0"/>
              <a:t>/</a:t>
            </a:r>
            <a:r>
              <a:rPr lang="ko-KR" altLang="en-US" dirty="0"/>
              <a:t>수신하기 위한 통신 및 </a:t>
            </a:r>
            <a:r>
              <a:rPr lang="ko-KR" altLang="en-US" dirty="0" err="1"/>
              <a:t>네터워크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취합된 </a:t>
            </a:r>
            <a:r>
              <a:rPr lang="ko-KR" altLang="en-US" dirty="0" smtClean="0"/>
              <a:t>정보를 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가공을 위한 서비스 기술이 </a:t>
            </a:r>
            <a:r>
              <a:rPr lang="ko-KR" altLang="en-US" dirty="0" smtClean="0"/>
              <a:t>핵심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사물간 통신에 사용되는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통신 및 네트워크 인프라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(LAN), </a:t>
            </a:r>
            <a:r>
              <a:rPr lang="ko-KR" altLang="en-US" dirty="0"/>
              <a:t>도시 </a:t>
            </a:r>
            <a:r>
              <a:rPr lang="ko-KR" altLang="en-US" dirty="0" smtClean="0"/>
              <a:t>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UWB,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pPr marL="252413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◈</a:t>
            </a:r>
            <a:r>
              <a:rPr lang="ko-KR" altLang="en-US" dirty="0" smtClean="0"/>
              <a:t> 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38081"/>
              </p:ext>
            </p:extLst>
          </p:nvPr>
        </p:nvGraphicFramePr>
        <p:xfrm>
          <a:off x="107504" y="1268760"/>
          <a:ext cx="8928995" cy="5215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6"/>
                <a:gridCol w="1080120"/>
                <a:gridCol w="3096344"/>
                <a:gridCol w="1584176"/>
                <a:gridCol w="2160239"/>
              </a:tblGrid>
              <a:tr h="339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1075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Serial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RS485</a:t>
                      </a:r>
                      <a:r>
                        <a:rPr lang="ko-KR" altLang="en-US" sz="1000" dirty="0" smtClean="0"/>
                        <a:t>기준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최대 </a:t>
                      </a:r>
                      <a:r>
                        <a:rPr lang="en-US" altLang="ko-KR" sz="1000" dirty="0" smtClean="0"/>
                        <a:t>Driver/Receiver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수</a:t>
                      </a:r>
                      <a:r>
                        <a:rPr lang="en-US" altLang="ko-KR" sz="1000" baseline="0" dirty="0" smtClean="0"/>
                        <a:t>: 32Driver/32Receivers/256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최대 통달거리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약 </a:t>
                      </a:r>
                      <a:r>
                        <a:rPr lang="en-US" altLang="ko-KR" sz="1000" dirty="0" smtClean="0"/>
                        <a:t>1.2km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최고 통신속도 </a:t>
                      </a:r>
                      <a:r>
                        <a:rPr lang="en-US" altLang="ko-KR" sz="1000" dirty="0" smtClean="0"/>
                        <a:t>10Mb/s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지원 전송방식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Half Duplex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최대 출력전압</a:t>
                      </a:r>
                      <a:r>
                        <a:rPr lang="en-US" altLang="ko-KR" sz="1000" baseline="0" dirty="0" smtClean="0"/>
                        <a:t>: -7V to +12V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최대 압력전압</a:t>
                      </a:r>
                      <a:r>
                        <a:rPr lang="en-US" altLang="ko-KR" sz="1000" baseline="0" dirty="0" smtClean="0"/>
                        <a:t>: -7V to +12V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비용이 낮다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유지보수가 쉽다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속도가 느리다</a:t>
                      </a:r>
                      <a:endParaRPr lang="ko-KR" altLang="en-US" sz="1400" dirty="0"/>
                    </a:p>
                  </a:txBody>
                  <a:tcPr/>
                </a:tc>
              </a:tr>
              <a:tr h="9901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Zigbee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kbps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전송거리</a:t>
                      </a:r>
                      <a:r>
                        <a:rPr lang="en-US" altLang="ko-KR" sz="1000" dirty="0" smtClean="0"/>
                        <a:t>: 100m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소비전력</a:t>
                      </a:r>
                      <a:r>
                        <a:rPr lang="en-US" altLang="ko-KR" sz="1000" dirty="0" smtClean="0"/>
                        <a:t>: 1~100mW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복잡성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낮음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주파수대역</a:t>
                      </a:r>
                      <a:r>
                        <a:rPr lang="en-US" altLang="ko-KR" sz="1000" dirty="0" smtClean="0"/>
                        <a:t>:868MHz~2.4Ghz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주요응용분야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홈 네트워킹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빌딩 자동화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전력소비가 적다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저비용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노드간</a:t>
                      </a:r>
                      <a:r>
                        <a:rPr lang="ko-KR" altLang="en-US" sz="1400" dirty="0" smtClean="0"/>
                        <a:t> 경로가 하나이다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모든 데이터가 중앙지점으로 모여지는 중앙 </a:t>
                      </a:r>
                      <a:r>
                        <a:rPr lang="ko-KR" altLang="en-US" sz="1000" dirty="0" err="1" smtClean="0"/>
                        <a:t>제어방식이기때문에</a:t>
                      </a:r>
                      <a:r>
                        <a:rPr lang="ko-KR" altLang="en-US" sz="1000" dirty="0" smtClean="0"/>
                        <a:t> 부하가 많이 걸리게 되며 중앙 </a:t>
                      </a:r>
                      <a:r>
                        <a:rPr lang="ko-KR" altLang="en-US" sz="1000" dirty="0" err="1" smtClean="0"/>
                        <a:t>노드에</a:t>
                      </a:r>
                      <a:r>
                        <a:rPr lang="ko-KR" altLang="en-US" sz="1000" dirty="0" smtClean="0"/>
                        <a:t> 장애가 발생하면 전체 네트워크 사용이 </a:t>
                      </a:r>
                      <a:r>
                        <a:rPr lang="ko-KR" altLang="en-US" sz="1000" dirty="0" err="1" smtClean="0"/>
                        <a:t>불가능하게됨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792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Bluetooth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 Mbps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전송거리</a:t>
                      </a:r>
                      <a:r>
                        <a:rPr lang="en-US" altLang="ko-KR" sz="1000" dirty="0" smtClean="0"/>
                        <a:t>: 1~100m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소비전력</a:t>
                      </a:r>
                      <a:r>
                        <a:rPr lang="en-US" altLang="ko-KR" sz="1000" dirty="0" smtClean="0"/>
                        <a:t>: 1~100mW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복잡성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낮음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주파수대역</a:t>
                      </a:r>
                      <a:r>
                        <a:rPr lang="en-US" altLang="ko-KR" sz="1000" dirty="0" smtClean="0"/>
                        <a:t>:2.4GHz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주요응용분야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주변기기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헤드셋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오디오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저비용</a:t>
                      </a:r>
                      <a:endParaRPr lang="en-US" altLang="ko-KR" sz="1400" b="0" dirty="0" smtClean="0"/>
                    </a:p>
                    <a:p>
                      <a:pPr latinLnBrk="1"/>
                      <a:r>
                        <a:rPr lang="ko-KR" altLang="en-US" sz="1400" b="0" dirty="0" smtClean="0"/>
                        <a:t>낮은 소비전력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전송거리가 짧다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블루투스를</a:t>
                      </a:r>
                      <a:r>
                        <a:rPr lang="ko-KR" altLang="en-US" sz="1400" dirty="0" smtClean="0"/>
                        <a:t> 켜 놓은 상태에서는 해킹이 너무 쉽다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보안문제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</a:tr>
              <a:tr h="902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Wifi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54 Mbps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전송거리</a:t>
                      </a:r>
                      <a:r>
                        <a:rPr lang="en-US" altLang="ko-KR" sz="1000" dirty="0" smtClean="0"/>
                        <a:t>: 100m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소비전력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평균 </a:t>
                      </a:r>
                      <a:r>
                        <a:rPr lang="en-US" altLang="ko-KR" sz="1000" dirty="0" smtClean="0"/>
                        <a:t>100mW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복잡성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높음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주파수대역</a:t>
                      </a:r>
                      <a:r>
                        <a:rPr lang="en-US" altLang="ko-KR" sz="1000" dirty="0" smtClean="0"/>
                        <a:t>: 2.4GHz, 5GHz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주요응용분야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인터넷연결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전송속도가 빠르고 전송거리가 길다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고비용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높은소비전력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803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Ethernet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10~1000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전송거리</a:t>
                      </a:r>
                      <a:r>
                        <a:rPr lang="en-US" altLang="ko-KR" sz="1000" dirty="0" smtClean="0"/>
                        <a:t>: 100m</a:t>
                      </a:r>
                      <a:r>
                        <a:rPr lang="ko-KR" altLang="en-US" sz="1000" dirty="0" smtClean="0"/>
                        <a:t>이상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보안성</a:t>
                      </a:r>
                      <a:r>
                        <a:rPr lang="ko-KR" altLang="en-US" sz="1400" dirty="0" smtClean="0"/>
                        <a:t> 우수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단순함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저비용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중간이 단절되면 모든 통신이 중단된다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17" y="3356993"/>
            <a:ext cx="918102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USER\AppData\Local\Microsoft\Windows\Temporary Internet Files\Content.IE5\4BLXCVDG\SKT_Nugu_4-765x656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17" y="4561739"/>
            <a:ext cx="1450147" cy="12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81868" y="262607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103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3441" y="4244615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2808" y="2586390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18" y="448770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24" idx="1"/>
            <a:endCxn id="29" idx="0"/>
          </p:cNvCxnSpPr>
          <p:nvPr/>
        </p:nvCxnSpPr>
        <p:spPr>
          <a:xfrm flipH="1">
            <a:off x="3117327" y="2949403"/>
            <a:ext cx="205844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031" idx="0"/>
          </p:cNvCxnSpPr>
          <p:nvPr/>
        </p:nvCxnSpPr>
        <p:spPr>
          <a:xfrm flipH="1">
            <a:off x="5345273" y="3209933"/>
            <a:ext cx="90826" cy="1034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6568" y="3573016"/>
            <a:ext cx="1007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Ethernet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(TCP/IP)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350" y="3988514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6279831" y="1599413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61963" y="589352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인공지능 스피커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29773" y="623207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08017" y="51621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5497674" y="2899683"/>
            <a:ext cx="1872457" cy="1497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68144" y="273040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0152" y="3591087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Ethernet (Http)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370131" y="2899683"/>
            <a:ext cx="0" cy="1588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63284" y="623731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공공데이터 서버</a:t>
            </a:r>
          </a:p>
        </p:txBody>
      </p:sp>
      <p:pic>
        <p:nvPicPr>
          <p:cNvPr id="65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5867" y="4221088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AppData\Local\Microsoft\Windows\Temporary Internet Files\Content.IE5\H632EYPE\8bc9e381797334eb33da66e3ba501be1b6ab15e26179d8da39213bd3a271ec0e75fba7fd74fc245a909352b70a77c483ecb6884a8e992972860bc752f94309ff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32" y="5094957"/>
            <a:ext cx="884392" cy="12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USER\AppData\Local\Microsoft\Windows\Temporary Internet Files\Content.IE5\URR2TAI9\robber1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" y="4705770"/>
            <a:ext cx="1358853" cy="13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3480630"/>
            <a:ext cx="3834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IR</a:t>
            </a:r>
            <a:endParaRPr lang="ko-KR" altLang="en-US" sz="1600" b="1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3286035" y="3370914"/>
            <a:ext cx="3834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IR</a:t>
            </a:r>
            <a:endParaRPr lang="ko-KR" altLang="en-US" sz="1600" b="1" dirty="0" err="1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86409" y="4756403"/>
            <a:ext cx="3834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IR</a:t>
            </a:r>
            <a:endParaRPr lang="ko-KR" altLang="en-US" sz="1600" b="1" dirty="0" err="1" smtClean="0"/>
          </a:p>
        </p:txBody>
      </p:sp>
      <p:pic>
        <p:nvPicPr>
          <p:cNvPr id="43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9139">
            <a:off x="75024" y="3852562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3873">
            <a:off x="2820474" y="3573016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33970" y="4396176"/>
            <a:ext cx="470226" cy="3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전송 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71" y="3356993"/>
            <a:ext cx="879848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USER\AppData\Local\Microsoft\Windows\Temporary Internet Files\Content.IE5\4BLXCVDG\SKT_Nugu_4-765x65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" y="4660532"/>
            <a:ext cx="1880520" cy="16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0588" y="4298319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14" y="448770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24" idx="1"/>
            <a:endCxn id="29" idx="0"/>
          </p:cNvCxnSpPr>
          <p:nvPr/>
        </p:nvCxnSpPr>
        <p:spPr>
          <a:xfrm flipH="1">
            <a:off x="2087223" y="2949403"/>
            <a:ext cx="1235948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031" idx="0"/>
          </p:cNvCxnSpPr>
          <p:nvPr/>
        </p:nvCxnSpPr>
        <p:spPr>
          <a:xfrm flipH="1">
            <a:off x="4562420" y="3263637"/>
            <a:ext cx="90826" cy="1034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>
            <a:off x="6279831" y="1599413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6700" y="628058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인공지능 스피커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3928" y="623731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76333" y="51386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flipH="1">
            <a:off x="6279831" y="963368"/>
            <a:ext cx="1929567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6434380" y="2766162"/>
            <a:ext cx="1871501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디바이스 모니터링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 flipH="1">
            <a:off x="1917376" y="2049981"/>
            <a:ext cx="1929567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7" name="오른쪽 화살표 36"/>
          <p:cNvSpPr/>
          <p:nvPr/>
        </p:nvSpPr>
        <p:spPr>
          <a:xfrm rot="18612483">
            <a:off x="2019286" y="3800684"/>
            <a:ext cx="1972498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1935396" y="3004322"/>
            <a:ext cx="1180475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수행여부</a:t>
            </a:r>
          </a:p>
        </p:txBody>
      </p:sp>
      <p:sp>
        <p:nvSpPr>
          <p:cNvPr id="41" name="오른쪽 화살표 40"/>
          <p:cNvSpPr/>
          <p:nvPr/>
        </p:nvSpPr>
        <p:spPr>
          <a:xfrm rot="18612483" flipH="1">
            <a:off x="1089893" y="3896341"/>
            <a:ext cx="1648470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정상 수행 여부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5400000" flipH="1">
            <a:off x="3978452" y="4043262"/>
            <a:ext cx="1967606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4860032" y="2899683"/>
            <a:ext cx="2607669" cy="29775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0131" y="2899683"/>
            <a:ext cx="0" cy="1588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5867" y="4221088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434380" y="626331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</a:t>
            </a:r>
            <a:r>
              <a:rPr lang="ko-KR" altLang="en-US" sz="1600" b="1" dirty="0">
                <a:solidFill>
                  <a:schemeClr val="bg1"/>
                </a:solidFill>
              </a:rPr>
              <a:t>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329080" y="3837348"/>
            <a:ext cx="1353709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내부데이</a:t>
            </a:r>
            <a:r>
              <a:rPr lang="ko-KR" altLang="en-US" sz="1400" dirty="0">
                <a:solidFill>
                  <a:schemeClr val="tx1"/>
                </a:solidFill>
              </a:rPr>
              <a:t>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 rot="18612483">
            <a:off x="4960714" y="3896342"/>
            <a:ext cx="2070678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400" dirty="0" smtClean="0">
                <a:solidFill>
                  <a:schemeClr val="tx1"/>
                </a:solidFill>
              </a:rPr>
              <a:t> 요</a:t>
            </a:r>
            <a:r>
              <a:rPr lang="ko-KR" altLang="en-US" sz="1400" dirty="0">
                <a:solidFill>
                  <a:schemeClr val="tx1"/>
                </a:solidFill>
              </a:rPr>
              <a:t>청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오른쪽 화살표 52"/>
          <p:cNvSpPr/>
          <p:nvPr/>
        </p:nvSpPr>
        <p:spPr>
          <a:xfrm rot="18612483" flipH="1">
            <a:off x="5010622" y="4401409"/>
            <a:ext cx="2445184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21954"/>
              </p:ext>
            </p:extLst>
          </p:nvPr>
        </p:nvGraphicFramePr>
        <p:xfrm>
          <a:off x="683568" y="1397000"/>
          <a:ext cx="7992888" cy="342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89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우노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27,700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9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</a:t>
                      </a:r>
                      <a:r>
                        <a:rPr lang="ko-KR" altLang="en-US" dirty="0" smtClean="0"/>
                        <a:t> 파이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en-US" altLang="ko-KR" baseline="0" dirty="0" smtClean="0"/>
                        <a:t> B+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46,500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9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인공지능 스피커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스피커 </a:t>
                      </a:r>
                      <a:r>
                        <a:rPr lang="en-US" altLang="ko-KR" baseline="0" dirty="0" smtClean="0"/>
                        <a:t>PH-1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블루투스</a:t>
                      </a:r>
                      <a:r>
                        <a:rPr lang="ko-KR" altLang="en-US" baseline="0" dirty="0" smtClean="0"/>
                        <a:t> 탑재되어있음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58,000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22133</TotalTime>
  <Words>474</Words>
  <Application>Microsoft Office PowerPoint</Application>
  <PresentationFormat>화면 슬라이드 쇼(4:3)</PresentationFormat>
  <Paragraphs>158</Paragraphs>
  <Slides>8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7</vt:i4>
      </vt:variant>
    </vt:vector>
  </HeadingPairs>
  <TitlesOfParts>
    <vt:vector size="16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690</cp:revision>
  <cp:lastPrinted>2019-06-28T02:45:45Z</cp:lastPrinted>
  <dcterms:created xsi:type="dcterms:W3CDTF">2011-02-25T04:33:20Z</dcterms:created>
  <dcterms:modified xsi:type="dcterms:W3CDTF">2019-06-28T02:46:43Z</dcterms:modified>
</cp:coreProperties>
</file>