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0"/>
  </p:notesMasterIdLst>
  <p:handoutMasterIdLst>
    <p:handoutMasterId r:id="rId11"/>
  </p:handoutMasterIdLst>
  <p:sldIdLst>
    <p:sldId id="652" r:id="rId2"/>
    <p:sldId id="679" r:id="rId3"/>
    <p:sldId id="681" r:id="rId4"/>
    <p:sldId id="682" r:id="rId5"/>
    <p:sldId id="684" r:id="rId6"/>
    <p:sldId id="685" r:id="rId7"/>
    <p:sldId id="687" r:id="rId8"/>
    <p:sldId id="688" r:id="rId9"/>
  </p:sldIdLst>
  <p:sldSz cx="9144000" cy="6858000" type="screen4x3"/>
  <p:notesSz cx="6797675" cy="9926638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 xmlns="" xmlns:p14="http://schemas.microsoft.com/office/powerpoint/2010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 xmlns:p14="http://schemas.microsoft.com/office/powerpoint/2010/main" xmlns="">
        <p15:guide id="1" orient="horz" pos="2158" userDrawn="0">
          <p15:clr>
            <a:srgbClr val="A4A3A4"/>
          </p15:clr>
        </p15:guide>
        <p15:guide id="2" pos="287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6311" autoAdjust="0"/>
  </p:normalViewPr>
  <p:slideViewPr>
    <p:cSldViewPr snapToObjects="1">
      <p:cViewPr>
        <p:scale>
          <a:sx n="95" d="100"/>
          <a:sy n="95" d="100"/>
        </p:scale>
        <p:origin x="-834" y="6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Objects="1">
      <p:cViewPr varScale="1">
        <p:scale>
          <a:sx n="54" d="100"/>
          <a:sy n="54" d="100"/>
        </p:scale>
        <p:origin x="-2346" y="-102"/>
      </p:cViewPr>
      <p:guideLst>
        <p:guide orient="horz" pos="2343"/>
        <p:guide pos="28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29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785" y="100330"/>
            <a:ext cx="215900" cy="215900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540"/>
            <a:ext cx="9144000" cy="366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en-US" altLang="ko-KR" sz="5800" b="1" dirty="0" err="1" smtClean="0">
                <a:solidFill>
                  <a:srgbClr val="FFFF00"/>
                </a:solidFill>
              </a:rPr>
              <a:t>IoT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네트워크 기획</a:t>
            </a:r>
            <a:r>
              <a:rPr lang="ko-KR" altLang="en-US" sz="5800" b="1" dirty="0">
                <a:solidFill>
                  <a:srgbClr val="FFFF00"/>
                </a:solidFill>
              </a:rPr>
              <a:t>서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4075" y="4797425"/>
            <a:ext cx="1859915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홍정우</a:t>
            </a:r>
            <a:endParaRPr lang="ko-KR" altLang="en-US" sz="4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1805" y="5603240"/>
            <a:ext cx="120650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Ver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1.0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104456"/>
          </a:xfrm>
        </p:spPr>
        <p:txBody>
          <a:bodyPr/>
          <a:lstStyle/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요소 기술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구성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운영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(Internet of Thing)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/>
              <a:t>IoT</a:t>
            </a:r>
            <a:r>
              <a:rPr lang="ko-KR" altLang="en-US" dirty="0"/>
              <a:t>는 인터넷에 연결된 모든 사물들이 인간에 의존하지 않고 통신을 하며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smtClean="0"/>
              <a:t>현실과 가상의 </a:t>
            </a:r>
            <a:r>
              <a:rPr lang="ko-KR" altLang="en-US" dirty="0"/>
              <a:t>모든 정보와 상화 작용하는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이를 </a:t>
            </a:r>
            <a:r>
              <a:rPr lang="ko-KR" altLang="en-US" dirty="0"/>
              <a:t>구현하기 위하여</a:t>
            </a:r>
            <a:r>
              <a:rPr lang="en-US" altLang="ko-KR" dirty="0"/>
              <a:t>, </a:t>
            </a:r>
            <a:r>
              <a:rPr lang="ko-KR" altLang="en-US" dirty="0"/>
              <a:t>정보를 </a:t>
            </a:r>
            <a:r>
              <a:rPr lang="ko-KR" altLang="en-US" dirty="0" smtClean="0"/>
              <a:t>취득하기 </a:t>
            </a:r>
            <a:r>
              <a:rPr lang="ko-KR" altLang="en-US" dirty="0"/>
              <a:t>위한 </a:t>
            </a:r>
            <a:r>
              <a:rPr lang="ko-KR" altLang="en-US" dirty="0" err="1"/>
              <a:t>센싱</a:t>
            </a:r>
            <a:r>
              <a:rPr lang="ko-KR" altLang="en-US" dirty="0"/>
              <a:t> 기술</a:t>
            </a:r>
            <a:r>
              <a:rPr lang="en-US" altLang="ko-KR" dirty="0"/>
              <a:t>, </a:t>
            </a:r>
            <a:r>
              <a:rPr lang="ko-KR" altLang="en-US" dirty="0"/>
              <a:t>취득된 정보를 송</a:t>
            </a:r>
            <a:r>
              <a:rPr lang="en-US" altLang="ko-KR" dirty="0"/>
              <a:t>/</a:t>
            </a:r>
            <a:r>
              <a:rPr lang="ko-KR" altLang="en-US" dirty="0"/>
              <a:t>수신하기 위한 통신 및 </a:t>
            </a:r>
            <a:r>
              <a:rPr lang="ko-KR" altLang="en-US" dirty="0" err="1"/>
              <a:t>네터워크</a:t>
            </a:r>
            <a:r>
              <a:rPr lang="ko-KR" altLang="en-US" dirty="0"/>
              <a:t> 기술</a:t>
            </a:r>
            <a:r>
              <a:rPr lang="en-US" altLang="ko-KR" dirty="0"/>
              <a:t>, </a:t>
            </a:r>
            <a:r>
              <a:rPr lang="ko-KR" altLang="en-US" dirty="0"/>
              <a:t>취합된 </a:t>
            </a:r>
            <a:r>
              <a:rPr lang="ko-KR" altLang="en-US" dirty="0" smtClean="0"/>
              <a:t>정보를 </a:t>
            </a:r>
            <a:r>
              <a:rPr lang="ko-KR" altLang="en-US" dirty="0"/>
              <a:t>처리</a:t>
            </a:r>
            <a:r>
              <a:rPr lang="en-US" altLang="ko-KR" dirty="0"/>
              <a:t>/</a:t>
            </a:r>
            <a:r>
              <a:rPr lang="ko-KR" altLang="en-US" dirty="0"/>
              <a:t>가공을 위한 서비스 기술이 </a:t>
            </a:r>
            <a:r>
              <a:rPr lang="ko-KR" altLang="en-US" dirty="0" smtClean="0"/>
              <a:t>핵심</a:t>
            </a: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사물간 통신에 사용되는 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무선 통신 및 네트워크 인프라</a:t>
            </a: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유형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거리</a:t>
            </a:r>
            <a:r>
              <a:rPr lang="en-US" altLang="ko-KR" dirty="0" smtClean="0"/>
              <a:t>:</a:t>
            </a:r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근거리 </a:t>
            </a:r>
            <a:r>
              <a:rPr lang="ko-KR" altLang="en-US" dirty="0"/>
              <a:t>통신망</a:t>
            </a:r>
            <a:r>
              <a:rPr lang="en-US" altLang="ko-KR" dirty="0"/>
              <a:t>(LAN), </a:t>
            </a:r>
            <a:r>
              <a:rPr lang="ko-KR" altLang="en-US" dirty="0"/>
              <a:t>도시 </a:t>
            </a:r>
            <a:r>
              <a:rPr lang="ko-KR" altLang="en-US" dirty="0" smtClean="0"/>
              <a:t>지역 </a:t>
            </a:r>
            <a:r>
              <a:rPr lang="ko-KR" altLang="en-US" dirty="0"/>
              <a:t>통신망</a:t>
            </a:r>
            <a:r>
              <a:rPr lang="en-US" altLang="ko-KR" dirty="0"/>
              <a:t>(MAN), </a:t>
            </a:r>
            <a:r>
              <a:rPr lang="ko-KR" altLang="en-US" dirty="0"/>
              <a:t>개인 통신망</a:t>
            </a:r>
            <a:r>
              <a:rPr lang="en-US" altLang="ko-KR" dirty="0"/>
              <a:t>(PAN), </a:t>
            </a:r>
            <a:r>
              <a:rPr lang="ko-KR" altLang="en-US" dirty="0"/>
              <a:t>광역 통신망</a:t>
            </a:r>
            <a:r>
              <a:rPr lang="en-US" altLang="ko-KR" dirty="0"/>
              <a:t>(WAN</a:t>
            </a:r>
            <a:r>
              <a:rPr lang="en-US" altLang="ko-KR" dirty="0" smtClean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무선</a:t>
            </a:r>
            <a:endParaRPr lang="en-US" altLang="ko-KR" dirty="0" smtClean="0"/>
          </a:p>
          <a:p>
            <a:pPr lvl="2">
              <a:tabLst>
                <a:tab pos="1073150" algn="l"/>
                <a:tab pos="1258888" algn="l"/>
              </a:tabLst>
            </a:pPr>
            <a:r>
              <a:rPr lang="en-US" altLang="ko-KR" dirty="0" smtClean="0"/>
              <a:t>Ethernet,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, Bluetooth, </a:t>
            </a:r>
            <a:r>
              <a:rPr lang="en-US" altLang="ko-KR" dirty="0" err="1" smtClean="0"/>
              <a:t>Zigbee</a:t>
            </a:r>
            <a:r>
              <a:rPr lang="en-US" altLang="ko-KR" dirty="0" smtClean="0"/>
              <a:t>, Serial</a:t>
            </a:r>
            <a:r>
              <a:rPr lang="en-US" altLang="ko-KR" dirty="0"/>
              <a:t>, UWB, 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107315" y="71120"/>
            <a:ext cx="8857615" cy="5721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latin typeface="맑은 고딕" charset="0"/>
                <a:ea typeface="맑은 고딕" charset="0"/>
              </a:rPr>
              <a:t>IoT 네트워크 요소 기술</a:t>
            </a:r>
            <a:endParaRPr lang="ko-KR" altLang="en-US" sz="280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315" y="733425"/>
            <a:ext cx="8928735" cy="823595"/>
          </a:xfrm>
        </p:spPr>
        <p:txBody>
          <a:bodyPr/>
          <a:lstStyle/>
          <a:p>
            <a:r>
              <a:rPr lang="ko-KR" altLang="en-US" smtClean="0"/>
              <a:t>대표 네트워크 디바이스 </a:t>
            </a:r>
            <a:r>
              <a:rPr lang="ko-KR" altLang="en-US" dirty="0" smtClean="0"/>
              <a:t>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6100" y="6520180"/>
            <a:ext cx="614045" cy="365760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-53975" y="1421765"/>
          <a:ext cx="9179560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/>
                <a:gridCol w="962660"/>
                <a:gridCol w="3582670"/>
                <a:gridCol w="1835785"/>
                <a:gridCol w="1835785"/>
              </a:tblGrid>
              <a:tr h="4032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명칭</a:t>
                      </a:r>
                      <a:endParaRPr lang="ko-KR" altLang="en-US" sz="14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전송률</a:t>
                      </a:r>
                      <a:endParaRPr lang="ko-KR" altLang="en-US" sz="14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스펙</a:t>
                      </a:r>
                      <a:endParaRPr lang="ko-KR" altLang="en-US" sz="14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장점</a:t>
                      </a:r>
                      <a:endParaRPr lang="ko-KR" altLang="en-US" sz="14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단점</a:t>
                      </a:r>
                      <a:endParaRPr lang="ko-KR" altLang="en-US" sz="14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</a:tr>
              <a:tr h="106426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Zigbee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2.4GHz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에선최대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250kbps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27개의 채널, 전송거리 10m~100m(네트워크 환경에 따라 달라짐)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저전력, 간단한 구현,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안전성, 신뢰성, 유연성,간단한 프로토콜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저속통신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</a:tr>
              <a:tr h="108331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Bluetooth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2.0Mbps(전송거리에 따라 달라짐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전송거리 야외 : 200m 실내 :40m, 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SAM기능 탑재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데이터 손실율이 낮음, 보안성 우수, 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전세계 표준 규격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스피커나 헤드셋에선 유선보다 음질 떨어짐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</a:tr>
              <a:tr h="80899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Wifi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15Mbps~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150Mbps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통신거리 : 100m, 주파수 : 2.4Ghz,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보안 SSID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무선 이용, 장치의 호환성 용이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보안성 위험, 한 AP에 몰려있을시 속도 저하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</a:tr>
              <a:tr h="80708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Ethernet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12.5Mbps ~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12.5Gbps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통신거리 : 100m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저렴한 가격, 무선통신 보다 안정적인 송수신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유선, 높은전력소모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</a:tr>
              <a:tr h="52197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IR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4Mbps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통신거리 : 최대 10m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보안성 뛰어남, 소비전력 적음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가까운거리 통신가능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8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" y="71120"/>
            <a:ext cx="8857615" cy="572135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315" y="733425"/>
            <a:ext cx="8929370" cy="514477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Wingdings"/>
              <a:buChar char="ü"/>
            </a:pPr>
            <a:r>
              <a:rPr lang="en-US" altLang="ko-KR" sz="2000">
                <a:latin typeface="맑은 고딕" charset="0"/>
                <a:ea typeface="맑은 고딕" charset="0"/>
              </a:rPr>
              <a:t>대표 유형 별 장/단점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538480" indent="-28575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기타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538480" indent="-28575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NFC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538480" indent="-28575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538480" indent="-28575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538480" indent="-28575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538480" indent="-28575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538480" indent="-28575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538480" indent="-28575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52730" indent="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6100" y="6520180"/>
            <a:ext cx="614045" cy="365760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 descr="C:/Users/홍정우/AppData/Roaming/PolarisOffice/ETemp/13908_3815096/fImage24896269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9" r="20206"/>
          <a:stretch>
            <a:fillRect/>
          </a:stretch>
        </p:blipFill>
        <p:spPr>
          <a:xfrm>
            <a:off x="347980" y="1880870"/>
            <a:ext cx="2474595" cy="1701165"/>
          </a:xfrm>
          <a:prstGeom prst="rect">
            <a:avLst/>
          </a:prstGeom>
          <a:noFill/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97225" y="2045335"/>
          <a:ext cx="5377180" cy="294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295"/>
                <a:gridCol w="1344295"/>
                <a:gridCol w="1344295"/>
                <a:gridCol w="1344295"/>
              </a:tblGrid>
              <a:tr h="4705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속도 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스펙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장점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단점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247777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초당 424Kbps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주파수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13.56MHz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근거리 통신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양방향 통신 가능, 보안성, 편의성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호환성 떨어짐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98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" y="71120"/>
            <a:ext cx="8857615" cy="572135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0645" y="742315"/>
            <a:ext cx="8929370" cy="51447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Wingdings"/>
              <a:buChar char="ü"/>
            </a:pPr>
            <a:r>
              <a:rPr lang="en-US" altLang="ko-KR" sz="2000">
                <a:latin typeface="맑은 고딕" charset="0"/>
                <a:ea typeface="맑은 고딕" charset="0"/>
              </a:rPr>
              <a:t>최종 네트워크 구성도 예시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6100" y="6520180"/>
            <a:ext cx="614045" cy="365760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031" name="Picture 7" descr="C:/Users/홍정우/AppData/Roaming/PolarisOffice/ETemp/13908_3815096/image1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37485" y="3985894"/>
            <a:ext cx="1804035" cy="2174240"/>
          </a:xfrm>
          <a:prstGeom prst="rect">
            <a:avLst/>
          </a:prstGeom>
          <a:noFill/>
        </p:spPr>
      </p:pic>
      <p:pic>
        <p:nvPicPr>
          <p:cNvPr id="1032" name="Picture 8" descr="C:/Users/홍정우/AppData/Roaming/PolarisOffice/ETemp/13908_3815096/image1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7125" y="2035175"/>
            <a:ext cx="337820" cy="337820"/>
          </a:xfrm>
          <a:prstGeom prst="rect">
            <a:avLst/>
          </a:prstGeom>
          <a:noFill/>
        </p:spPr>
      </p:pic>
      <p:sp>
        <p:nvSpPr>
          <p:cNvPr id="49" name="TextBox 48"/>
          <p:cNvSpPr txBox="1">
            <a:spLocks/>
          </p:cNvSpPr>
          <p:nvPr/>
        </p:nvSpPr>
        <p:spPr>
          <a:xfrm>
            <a:off x="2658110" y="6017260"/>
            <a:ext cx="1488440" cy="3390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빅데이터 서버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5218430" y="6022975"/>
            <a:ext cx="1693545" cy="3390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공공데이터 서버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5" name="Picture 7" descr="C:/Users/홍정우/AppData/Roaming/PolarisOffice/ETemp/13908_3815096/image1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98440" y="3989070"/>
            <a:ext cx="1804035" cy="2174240"/>
          </a:xfrm>
          <a:prstGeom prst="rect">
            <a:avLst/>
          </a:prstGeom>
          <a:noFill/>
        </p:spPr>
      </p:pic>
      <p:pic>
        <p:nvPicPr>
          <p:cNvPr id="1033" name="그림 1032" descr="C:/Users/홍정우/AppData/Roaming/PolarisOffice/ETemp/13908_3815096/fImage20354273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086735" y="1642110"/>
            <a:ext cx="641985" cy="1208405"/>
          </a:xfrm>
          <a:prstGeom prst="rect">
            <a:avLst/>
          </a:prstGeom>
          <a:noFill/>
        </p:spPr>
      </p:pic>
      <p:pic>
        <p:nvPicPr>
          <p:cNvPr id="1035" name="그림 1034" descr="C:/Users/홍정우/AppData/Roaming/PolarisOffice/ETemp/13908_3815096/fImage302502756334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" y="1750060"/>
            <a:ext cx="1459865" cy="865505"/>
          </a:xfrm>
          <a:prstGeom prst="rect">
            <a:avLst/>
          </a:prstGeom>
          <a:noFill/>
        </p:spPr>
      </p:pic>
      <p:sp>
        <p:nvSpPr>
          <p:cNvPr id="1036" name="텍스트 상자 1035"/>
          <p:cNvSpPr txBox="1">
            <a:spLocks/>
          </p:cNvSpPr>
          <p:nvPr/>
        </p:nvSpPr>
        <p:spPr>
          <a:xfrm>
            <a:off x="553720" y="1393190"/>
            <a:ext cx="15005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바코드 센서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7" name="텍스트 상자 1036"/>
          <p:cNvSpPr txBox="1">
            <a:spLocks/>
          </p:cNvSpPr>
          <p:nvPr/>
        </p:nvSpPr>
        <p:spPr>
          <a:xfrm>
            <a:off x="2848610" y="1170305"/>
            <a:ext cx="11169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스마트폰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40" name="그림 1039" descr="C:/Users/홍정우/AppData/Roaming/PolarisOffice/ETemp/13908_3815096/fImage4893282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46425" y="3611245"/>
            <a:ext cx="544195" cy="372745"/>
          </a:xfrm>
          <a:prstGeom prst="rect">
            <a:avLst/>
          </a:prstGeom>
          <a:noFill/>
        </p:spPr>
      </p:pic>
      <p:cxnSp>
        <p:nvCxnSpPr>
          <p:cNvPr id="1041" name="도형 1040"/>
          <p:cNvCxnSpPr/>
          <p:nvPr/>
        </p:nvCxnSpPr>
        <p:spPr>
          <a:xfrm flipV="1">
            <a:off x="3964940" y="4920615"/>
            <a:ext cx="1313815" cy="18415"/>
          </a:xfrm>
          <a:prstGeom prst="line">
            <a:avLst/>
          </a:prstGeom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그림 1041" descr="C:/Users/홍정우/AppData/Roaming/PolarisOffice/ETemp/13908_3815096/fImage4893284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>
            <a:off x="5628640" y="2932430"/>
            <a:ext cx="544195" cy="372745"/>
          </a:xfrm>
          <a:prstGeom prst="rect">
            <a:avLst/>
          </a:prstGeom>
          <a:noFill/>
        </p:spPr>
      </p:pic>
      <p:pic>
        <p:nvPicPr>
          <p:cNvPr id="1043" name="그림 1042" descr="C:/Users/홍정우/AppData/Roaming/PolarisOffice/ETemp/13908_3815096/fImage170814286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920" y="1490980"/>
            <a:ext cx="1021080" cy="1012190"/>
          </a:xfrm>
          <a:prstGeom prst="rect">
            <a:avLst/>
          </a:prstGeom>
          <a:noFill/>
        </p:spPr>
      </p:pic>
      <p:sp>
        <p:nvSpPr>
          <p:cNvPr id="1044" name="텍스트 상자 1043"/>
          <p:cNvSpPr txBox="1">
            <a:spLocks/>
          </p:cNvSpPr>
          <p:nvPr/>
        </p:nvSpPr>
        <p:spPr>
          <a:xfrm>
            <a:off x="7804785" y="803910"/>
            <a:ext cx="11169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센서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45" name="그림 1044" descr="C:/Users/홍정우/AppData/Roaming/PolarisOffice/ETemp/13908_3815096/fImage192750288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535" y="1151255"/>
            <a:ext cx="2402205" cy="1694180"/>
          </a:xfrm>
          <a:prstGeom prst="rect">
            <a:avLst/>
          </a:prstGeom>
          <a:noFill/>
        </p:spPr>
      </p:pic>
      <p:cxnSp>
        <p:nvCxnSpPr>
          <p:cNvPr id="1046" name="도형 1045"/>
          <p:cNvCxnSpPr/>
          <p:nvPr/>
        </p:nvCxnSpPr>
        <p:spPr>
          <a:xfrm>
            <a:off x="7091045" y="2099310"/>
            <a:ext cx="545465" cy="635"/>
          </a:xfrm>
          <a:prstGeom prst="line">
            <a:avLst/>
          </a:prstGeom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7" name="그림 1046" descr="C:/Users/홍정우/AppData/Roaming/PolarisOffice/ETemp/13908_3815096/fImage4893290935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>
            <a:off x="3137535" y="2932430"/>
            <a:ext cx="544195" cy="372745"/>
          </a:xfrm>
          <a:prstGeom prst="rect">
            <a:avLst/>
          </a:prstGeom>
          <a:noFill/>
        </p:spPr>
      </p:pic>
      <p:pic>
        <p:nvPicPr>
          <p:cNvPr id="1048" name="그림 1047" descr="C:/Users/홍정우/AppData/Roaming/PolarisOffice/ETemp/13908_3815096/fImage4893291696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300000">
            <a:off x="5593715" y="3495040"/>
            <a:ext cx="544195" cy="372745"/>
          </a:xfrm>
          <a:prstGeom prst="rect">
            <a:avLst/>
          </a:prstGeom>
          <a:noFill/>
        </p:spPr>
      </p:pic>
      <p:sp>
        <p:nvSpPr>
          <p:cNvPr id="1049" name="텍스트 상자 1048"/>
          <p:cNvSpPr txBox="1">
            <a:spLocks/>
          </p:cNvSpPr>
          <p:nvPr/>
        </p:nvSpPr>
        <p:spPr>
          <a:xfrm>
            <a:off x="5483225" y="741680"/>
            <a:ext cx="11169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아두이노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" y="71120"/>
            <a:ext cx="8857615" cy="572135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315" y="733425"/>
            <a:ext cx="8929370" cy="5144770"/>
          </a:xfrm>
        </p:spPr>
        <p:txBody>
          <a:bodyPr/>
          <a:lstStyle/>
          <a:p>
            <a:r>
              <a:rPr lang="ko-KR" altLang="en-US" dirty="0" smtClean="0"/>
              <a:t>네트워크 예산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6100" y="6520180"/>
            <a:ext cx="614045" cy="365760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29920" y="1513205"/>
          <a:ext cx="8023860" cy="508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990"/>
                <a:gridCol w="2785745"/>
                <a:gridCol w="3286125"/>
              </a:tblGrid>
              <a:tr h="6451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참고(모델명)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아두이노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i="0" kern="120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아두이노 우노 Uno R3 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4,400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</a:tr>
              <a:tr h="6407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적외선 센서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적외선 장애물 센서 모듈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2,500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바코드 스캐너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SYMCODE 무선 바코드 스캐너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30,800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아두이노 블루투스 모듈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HC-06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2,500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아두이노 와이파이 모듈 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NRF24L01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1,700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</a:tr>
              <a:tr h="5594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배송비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12,500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</a:tr>
              <a:tr h="657860"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총합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54,400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50260" y="188595"/>
            <a:ext cx="520382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FF00"/>
                </a:solidFill>
              </a:rPr>
              <a:t>선정한 </a:t>
            </a:r>
            <a:r>
              <a:rPr lang="ko-KR" altLang="en-US" sz="1600" b="1" dirty="0" err="1" smtClean="0">
                <a:solidFill>
                  <a:srgbClr val="FFFF00"/>
                </a:solidFill>
              </a:rPr>
              <a:t>네트워트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 디바이스 별 항목을 테이블에 채울 것</a:t>
            </a:r>
          </a:p>
        </p:txBody>
      </p:sp>
    </p:spTree>
    <p:extLst>
      <p:ext uri="{BB962C8B-B14F-4D97-AF65-F5344CB8AC3E}">
        <p14:creationId xmlns:p14="http://schemas.microsoft.com/office/powerpoint/2010/main" val="150661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" y="71120"/>
            <a:ext cx="8857615" cy="572135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07315" y="733425"/>
            <a:ext cx="8929370" cy="51447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Wingdings"/>
              <a:buChar char="ü"/>
            </a:pPr>
            <a:r>
              <a:rPr lang="en-US" altLang="ko-KR" sz="2000" dirty="0" err="1">
                <a:latin typeface="맑은 고딕" charset="0"/>
                <a:ea typeface="맑은 고딕" charset="0"/>
              </a:rPr>
              <a:t>기타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고려사항</a:t>
            </a:r>
            <a:endParaRPr lang="ko-KR" altLang="en-US" sz="2000" dirty="0">
              <a:latin typeface="맑은 고딕" charset="0"/>
              <a:ea typeface="맑은 고딕" charset="0"/>
            </a:endParaRPr>
          </a:p>
          <a:p>
            <a:pPr marL="538480" indent="-28575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dirty="0" err="1">
                <a:latin typeface="맑은 고딕" charset="0"/>
                <a:ea typeface="맑은 고딕" charset="0"/>
              </a:rPr>
              <a:t>네트워크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품질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71755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600" dirty="0" err="1">
                <a:latin typeface="맑은 고딕" charset="0"/>
                <a:ea typeface="맑은 고딕" charset="0"/>
              </a:rPr>
              <a:t>신뢰성</a:t>
            </a:r>
            <a:endParaRPr lang="ko-KR" altLang="en-US" sz="1600" dirty="0">
              <a:latin typeface="맑은 고딕" charset="0"/>
              <a:ea typeface="맑은 고딕" charset="0"/>
            </a:endParaRPr>
          </a:p>
          <a:p>
            <a:pPr marL="71755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68ED4"/>
              </a:buClr>
              <a:buFont typeface="Wingdings"/>
              <a:buChar char="§"/>
            </a:pPr>
            <a:endParaRPr lang="ko-KR" altLang="en-US" sz="1600" dirty="0">
              <a:latin typeface="맑은 고딕" charset="0"/>
              <a:ea typeface="맑은 고딕" charset="0"/>
            </a:endParaRPr>
          </a:p>
          <a:p>
            <a:pPr marL="71755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68ED4"/>
              </a:buClr>
              <a:buFont typeface="Wingdings"/>
              <a:buChar char="§"/>
            </a:pPr>
            <a:endParaRPr lang="ko-KR" altLang="en-US" sz="1600" dirty="0">
              <a:latin typeface="맑은 고딕" charset="0"/>
              <a:ea typeface="맑은 고딕" charset="0"/>
            </a:endParaRPr>
          </a:p>
          <a:p>
            <a:pPr marL="71755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68ED4"/>
              </a:buClr>
              <a:buFont typeface="Wingdings"/>
              <a:buChar char="§"/>
            </a:pPr>
            <a:r>
              <a:rPr lang="en-US" altLang="ko-KR" sz="1600" dirty="0" err="1">
                <a:latin typeface="맑은 고딕" charset="0"/>
                <a:ea typeface="맑은 고딕" charset="0"/>
              </a:rPr>
              <a:t>보안</a:t>
            </a:r>
            <a:endParaRPr lang="ko-KR" altLang="en-US" sz="1600" dirty="0">
              <a:latin typeface="맑은 고딕" charset="0"/>
              <a:ea typeface="맑은 고딕" charset="0"/>
            </a:endParaRPr>
          </a:p>
          <a:p>
            <a:pPr marL="71755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68ED4"/>
              </a:buClr>
              <a:buFont typeface="Wingdings"/>
              <a:buChar char="§"/>
            </a:pPr>
            <a:endParaRPr lang="ko-KR" altLang="en-US" sz="1600" dirty="0">
              <a:latin typeface="맑은 고딕" charset="0"/>
              <a:ea typeface="맑은 고딕" charset="0"/>
            </a:endParaRPr>
          </a:p>
          <a:p>
            <a:pPr marL="71755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68ED4"/>
              </a:buClr>
              <a:buFont typeface="Wingdings"/>
              <a:buChar char="§"/>
            </a:pPr>
            <a:endParaRPr lang="ko-KR" altLang="en-US" sz="1600" dirty="0">
              <a:latin typeface="맑은 고딕" charset="0"/>
              <a:ea typeface="맑은 고딕" charset="0"/>
            </a:endParaRPr>
          </a:p>
          <a:p>
            <a:pPr marL="71755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68ED4"/>
              </a:buClr>
              <a:buFont typeface="Wingdings"/>
              <a:buChar char="§"/>
            </a:pPr>
            <a:r>
              <a:rPr lang="en-US" altLang="ko-KR" sz="1600" dirty="0" err="1">
                <a:latin typeface="맑은 고딕" charset="0"/>
                <a:ea typeface="맑은 고딕" charset="0"/>
              </a:rPr>
              <a:t>기타</a:t>
            </a:r>
            <a:endParaRPr lang="ko-KR" altLang="en-US" sz="1600" dirty="0">
              <a:latin typeface="맑은 고딕" charset="0"/>
              <a:ea typeface="맑은 고딕" charset="0"/>
            </a:endParaRPr>
          </a:p>
          <a:p>
            <a:pPr marL="71755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68ED4"/>
              </a:buClr>
              <a:buFont typeface="Wingdings"/>
              <a:buChar char="§"/>
            </a:pPr>
            <a:endParaRPr lang="ko-KR" altLang="en-US" sz="1600" dirty="0">
              <a:latin typeface="맑은 고딕" charset="0"/>
              <a:ea typeface="맑은 고딕" charset="0"/>
            </a:endParaRPr>
          </a:p>
          <a:p>
            <a:pPr marL="71755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68ED4"/>
              </a:buClr>
              <a:buFont typeface="Wingdings"/>
              <a:buChar char="§"/>
            </a:pPr>
            <a:endParaRPr lang="ko-KR" altLang="en-US" sz="1600" dirty="0">
              <a:latin typeface="맑은 고딕" charset="0"/>
              <a:ea typeface="맑은 고딕" charset="0"/>
            </a:endParaRPr>
          </a:p>
          <a:p>
            <a:pPr marL="71755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68ED4"/>
              </a:buClr>
              <a:buFont typeface="Wingdings"/>
              <a:buChar char="§"/>
            </a:pPr>
            <a:endParaRPr lang="ko-KR" altLang="en-US" sz="16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538480" indent="-28575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6100" y="6520180"/>
            <a:ext cx="614045" cy="365760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619885" y="3068955"/>
            <a:ext cx="0" cy="72009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067810" y="3068955"/>
            <a:ext cx="0" cy="72009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092315" y="3068955"/>
            <a:ext cx="0" cy="72009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/>
          </p:cNvSpPr>
          <p:nvPr/>
        </p:nvSpPr>
        <p:spPr>
          <a:xfrm>
            <a:off x="1043305" y="1772816"/>
            <a:ext cx="7539355" cy="5848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센서에서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받아들이는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정보를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보다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빠르게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손실없이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전달하기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위해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와이파이를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사용하며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모바일로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외부바코드를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쉽게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전달받기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위해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블루투스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사용</a:t>
            </a:r>
            <a:endParaRPr lang="ko-KR" altLang="en-US" sz="1600" b="1" dirty="0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305" y="2597785"/>
            <a:ext cx="7594600" cy="8312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보안에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용이하게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블루투스와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와이파이를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최신버전으로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사용하여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네트워크적으로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600" b="1" dirty="0">
              <a:solidFill>
                <a:srgbClr val="FFFF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안전하게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사용</a:t>
            </a:r>
            <a:endParaRPr lang="ko-KR" altLang="en-US" sz="1600" b="1" dirty="0">
              <a:solidFill>
                <a:srgbClr val="FFFF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1" dirty="0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043305" y="3645024"/>
            <a:ext cx="6650355" cy="5848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더욱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신뢰있고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보안좋은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기획에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맞는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네트워크가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있다면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추후에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바꾸어</a:t>
            </a:r>
            <a:endParaRPr lang="ko-KR" altLang="en-US" sz="1600" b="1" dirty="0">
              <a:solidFill>
                <a:srgbClr val="FFFF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사용할</a:t>
            </a:r>
            <a:r>
              <a:rPr lang="en-US" altLang="ko-KR" sz="1600" b="1" dirty="0">
                <a:solidFill>
                  <a:srgbClr val="FFFF00"/>
                </a:solidFill>
                <a:latin typeface="맑은 고딕" charset="0"/>
                <a:ea typeface="맑은 고딕" charset="0"/>
              </a:rPr>
              <a:t> 수 </a:t>
            </a:r>
            <a:r>
              <a:rPr lang="en-US" altLang="ko-KR" sz="1600" b="1" dirty="0" err="1">
                <a:solidFill>
                  <a:srgbClr val="FFFF00"/>
                </a:solidFill>
                <a:latin typeface="맑은 고딕" charset="0"/>
                <a:ea typeface="맑은 고딕" charset="0"/>
              </a:rPr>
              <a:t>있음</a:t>
            </a:r>
            <a:endParaRPr lang="ko-KR" altLang="en-US" sz="1600" b="1" dirty="0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16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Pages>8</Pages>
  <Words>437</Words>
  <Characters>0</Characters>
  <Application>Microsoft Office PowerPoint</Application>
  <DocSecurity>0</DocSecurity>
  <PresentationFormat>화면 슬라이드 쇼(4:3)</PresentationFormat>
  <Lines>0</Lines>
  <Paragraphs>141</Paragraphs>
  <Slides>8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  <vt:variant>
        <vt:lpstr>재구성한 쇼</vt:lpstr>
      </vt:variant>
      <vt:variant>
        <vt:i4>7</vt:i4>
      </vt:variant>
    </vt:vector>
  </HeadingPairs>
  <TitlesOfParts>
    <vt:vector size="16" baseType="lpstr">
      <vt:lpstr>Office 테마</vt:lpstr>
      <vt:lpstr>PowerPoint 프레젠테이션</vt:lpstr>
      <vt:lpstr>목차</vt:lpstr>
      <vt:lpstr>IoT 네트워크 요소 기술</vt:lpstr>
      <vt:lpstr>IoT 네트워크 요소 기술</vt:lpstr>
      <vt:lpstr>IoT 네트워크 요소 기술</vt:lpstr>
      <vt:lpstr>IoT 네트워크 구성</vt:lpstr>
      <vt:lpstr>IoT 네트워크 운영</vt:lpstr>
      <vt:lpstr>IoT 네트워크 운영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5</cp:revision>
  <cp:lastPrinted>2019-06-28T05:17:48Z</cp:lastPrinted>
  <dcterms:modified xsi:type="dcterms:W3CDTF">2019-06-28T05:26:46Z</dcterms:modified>
</cp:coreProperties>
</file>