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52" r:id="rId2"/>
    <p:sldId id="679" r:id="rId3"/>
    <p:sldId id="680" r:id="rId4"/>
    <p:sldId id="709" r:id="rId5"/>
    <p:sldId id="700" r:id="rId6"/>
    <p:sldId id="701" r:id="rId7"/>
    <p:sldId id="704" r:id="rId8"/>
    <p:sldId id="683" r:id="rId9"/>
    <p:sldId id="705" r:id="rId10"/>
    <p:sldId id="706" r:id="rId11"/>
    <p:sldId id="707" r:id="rId12"/>
    <p:sldId id="708" r:id="rId13"/>
    <p:sldId id="699" r:id="rId14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90468" autoAdjust="0"/>
  </p:normalViewPr>
  <p:slideViewPr>
    <p:cSldViewPr>
      <p:cViewPr>
        <p:scale>
          <a:sx n="70" d="100"/>
          <a:sy n="70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ko-KR" altLang="en-US" dirty="0" smtClean="0"/>
              <a:t>를 응용하여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산업혁명의 주요  </a:t>
            </a:r>
            <a:r>
              <a:rPr lang="ko-KR" altLang="en-US" dirty="0" err="1" smtClean="0"/>
              <a:t>주목받는</a:t>
            </a:r>
            <a:r>
              <a:rPr lang="ko-KR" altLang="en-US" dirty="0" smtClean="0"/>
              <a:t> 직접적인 요인들을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ko-KR" altLang="en-US" dirty="0" smtClean="0"/>
              <a:t>를 응용하여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산업혁명의 주요  </a:t>
            </a:r>
            <a:r>
              <a:rPr lang="ko-KR" altLang="en-US" dirty="0" err="1" smtClean="0"/>
              <a:t>주목받는</a:t>
            </a:r>
            <a:r>
              <a:rPr lang="ko-KR" altLang="en-US" dirty="0" smtClean="0"/>
              <a:t> 직접적인 요인들을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생산자동화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전산화 </a:t>
            </a:r>
            <a:r>
              <a:rPr lang="ko-KR" altLang="en-US" dirty="0" smtClean="0"/>
              <a:t>공정 별로 이루어져 단계별로 얻을 수 있는 정보 활용이 한정적</a:t>
            </a:r>
            <a:endParaRPr lang="en-US" altLang="ko-KR" dirty="0" smtClean="0"/>
          </a:p>
          <a:p>
            <a:r>
              <a:rPr lang="ko-KR" altLang="en-US" dirty="0" smtClean="0"/>
              <a:t>스마트제조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다량으로 생기는 데이터를 통합하고 분석하여 전체 공정의 문제점 파악 및 고도의 자동화 가능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0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Disruptive technology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파괴적</a:t>
            </a:r>
            <a:r>
              <a:rPr lang="ko-KR" altLang="en-US" baseline="0" dirty="0" smtClean="0"/>
              <a:t> 혁신을 이끌 기술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자료는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그렇다면 </a:t>
            </a:r>
            <a:r>
              <a:rPr lang="ko-KR" altLang="en-US" dirty="0" err="1" smtClean="0"/>
              <a:t>빅데이터가</a:t>
            </a:r>
            <a:r>
              <a:rPr lang="ko-KR" altLang="en-US" dirty="0" smtClean="0"/>
              <a:t> 스마트제조에 왜 중요한지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어떤 방식으로 영향을 미치는지 알아보겠습니다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고객의 기호와도 연관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춘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제조 데이터 컨설팅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고급 통계 분석과 대량의 생산 로 데이터</a:t>
            </a:r>
            <a:r>
              <a:rPr lang="en-US" altLang="ko-KR" dirty="0" smtClean="0"/>
              <a:t>(Raw data)</a:t>
            </a:r>
            <a:r>
              <a:rPr lang="ko-KR" altLang="en-US" dirty="0" smtClean="0"/>
              <a:t>를 집계 처리하는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ko-KR" altLang="en-US" dirty="0" smtClean="0"/>
              <a:t>생산에서는 품질 이 </a:t>
            </a:r>
            <a:r>
              <a:rPr lang="ko-KR" altLang="en-US" dirty="0" err="1" smtClean="0"/>
              <a:t>슈</a:t>
            </a:r>
            <a:r>
              <a:rPr lang="ko-KR" altLang="en-US" dirty="0" smtClean="0"/>
              <a:t> 발생 시 원인 공정을 신속하게 도출하고 해당 공정의 </a:t>
            </a:r>
            <a:r>
              <a:rPr lang="ko-KR" altLang="en-US" dirty="0" err="1" smtClean="0"/>
              <a:t>변경점을</a:t>
            </a:r>
            <a:r>
              <a:rPr lang="ko-KR" altLang="en-US" dirty="0" smtClean="0"/>
              <a:t> 파악하여 즉시 조치 가능한 체계를 확보하며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기술을 이 용하여 기존 기술 기반</a:t>
            </a:r>
            <a:r>
              <a:rPr lang="en-US" altLang="ko-KR" dirty="0" smtClean="0"/>
              <a:t>(DW, RTDB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보다 투자 대비 </a:t>
            </a:r>
            <a:r>
              <a:rPr lang="en-US" altLang="ko-KR" dirty="0" smtClean="0"/>
              <a:t>30~40% </a:t>
            </a:r>
            <a:r>
              <a:rPr lang="ko-KR" altLang="en-US" dirty="0" smtClean="0"/>
              <a:t>수준의 투자로 효과를 확인할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현장의 공정 엔지니어들은 본 시스템을 도입해 전후 공정의 데이터 추적 및 연계 확인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로데이터의</a:t>
            </a:r>
            <a:r>
              <a:rPr lang="ko-KR" altLang="en-US" dirty="0" smtClean="0"/>
              <a:t> 조회 및 가공을 효 과적으로 할 수 있는 자동화된 업무 기반 마련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불량의 원인 인자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분석을 통한 인자간 교호작용 발견 및 최적조건 제 시 등 불량 분석 체계를 확보함으로써 업무 생산성 측면에서도 기 존의 분석 방식 대비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 업무 시간을 줄일 수 있는 점을 가 장 큰 변화로 언급하고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지멘스</a:t>
            </a:r>
            <a:r>
              <a:rPr lang="en-US" altLang="ko-KR" dirty="0" smtClean="0"/>
              <a:t>(SIMENS)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암벡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Amberg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공장은 독일의 </a:t>
            </a:r>
            <a:r>
              <a:rPr lang="ko-KR" altLang="en-US" dirty="0" err="1" smtClean="0"/>
              <a:t>인더스트리</a:t>
            </a:r>
            <a:r>
              <a:rPr lang="en-US" altLang="ko-KR" dirty="0" smtClean="0"/>
              <a:t>4.0 </a:t>
            </a:r>
            <a:r>
              <a:rPr lang="ko-KR" altLang="en-US" dirty="0" smtClean="0"/>
              <a:t>을 설명하는 데 대표적인 </a:t>
            </a:r>
            <a:r>
              <a:rPr lang="ko-KR" altLang="en-US" dirty="0" err="1" smtClean="0"/>
              <a:t>스마트팩토리</a:t>
            </a:r>
            <a:r>
              <a:rPr lang="ko-KR" altLang="en-US" dirty="0" smtClean="0"/>
              <a:t> 구축 사례이다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스마트팩토</a:t>
            </a:r>
            <a:r>
              <a:rPr lang="ko-KR" altLang="en-US" dirty="0" smtClean="0"/>
              <a:t> 리 구축 사례를 직접 보고 듣기 위해 여러 국가에서 견학 및 취재를 </a:t>
            </a:r>
            <a:r>
              <a:rPr lang="ko-KR" altLang="en-US" dirty="0" err="1" smtClean="0"/>
              <a:t>가기고</a:t>
            </a:r>
            <a:r>
              <a:rPr lang="ko-KR" altLang="en-US" dirty="0" smtClean="0"/>
              <a:t> 하는 곳이다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암벡</a:t>
            </a:r>
            <a:r>
              <a:rPr lang="ko-KR" altLang="en-US" dirty="0" smtClean="0"/>
              <a:t> 공장의 특징은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활용해 대부분의 공정을 자동화 했다는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설비에는 센서가 부착돼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부품마다에는 일 </a:t>
            </a:r>
            <a:r>
              <a:rPr lang="ko-KR" altLang="en-US" dirty="0" err="1" smtClean="0"/>
              <a:t>련번호가</a:t>
            </a:r>
            <a:r>
              <a:rPr lang="ko-KR" altLang="en-US" dirty="0" smtClean="0"/>
              <a:t> 있어 문제가 발생하면 그 </a:t>
            </a:r>
            <a:r>
              <a:rPr lang="ko-KR" altLang="en-US" dirty="0" err="1" smtClean="0"/>
              <a:t>우치를</a:t>
            </a:r>
            <a:r>
              <a:rPr lang="ko-KR" altLang="en-US" dirty="0" smtClean="0"/>
              <a:t> 확인할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공장에서 컴퓨터가 하루에 분석하는 데이터만 </a:t>
            </a:r>
            <a:r>
              <a:rPr lang="en-US" altLang="ko-KR" dirty="0" smtClean="0"/>
              <a:t>5,000</a:t>
            </a:r>
            <a:r>
              <a:rPr lang="ko-KR" altLang="en-US" dirty="0" err="1" smtClean="0"/>
              <a:t>만건으로</a:t>
            </a:r>
            <a:r>
              <a:rPr lang="ko-KR" altLang="en-US" dirty="0" smtClean="0"/>
              <a:t> 매 년 </a:t>
            </a:r>
            <a:r>
              <a:rPr lang="en-US" altLang="ko-KR" dirty="0" smtClean="0"/>
              <a:t>182</a:t>
            </a:r>
            <a:r>
              <a:rPr lang="ko-KR" altLang="en-US" dirty="0" err="1" smtClean="0"/>
              <a:t>억건이</a:t>
            </a:r>
            <a:r>
              <a:rPr lang="ko-KR" altLang="en-US" dirty="0" smtClean="0"/>
              <a:t> 넘는다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많은 데이터를 통해 각 설비 및 부품 의 불량 관리가 이뤄지기 때문에 불량률도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지멘스에 따르면 이 공장의 불량률은 </a:t>
            </a:r>
            <a:r>
              <a:rPr lang="en-US" altLang="ko-KR" dirty="0" smtClean="0"/>
              <a:t>0.0012%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100</a:t>
            </a:r>
            <a:r>
              <a:rPr lang="ko-KR" altLang="en-US" dirty="0" smtClean="0"/>
              <a:t>만개 생산하는 동안 나오는 불 </a:t>
            </a:r>
            <a:r>
              <a:rPr lang="ko-KR" altLang="en-US" dirty="0" err="1" smtClean="0"/>
              <a:t>량품은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50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`, </a:t>
            </a:r>
            <a:r>
              <a:rPr lang="ko-KR" altLang="en-US" smtClean="0"/>
              <a:t>매일경제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`, </a:t>
            </a:r>
            <a:r>
              <a:rPr lang="ko-KR" altLang="en-US" smtClean="0"/>
              <a:t>매일경제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`, </a:t>
            </a:r>
            <a:r>
              <a:rPr lang="ko-KR" altLang="en-US" smtClean="0"/>
              <a:t>매일경제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`, </a:t>
            </a:r>
            <a:r>
              <a:rPr lang="ko-KR" altLang="en-US" smtClean="0"/>
              <a:t>매일경제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`, </a:t>
            </a:r>
            <a:r>
              <a:rPr lang="ko-KR" altLang="en-US" smtClean="0"/>
              <a:t>매일경제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`, </a:t>
            </a:r>
            <a:r>
              <a:rPr lang="ko-KR" altLang="en-US" smtClean="0"/>
              <a:t>매일경제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급격히 닥쳐오는 인구절벽</a:t>
            </a:r>
            <a:r>
              <a:rPr lang="en-US" altLang="ko-KR" smtClean="0"/>
              <a:t>…</a:t>
            </a:r>
            <a:r>
              <a:rPr lang="ko-KR" altLang="en-US" smtClean="0"/>
              <a:t>고용</a:t>
            </a:r>
            <a:r>
              <a:rPr lang="en-US" altLang="ko-KR" smtClean="0"/>
              <a:t>·</a:t>
            </a:r>
            <a:r>
              <a:rPr lang="ko-KR" altLang="en-US" smtClean="0"/>
              <a:t>성장에 </a:t>
            </a:r>
            <a:r>
              <a:rPr lang="en-US" altLang="ko-KR" smtClean="0"/>
              <a:t>`</a:t>
            </a:r>
            <a:r>
              <a:rPr lang="ko-KR" altLang="en-US" smtClean="0"/>
              <a:t>먹구름</a:t>
            </a:r>
            <a:r>
              <a:rPr lang="en-US" altLang="ko-KR" smtClean="0"/>
              <a:t>`, </a:t>
            </a:r>
            <a:r>
              <a:rPr lang="ko-KR" altLang="en-US" smtClean="0"/>
              <a:t>매일경제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pP44EPBMb8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스마트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팩토리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594928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김원상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스마트팩토리</a:t>
            </a:r>
            <a:r>
              <a:rPr lang="ko-KR" altLang="en-US" dirty="0" smtClean="0"/>
              <a:t> 선두기업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도입 업체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중간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사례</a:t>
            </a:r>
            <a:r>
              <a:rPr lang="en-US" altLang="ko-KR" sz="1200" dirty="0" smtClean="0"/>
              <a:t>11)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실시간 데이터 수집 및 의사결정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한중</a:t>
            </a:r>
            <a:r>
              <a:rPr lang="en-US" altLang="ko-KR" dirty="0" smtClean="0"/>
              <a:t>NCS(</a:t>
            </a:r>
            <a:r>
              <a:rPr lang="ko-KR" altLang="en-US" dirty="0" smtClean="0"/>
              <a:t>경북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자동차 부품업체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경영정보 전산화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생산시점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외주업체 업무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원산지 증명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기준 설비가동률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로 증가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공정불량률 </a:t>
            </a:r>
            <a:r>
              <a:rPr lang="en-US" altLang="ko-KR" dirty="0" smtClean="0"/>
              <a:t>39%</a:t>
            </a:r>
            <a:r>
              <a:rPr lang="ko-KR" altLang="en-US" dirty="0" smtClean="0"/>
              <a:t>감소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생산성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신승정밀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항공기 부품 제조업체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원자재 재고관리 스마트화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중소제조 경쟁력 제고 차원에서 효과적이지만 고도화는 미흡한 수준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227" y="5859269"/>
            <a:ext cx="89289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11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)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뉴스 인사이드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현장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]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경남 스마트 공장의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'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현 주소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'(2017.2.24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), KBS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뉴스 경남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(2017)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스마트팩토리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선두기업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해외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아디다스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퓨처크래프트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MFG </a:t>
            </a:r>
            <a:r>
              <a:rPr lang="en-US" altLang="ko-KR" sz="1200" dirty="0" smtClean="0"/>
              <a:t>12)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리쇼어링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다국적 기업이 생산거점을 다시 본국으로 회귀시키는 현상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중국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동남아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독일 </a:t>
            </a:r>
            <a:r>
              <a:rPr lang="ko-KR" altLang="en-US" dirty="0" err="1" smtClean="0"/>
              <a:t>인스바흐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신발 이익률</a:t>
            </a:r>
            <a:r>
              <a:rPr lang="ko-KR" altLang="en-US" dirty="0" smtClean="0"/>
              <a:t> 개선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 smtClean="0"/>
              <a:t>아디다스</a:t>
            </a:r>
            <a:r>
              <a:rPr lang="ko-KR" altLang="en-US" dirty="0" smtClean="0"/>
              <a:t> 전체 매출의 </a:t>
            </a:r>
            <a:r>
              <a:rPr lang="ko-KR" altLang="en-US" dirty="0" err="1" smtClean="0"/>
              <a:t>절반차지</a:t>
            </a:r>
            <a:r>
              <a:rPr lang="en-US" altLang="ko-KR" dirty="0" smtClean="0"/>
              <a:t>(</a:t>
            </a:r>
            <a:r>
              <a:rPr lang="en-US" altLang="ko-KR" dirty="0"/>
              <a:t>83</a:t>
            </a:r>
            <a:r>
              <a:rPr lang="ko-KR" altLang="en-US" dirty="0"/>
              <a:t>억</a:t>
            </a:r>
            <a:r>
              <a:rPr lang="en-US" altLang="ko-KR" dirty="0"/>
              <a:t>6</a:t>
            </a:r>
            <a:r>
              <a:rPr lang="ko-KR" altLang="en-US" dirty="0" err="1" smtClean="0"/>
              <a:t>천만유로</a:t>
            </a:r>
            <a:r>
              <a:rPr lang="en-US" altLang="ko-KR" dirty="0" smtClean="0"/>
              <a:t>) but</a:t>
            </a:r>
            <a:r>
              <a:rPr lang="ko-KR" altLang="en-US" dirty="0" smtClean="0"/>
              <a:t>영업이익률 </a:t>
            </a:r>
            <a:r>
              <a:rPr lang="en-US" altLang="ko-KR" dirty="0" smtClean="0"/>
              <a:t>6.5%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강점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맞춤형 신발 제작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공급망</a:t>
            </a:r>
            <a:r>
              <a:rPr lang="ko-KR" altLang="en-US" dirty="0" smtClean="0"/>
              <a:t> 단순화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약점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생산량 대비 미흡한 생산량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 켤레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스마트 공장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결레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227" y="5859269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12)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</a:rPr>
              <a:t>아디다스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'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스피드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</a:rPr>
              <a:t>팩토리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'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의 도입 효과는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?,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로봇신문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(2016)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89040"/>
            <a:ext cx="3276402" cy="1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끝으</a:t>
            </a:r>
            <a:r>
              <a:rPr lang="ko-KR" altLang="en-US" dirty="0"/>
              <a:t>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낙관적인 미래상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비관적인 미래상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www.youtube.com/watch?v=pP44EPBMb8A</a:t>
            </a:r>
            <a:r>
              <a:rPr lang="en-US" altLang="ko-KR" dirty="0" smtClean="0"/>
              <a:t> 4:37~7:00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227" y="5859269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7" y="1412776"/>
            <a:ext cx="7139136" cy="26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000" dirty="0" err="1" smtClean="0"/>
              <a:t>스마트팩토리가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주목받는</a:t>
            </a:r>
            <a:r>
              <a:rPr lang="ko-KR" altLang="en-US" sz="2000" dirty="0" smtClean="0"/>
              <a:t> 배경</a:t>
            </a:r>
            <a:endParaRPr lang="en-US" altLang="ko-KR" sz="2000" dirty="0" smtClean="0"/>
          </a:p>
          <a:p>
            <a:pPr marL="488950" lvl="2" indent="0">
              <a:buNone/>
            </a:pPr>
            <a:r>
              <a:rPr lang="en-US" altLang="ko-KR" sz="2000" dirty="0" smtClean="0"/>
              <a:t>				</a:t>
            </a:r>
          </a:p>
          <a:p>
            <a:pPr lvl="2"/>
            <a:r>
              <a:rPr lang="ko-KR" altLang="en-US" sz="2000" dirty="0" err="1" smtClean="0"/>
              <a:t>스마트팩토리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트랜드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err="1" smtClean="0"/>
              <a:t>스마트팩토리와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빅데이터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스마트팩토리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선두기업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솔루션업체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도입업체</a:t>
            </a:r>
            <a:r>
              <a:rPr lang="en-US" altLang="ko-KR" sz="2000" dirty="0" smtClean="0"/>
              <a:t>)							</a:t>
            </a:r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노동력 </a:t>
            </a:r>
            <a:r>
              <a:rPr lang="ko-KR" altLang="en-US" sz="2400" dirty="0" smtClean="0"/>
              <a:t>감소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고령화로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인한 숙련공 감소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	</a:t>
            </a:r>
            <a:r>
              <a:rPr lang="ko-KR" altLang="en-US" dirty="0" smtClean="0"/>
              <a:t>생산가능인구</a:t>
            </a:r>
            <a:r>
              <a:rPr lang="en-US" altLang="ko-KR" sz="2400" dirty="0" smtClean="0"/>
              <a:t>(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/>
              <a:t>천</a:t>
            </a:r>
            <a:r>
              <a:rPr lang="en-US" altLang="ko-KR" dirty="0"/>
              <a:t>679</a:t>
            </a:r>
            <a:r>
              <a:rPr lang="ko-KR" altLang="en-US" dirty="0" smtClean="0"/>
              <a:t>만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전년대비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만</a:t>
            </a:r>
            <a:r>
              <a:rPr lang="en-US" altLang="ko-KR" dirty="0" smtClean="0"/>
              <a:t>3</a:t>
            </a:r>
            <a:r>
              <a:rPr lang="ko-KR" altLang="en-US" dirty="0" smtClean="0"/>
              <a:t>천명 감소</a:t>
            </a:r>
            <a:r>
              <a:rPr lang="en-US" altLang="ko-KR" dirty="0" smtClean="0"/>
              <a:t>) </a:t>
            </a:r>
            <a:r>
              <a:rPr lang="en-US" altLang="ko-KR" sz="1200" dirty="0" smtClean="0"/>
              <a:t>1)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	</a:t>
            </a:r>
            <a:r>
              <a:rPr lang="ko-KR" altLang="en-US" dirty="0" smtClean="0"/>
              <a:t>중위연령예측</a:t>
            </a:r>
            <a:r>
              <a:rPr lang="en-US" altLang="ko-KR" dirty="0" smtClean="0"/>
              <a:t>(2033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 50.3</a:t>
            </a:r>
            <a:r>
              <a:rPr lang="ko-KR" altLang="en-US" dirty="0" smtClean="0"/>
              <a:t>세 </a:t>
            </a:r>
            <a:r>
              <a:rPr lang="en-US" altLang="ko-KR" sz="1200" dirty="0" smtClean="0"/>
              <a:t>2)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기술혁신을 통한 제조업 경쟁력 </a:t>
            </a:r>
            <a:r>
              <a:rPr lang="ko-KR" altLang="en-US" sz="2400" dirty="0" smtClean="0"/>
              <a:t>높</a:t>
            </a:r>
            <a:r>
              <a:rPr lang="ko-KR" altLang="en-US" sz="2400" dirty="0"/>
              <a:t>임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  <a:r>
              <a:rPr lang="ko-KR" altLang="en-US" dirty="0" smtClean="0"/>
              <a:t>대한민국 </a:t>
            </a:r>
            <a:r>
              <a:rPr lang="en-US" altLang="ko-KR" dirty="0" smtClean="0"/>
              <a:t>GDP</a:t>
            </a:r>
            <a:r>
              <a:rPr lang="ko-KR" altLang="en-US" dirty="0" smtClean="0"/>
              <a:t>대비 제조업 비중 </a:t>
            </a:r>
            <a:r>
              <a:rPr lang="en-US" altLang="ko-KR" dirty="0" smtClean="0"/>
              <a:t>30%(</a:t>
            </a:r>
            <a:r>
              <a:rPr lang="ko-KR" altLang="en-US" dirty="0" smtClean="0"/>
              <a:t>일본 </a:t>
            </a:r>
            <a:r>
              <a:rPr lang="en-US" altLang="ko-KR" dirty="0" smtClean="0"/>
              <a:t>18%, 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12%)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	</a:t>
            </a:r>
            <a:r>
              <a:rPr lang="ko-KR" altLang="en-US" dirty="0" smtClean="0"/>
              <a:t>국내 경쟁력 전문가 전망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 smtClean="0"/>
              <a:t>위에서</a:t>
            </a:r>
            <a:r>
              <a:rPr lang="en-US" altLang="ko-KR" dirty="0" smtClean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 smtClean="0"/>
              <a:t>위 </a:t>
            </a:r>
            <a:r>
              <a:rPr lang="en-US" altLang="ko-KR" sz="1200" dirty="0" smtClean="0"/>
              <a:t>3)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시장규모 전망치 </a:t>
            </a:r>
            <a:r>
              <a:rPr lang="en-US" altLang="ko-KR" sz="1200" dirty="0" smtClean="0"/>
              <a:t>4)</a:t>
            </a:r>
            <a:endParaRPr lang="en-US" altLang="ko-KR" sz="12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900" dirty="0"/>
              <a:t>	</a:t>
            </a:r>
            <a:r>
              <a:rPr lang="en-US" altLang="ko-KR" dirty="0" smtClean="0"/>
              <a:t>Markets and Markets 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	</a:t>
            </a:r>
            <a:r>
              <a:rPr lang="en-US" altLang="ko-KR" dirty="0" smtClean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1,210</a:t>
            </a:r>
            <a:r>
              <a:rPr lang="ko-KR" altLang="en-US" dirty="0"/>
              <a:t>억 달러 </a:t>
            </a:r>
            <a:r>
              <a:rPr lang="en-US" altLang="ko-KR" dirty="0"/>
              <a:t>-&gt; 2020</a:t>
            </a:r>
            <a:r>
              <a:rPr lang="ko-KR" altLang="en-US" dirty="0"/>
              <a:t>년 </a:t>
            </a:r>
            <a:r>
              <a:rPr lang="en-US" altLang="ko-KR" dirty="0"/>
              <a:t>1,713</a:t>
            </a:r>
            <a:r>
              <a:rPr lang="ko-KR" altLang="en-US" dirty="0"/>
              <a:t>억 </a:t>
            </a:r>
            <a:r>
              <a:rPr lang="ko-KR" altLang="en-US" dirty="0" smtClean="0"/>
              <a:t>달러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연평균 </a:t>
            </a:r>
            <a:r>
              <a:rPr lang="en-US" altLang="ko-KR" dirty="0" smtClean="0"/>
              <a:t>9%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 latinLnBrk="1">
              <a:spcBef>
                <a:spcPct val="0"/>
              </a:spcBef>
            </a:pPr>
            <a:r>
              <a:rPr lang="ko-KR" altLang="en-US" sz="2800" b="1" dirty="0" err="1" smtClean="0">
                <a:solidFill>
                  <a:schemeClr val="bg1"/>
                </a:solidFill>
                <a:latin typeface="+mj-lt"/>
              </a:rPr>
              <a:t>스마트팩토리가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j-lt"/>
              </a:rPr>
              <a:t>주목받는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 배경과 전망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173" y="5733256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급격히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닥쳐오는 인구절벽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…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고용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·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성장에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`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먹구름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` ,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매일경제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MBN(2019)</a:t>
            </a:r>
          </a:p>
          <a:p>
            <a:pPr marL="342900" indent="-342900">
              <a:buAutoNum type="arabicParenR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"2030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년대 인구는 줄고 중위연령은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50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살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↑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“, YTN(2017)</a:t>
            </a:r>
          </a:p>
          <a:p>
            <a:pPr marL="342900" indent="-342900">
              <a:buFontTx/>
              <a:buAutoNum type="arabicParenR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[4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차 산업혁명과 직업의 미래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] 7.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스마트팩토리의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현재와 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</a:rPr>
              <a:t>미래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, IT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</a:rPr>
              <a:t>동아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(2018)</a:t>
            </a:r>
          </a:p>
          <a:p>
            <a:pPr marL="342900" indent="-342900">
              <a:buAutoNum type="arabicParenR"/>
            </a:pP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스마트팩토리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기술 및 산업 동향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, ITFIND(2018)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수요적 측면에서 고려할 두 가지 요소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파생적 수요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200" dirty="0"/>
              <a:t>	</a:t>
            </a:r>
            <a:r>
              <a:rPr lang="ko-KR" altLang="en-US" dirty="0" err="1" smtClean="0"/>
              <a:t>스마트팩토리의</a:t>
            </a:r>
            <a:r>
              <a:rPr lang="ko-KR" altLang="en-US" dirty="0" smtClean="0"/>
              <a:t> 주 고객층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제조업체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/>
              <a:t>	</a:t>
            </a:r>
            <a:r>
              <a:rPr lang="ko-KR" altLang="en-US" dirty="0" smtClean="0"/>
              <a:t>경기의 흐름을 많이 탈 수 있음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국가전략적 차원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200" dirty="0" smtClean="0"/>
              <a:t>	</a:t>
            </a:r>
            <a:r>
              <a:rPr lang="ko-KR" altLang="en-US" dirty="0" smtClean="0"/>
              <a:t>공급차원의 국가 경제 정책의 일환으로 활용될 수 있음</a:t>
            </a: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	</a:t>
            </a:r>
            <a:r>
              <a:rPr lang="ko-KR" altLang="en-US" dirty="0" smtClean="0"/>
              <a:t>중소제조업체 경쟁력</a:t>
            </a:r>
            <a:r>
              <a:rPr lang="en-US" altLang="ko-KR" dirty="0"/>
              <a:t> </a:t>
            </a:r>
            <a:r>
              <a:rPr lang="ko-KR" altLang="en-US" dirty="0" smtClean="0"/>
              <a:t>향상</a:t>
            </a:r>
            <a:r>
              <a:rPr lang="en-US" altLang="ko-KR" sz="2400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 latinLnBrk="1">
              <a:spcBef>
                <a:spcPct val="0"/>
              </a:spcBef>
            </a:pPr>
            <a:r>
              <a:rPr lang="ko-KR" altLang="en-US" sz="2800" b="1" dirty="0" err="1" smtClean="0">
                <a:solidFill>
                  <a:schemeClr val="bg1"/>
                </a:solidFill>
                <a:latin typeface="+mj-lt"/>
              </a:rPr>
              <a:t>스마트팩토리가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j-lt"/>
              </a:rPr>
              <a:t>주목받는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 배경과 전망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173" y="5733256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55" y="1268760"/>
            <a:ext cx="6624736" cy="37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스마트팩토</a:t>
            </a:r>
            <a:r>
              <a:rPr lang="ko-KR" altLang="en-US" dirty="0" err="1"/>
              <a:t>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</p:spPr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생산자동화 </a:t>
            </a:r>
            <a:r>
              <a:rPr lang="en-US" altLang="ko-KR" sz="2400" dirty="0" err="1" smtClean="0"/>
              <a:t>vs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  <a:r>
              <a:rPr lang="ko-KR" altLang="en-US" sz="1800" dirty="0" smtClean="0"/>
              <a:t>공정 간 정보교환을 통해 현장의 문제해결가능</a:t>
            </a:r>
            <a:r>
              <a:rPr lang="en-US" altLang="ko-KR" sz="1200" dirty="0" smtClean="0"/>
              <a:t>5)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5G </a:t>
            </a:r>
            <a:r>
              <a:rPr lang="ko-KR" altLang="en-US" sz="2400" dirty="0" smtClean="0"/>
              <a:t>통신망 등 </a:t>
            </a:r>
            <a:r>
              <a:rPr lang="en-US" altLang="ko-KR" sz="2400" dirty="0" smtClean="0"/>
              <a:t>ICT</a:t>
            </a:r>
            <a:r>
              <a:rPr lang="ko-KR" altLang="en-US" sz="2400" dirty="0" smtClean="0"/>
              <a:t>기술 활용 사례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SK telecom(</a:t>
            </a:r>
            <a:r>
              <a:rPr lang="ko-KR" altLang="en-US" sz="2400" dirty="0" smtClean="0"/>
              <a:t>한국</a:t>
            </a:r>
            <a:r>
              <a:rPr lang="en-US" altLang="ko-KR" sz="2400" dirty="0" smtClean="0"/>
              <a:t>)</a:t>
            </a:r>
            <a:r>
              <a:rPr lang="en-US" altLang="ko-KR" sz="1200" dirty="0" smtClean="0"/>
              <a:t>6)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다품종 소량 맞춤형 생산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kutesmart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중국</a:t>
            </a:r>
            <a:r>
              <a:rPr lang="en-US" altLang="ko-KR" sz="2400" dirty="0" smtClean="0"/>
              <a:t>)</a:t>
            </a:r>
            <a:r>
              <a:rPr lang="en-US" altLang="ko-KR" sz="1200" dirty="0" smtClean="0"/>
              <a:t>7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  <a:endParaRPr lang="en-US" altLang="ko-K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-16173" y="5733256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851920" y="1052736"/>
            <a:ext cx="5204729" cy="4464496"/>
            <a:chOff x="-55068" y="7172"/>
            <a:chExt cx="9192197" cy="68499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068" y="7172"/>
              <a:ext cx="9192197" cy="68499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116632"/>
              <a:ext cx="1576947" cy="109300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-16173" y="5733256"/>
            <a:ext cx="89289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5)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</a:rPr>
              <a:t>스마트팩토리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(Smart Factory)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란 무엇일까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?, </a:t>
            </a:r>
            <a:r>
              <a:rPr lang="ko-KR" altLang="en-US" sz="1200" dirty="0" err="1" smtClean="0">
                <a:solidFill>
                  <a:schemeClr val="bg2">
                    <a:lumMod val="90000"/>
                  </a:schemeClr>
                </a:solidFill>
              </a:rPr>
              <a:t>포스코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ICT(2016)</a:t>
            </a:r>
          </a:p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6)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SKT, 5G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</a:rPr>
              <a:t>스마트팩토리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 솔루션 공개 “대한민국 제조업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, 5G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로 다시 뛴다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”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, SKT Insight(2018)</a:t>
            </a:r>
          </a:p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7)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스마트공장 구축 사례 및 시사점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민성희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(2018)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sz="1200" b="1" dirty="0"/>
          </a:p>
          <a:p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arenR"/>
            </a:pP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2924944"/>
            <a:ext cx="515027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스마트팩토</a:t>
            </a:r>
            <a:r>
              <a:rPr lang="ko-KR" altLang="en-US" dirty="0" err="1"/>
              <a:t>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93585" y="5531212"/>
            <a:ext cx="29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스마트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팩토리</a:t>
            </a:r>
            <a:endParaRPr lang="en-US" altLang="ko-KR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54506" y="1329134"/>
            <a:ext cx="1353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IoT</a:t>
            </a:r>
            <a:endParaRPr lang="en-US" altLang="ko-K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32040" y="4194647"/>
            <a:ext cx="242245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Bigdata</a:t>
            </a:r>
            <a:endParaRPr lang="en-US" altLang="ko-KR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00770" y="1115078"/>
            <a:ext cx="7742311" cy="4388685"/>
            <a:chOff x="800770" y="1115078"/>
            <a:chExt cx="7742311" cy="4388685"/>
          </a:xfrm>
        </p:grpSpPr>
        <p:grpSp>
          <p:nvGrpSpPr>
            <p:cNvPr id="44" name="그룹 43"/>
            <p:cNvGrpSpPr/>
            <p:nvPr/>
          </p:nvGrpSpPr>
          <p:grpSpPr>
            <a:xfrm>
              <a:off x="800770" y="1169303"/>
              <a:ext cx="7742311" cy="4334460"/>
              <a:chOff x="810657" y="1196752"/>
              <a:chExt cx="7742311" cy="433446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810657" y="1196752"/>
                <a:ext cx="1368152" cy="864096"/>
                <a:chOff x="971600" y="1556792"/>
                <a:chExt cx="1368152" cy="864096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971600" y="1556792"/>
                  <a:ext cx="1368152" cy="864096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889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242705" y="1751760"/>
                  <a:ext cx="9361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 smtClean="0"/>
                    <a:t>센서</a:t>
                  </a: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810657" y="2924944"/>
                <a:ext cx="1368152" cy="864096"/>
                <a:chOff x="971600" y="1556792"/>
                <a:chExt cx="1368152" cy="864096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971600" y="1556792"/>
                  <a:ext cx="1368152" cy="864096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889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242705" y="1751760"/>
                  <a:ext cx="9361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 smtClean="0"/>
                    <a:t>센서</a:t>
                  </a: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810657" y="4667116"/>
                <a:ext cx="1368152" cy="864096"/>
                <a:chOff x="971600" y="1556792"/>
                <a:chExt cx="1368152" cy="864096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971600" y="1556792"/>
                  <a:ext cx="1368152" cy="864096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889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42705" y="1751760"/>
                  <a:ext cx="9361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 smtClean="0"/>
                    <a:t>센서</a:t>
                  </a:r>
                </a:p>
              </p:txBody>
            </p:sp>
          </p:grpSp>
          <p:cxnSp>
            <p:nvCxnSpPr>
              <p:cNvPr id="26" name="직선 연결선 25"/>
              <p:cNvCxnSpPr/>
              <p:nvPr/>
            </p:nvCxnSpPr>
            <p:spPr>
              <a:xfrm>
                <a:off x="2219154" y="1628800"/>
                <a:ext cx="52098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2219154" y="3350744"/>
                <a:ext cx="1128710" cy="6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219153" y="5087199"/>
                <a:ext cx="52098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740137" y="1622552"/>
                <a:ext cx="607727" cy="17344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2740136" y="3356992"/>
                <a:ext cx="607728" cy="17302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/>
              <p:cNvGrpSpPr/>
              <p:nvPr/>
            </p:nvGrpSpPr>
            <p:grpSpPr>
              <a:xfrm>
                <a:off x="3482747" y="2364425"/>
                <a:ext cx="3288661" cy="1944216"/>
                <a:chOff x="3482747" y="2364425"/>
                <a:chExt cx="3288661" cy="1944216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3527883" y="2364425"/>
                  <a:ext cx="2088232" cy="1944216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889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482747" y="2797924"/>
                  <a:ext cx="2199409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 err="1" smtClean="0"/>
                    <a:t>게이트웨</a:t>
                  </a:r>
                  <a:r>
                    <a:rPr lang="ko-KR" altLang="en-US" sz="2400" b="1" dirty="0" err="1"/>
                    <a:t>이</a:t>
                  </a:r>
                  <a:endParaRPr lang="en-US" altLang="ko-KR" sz="2400" b="1" dirty="0" smtClean="0"/>
                </a:p>
                <a:p>
                  <a:endParaRPr lang="en-US" altLang="ko-KR" sz="1600" b="1" dirty="0"/>
                </a:p>
                <a:p>
                  <a:r>
                    <a:rPr lang="ko-KR" altLang="en-US" sz="2400" b="1" dirty="0" smtClean="0"/>
                    <a:t>서버</a:t>
                  </a:r>
                  <a:r>
                    <a:rPr lang="en-US" altLang="ko-KR" sz="2400" b="1" dirty="0" smtClean="0"/>
                    <a:t>, </a:t>
                  </a:r>
                  <a:r>
                    <a:rPr lang="ko-KR" altLang="en-US" sz="2400" b="1" dirty="0" err="1" smtClean="0"/>
                    <a:t>클라우드</a:t>
                  </a:r>
                  <a:endParaRPr lang="en-US" altLang="ko-KR" sz="2400" b="1" dirty="0" smtClean="0"/>
                </a:p>
              </p:txBody>
            </p:sp>
            <p:sp>
              <p:nvSpPr>
                <p:cNvPr id="39" name="오른쪽 화살표 38"/>
                <p:cNvSpPr/>
                <p:nvPr/>
              </p:nvSpPr>
              <p:spPr>
                <a:xfrm>
                  <a:off x="5835304" y="3028317"/>
                  <a:ext cx="936104" cy="728641"/>
                </a:xfrm>
                <a:prstGeom prst="rightArrow">
                  <a:avLst/>
                </a:prstGeom>
                <a:solidFill>
                  <a:srgbClr val="FFFF97"/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6896784" y="2548852"/>
                <a:ext cx="1656184" cy="1664759"/>
                <a:chOff x="6896784" y="2548852"/>
                <a:chExt cx="1656184" cy="1664759"/>
              </a:xfrm>
            </p:grpSpPr>
            <p:sp>
              <p:nvSpPr>
                <p:cNvPr id="40" name="타원 39"/>
                <p:cNvSpPr/>
                <p:nvPr/>
              </p:nvSpPr>
              <p:spPr>
                <a:xfrm>
                  <a:off x="6896784" y="2548852"/>
                  <a:ext cx="1656184" cy="166475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889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164288" y="3150398"/>
                  <a:ext cx="12241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 smtClean="0"/>
                    <a:t>관리자</a:t>
                  </a:r>
                </a:p>
              </p:txBody>
            </p:sp>
          </p:grpSp>
        </p:grpSp>
        <p:cxnSp>
          <p:nvCxnSpPr>
            <p:cNvPr id="48" name="꺾인 연결선 47"/>
            <p:cNvCxnSpPr>
              <a:endCxn id="49" idx="1"/>
            </p:cNvCxnSpPr>
            <p:nvPr/>
          </p:nvCxnSpPr>
          <p:spPr>
            <a:xfrm flipV="1">
              <a:off x="4572565" y="1425826"/>
              <a:ext cx="2026113" cy="846484"/>
            </a:xfrm>
            <a:prstGeom prst="bentConnector3">
              <a:avLst>
                <a:gd name="adj1" fmla="val 91"/>
              </a:avLst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48"/>
            <p:cNvSpPr/>
            <p:nvPr/>
          </p:nvSpPr>
          <p:spPr>
            <a:xfrm>
              <a:off x="6598678" y="1115078"/>
              <a:ext cx="1790313" cy="621496"/>
            </a:xfrm>
            <a:prstGeom prst="roundRect">
              <a:avLst/>
            </a:prstGeom>
            <a:solidFill>
              <a:srgbClr val="FFFF97"/>
            </a:solidFill>
            <a:ln w="889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2385" y="1262797"/>
              <a:ext cx="1728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자체문제해결</a:t>
              </a: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5225120" y="1849068"/>
            <a:ext cx="12005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A.I.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스마트팩토리와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빅데이터</a:t>
            </a:r>
            <a:r>
              <a:rPr lang="en-US" altLang="ko-KR" sz="1200" dirty="0" smtClean="0"/>
              <a:t>8)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93585" y="5531212"/>
            <a:ext cx="29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스마트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팩토리</a:t>
            </a:r>
            <a:endParaRPr lang="en-US" altLang="ko-KR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</p:spPr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err="1" smtClean="0"/>
              <a:t>스마트팩토리의</a:t>
            </a:r>
            <a:r>
              <a:rPr lang="ko-KR" altLang="en-US" sz="2400" dirty="0" smtClean="0"/>
              <a:t> 핵심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제조업 관점에서 </a:t>
            </a:r>
            <a:r>
              <a:rPr lang="ko-KR" altLang="en-US" sz="2400" dirty="0" err="1" smtClean="0"/>
              <a:t>빅데이터</a:t>
            </a:r>
            <a:r>
              <a:rPr lang="ko-KR" altLang="en-US" sz="2400" dirty="0" smtClean="0"/>
              <a:t> 분석에 필요한 요소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  <a:r>
              <a:rPr lang="ko-KR" altLang="en-US" dirty="0" smtClean="0"/>
              <a:t>대용량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고속처리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</a:t>
            </a:r>
            <a:endParaRPr lang="en-US" altLang="ko-KR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2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1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ko-KR" altLang="en-US" sz="2400" dirty="0" err="1" smtClean="0"/>
              <a:t>빅데이터</a:t>
            </a:r>
            <a:r>
              <a:rPr lang="ko-KR" altLang="en-US" sz="2400" dirty="0" smtClean="0"/>
              <a:t> 활용 예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LG CNS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	- SIEMENS </a:t>
            </a:r>
            <a:r>
              <a:rPr lang="ko-KR" altLang="en-US" sz="2400" dirty="0" err="1" smtClean="0"/>
              <a:t>암벡</a:t>
            </a:r>
            <a:r>
              <a:rPr lang="ko-KR" altLang="en-US" sz="2400" dirty="0" smtClean="0"/>
              <a:t> 공장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	</a:t>
            </a:r>
            <a:endParaRPr lang="en-US" altLang="ko-KR" sz="2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788"/>
            <a:ext cx="7488832" cy="690451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16173" y="5733256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227" y="5859269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8) </a:t>
            </a:r>
            <a:r>
              <a:rPr lang="ko-KR" altLang="en-US" sz="1200" dirty="0" err="1" smtClean="0">
                <a:solidFill>
                  <a:schemeClr val="bg2">
                    <a:lumMod val="75000"/>
                  </a:schemeClr>
                </a:solidFill>
              </a:rPr>
              <a:t>인더스트리솔루션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6</a:t>
            </a:r>
            <a:r>
              <a:rPr lang="ko-KR" altLang="en-US" sz="1200" dirty="0" smtClean="0">
                <a:solidFill>
                  <a:schemeClr val="bg2">
                    <a:lumMod val="75000"/>
                  </a:schemeClr>
                </a:solidFill>
              </a:rPr>
              <a:t>월호</a:t>
            </a:r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(2015)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4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스마트팩토리</a:t>
            </a:r>
            <a:r>
              <a:rPr lang="ko-KR" altLang="en-US" dirty="0" smtClean="0"/>
              <a:t> 선두기업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솔루션 업체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삼성</a:t>
            </a:r>
            <a:r>
              <a:rPr lang="en-US" altLang="ko-KR" dirty="0" smtClean="0"/>
              <a:t>SDS, LG CNS, SK C&amp;C, </a:t>
            </a:r>
            <a:r>
              <a:rPr lang="ko-KR" altLang="en-US" dirty="0" err="1" smtClean="0"/>
              <a:t>포스코</a:t>
            </a:r>
            <a:r>
              <a:rPr lang="en-US" altLang="ko-KR" dirty="0" smtClean="0"/>
              <a:t>ICT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자체 솔루션 </a:t>
            </a:r>
            <a:r>
              <a:rPr lang="en-US" altLang="ko-KR" dirty="0" smtClean="0"/>
              <a:t>SI</a:t>
            </a:r>
            <a:r>
              <a:rPr lang="ko-KR" altLang="en-US" dirty="0" smtClean="0"/>
              <a:t>업체 같은 그룹 계열사 공장의 스마트화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강점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계열사의 비용절감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다량의 데이터 수집 및 노하우 축적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타 회사와의 교류가 어려움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노하우 전수 부족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현대중공업지주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현대로보틱스</a:t>
            </a:r>
            <a:r>
              <a:rPr lang="en-US" altLang="ko-KR" dirty="0" smtClean="0"/>
              <a:t>)</a:t>
            </a:r>
            <a:r>
              <a:rPr lang="en-US" altLang="ko-KR" sz="1200" dirty="0" smtClean="0"/>
              <a:t>9)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대구광역시 소재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스마트팩토리</a:t>
            </a:r>
            <a:r>
              <a:rPr lang="en-US" altLang="ko-KR" dirty="0"/>
              <a:t> </a:t>
            </a:r>
            <a:r>
              <a:rPr lang="ko-KR" altLang="en-US" dirty="0" smtClean="0"/>
              <a:t>통합 플랫폼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 실행 시스템</a:t>
            </a:r>
            <a:r>
              <a:rPr lang="en-US" altLang="ko-KR" dirty="0" smtClean="0"/>
              <a:t>(MES)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2018</a:t>
            </a:r>
            <a:r>
              <a:rPr lang="ko-KR" altLang="en-US" dirty="0" smtClean="0"/>
              <a:t>년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8</a:t>
            </a:r>
            <a:r>
              <a:rPr lang="ko-KR" altLang="en-US" dirty="0" smtClean="0"/>
              <a:t>억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천만원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지역 내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충분히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대기업 계열사의 한계를 벗어나지 </a:t>
            </a:r>
            <a:r>
              <a:rPr lang="en-US" altLang="ko-KR" dirty="0" smtClean="0"/>
              <a:t>	</a:t>
            </a:r>
            <a:r>
              <a:rPr lang="ko-KR" altLang="en-US" dirty="0" smtClean="0"/>
              <a:t>못 </a:t>
            </a:r>
            <a:r>
              <a:rPr lang="ko-KR" altLang="en-US" dirty="0" smtClean="0"/>
              <a:t>할 수도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227" y="5859269"/>
            <a:ext cx="89289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/>
                </a:solidFill>
              </a:rPr>
              <a:t>9) </a:t>
            </a:r>
            <a:r>
              <a:rPr lang="en-US" altLang="ko-KR" sz="1200" dirty="0">
                <a:solidFill>
                  <a:schemeClr val="bg2"/>
                </a:solidFill>
              </a:rPr>
              <a:t>[</a:t>
            </a:r>
            <a:r>
              <a:rPr lang="ko-KR" altLang="en-US" sz="1200" dirty="0">
                <a:solidFill>
                  <a:schemeClr val="bg2"/>
                </a:solidFill>
              </a:rPr>
              <a:t>미래산업 허브도시 대구</a:t>
            </a:r>
            <a:r>
              <a:rPr lang="en-US" altLang="ko-KR" sz="1200" dirty="0">
                <a:solidFill>
                  <a:schemeClr val="bg2"/>
                </a:solidFill>
              </a:rPr>
              <a:t>] </a:t>
            </a:r>
            <a:r>
              <a:rPr lang="ko-KR" altLang="en-US" sz="1200" dirty="0">
                <a:solidFill>
                  <a:schemeClr val="bg2"/>
                </a:solidFill>
              </a:rPr>
              <a:t>돌봄</a:t>
            </a:r>
            <a:r>
              <a:rPr lang="en-US" altLang="ko-KR" sz="1200" dirty="0">
                <a:solidFill>
                  <a:schemeClr val="bg2"/>
                </a:solidFill>
              </a:rPr>
              <a:t>·</a:t>
            </a:r>
            <a:r>
              <a:rPr lang="ko-KR" altLang="en-US" sz="1200" dirty="0">
                <a:solidFill>
                  <a:schemeClr val="bg2"/>
                </a:solidFill>
              </a:rPr>
              <a:t>의료</a:t>
            </a:r>
            <a:r>
              <a:rPr lang="en-US" altLang="ko-KR" sz="1200" dirty="0">
                <a:solidFill>
                  <a:schemeClr val="bg2"/>
                </a:solidFill>
              </a:rPr>
              <a:t>·</a:t>
            </a:r>
            <a:r>
              <a:rPr lang="ko-KR" altLang="en-US" sz="1200" dirty="0">
                <a:solidFill>
                  <a:schemeClr val="bg2"/>
                </a:solidFill>
              </a:rPr>
              <a:t>물류</a:t>
            </a:r>
            <a:r>
              <a:rPr lang="en-US" altLang="ko-KR" sz="1200" dirty="0">
                <a:solidFill>
                  <a:schemeClr val="bg2"/>
                </a:solidFill>
              </a:rPr>
              <a:t>·</a:t>
            </a:r>
            <a:r>
              <a:rPr lang="ko-KR" altLang="en-US" sz="1200" dirty="0" err="1">
                <a:solidFill>
                  <a:schemeClr val="bg2"/>
                </a:solidFill>
              </a:rPr>
              <a:t>웨어러블</a:t>
            </a:r>
            <a:r>
              <a:rPr lang="en-US" altLang="ko-KR" sz="1200" dirty="0">
                <a:solidFill>
                  <a:schemeClr val="bg2"/>
                </a:solidFill>
              </a:rPr>
              <a:t>…</a:t>
            </a:r>
            <a:r>
              <a:rPr lang="ko-KR" altLang="en-US" sz="1200" dirty="0">
                <a:solidFill>
                  <a:schemeClr val="bg2"/>
                </a:solidFill>
              </a:rPr>
              <a:t>대구는 </a:t>
            </a:r>
            <a:r>
              <a:rPr lang="en-US" altLang="ko-KR" sz="1200" dirty="0">
                <a:solidFill>
                  <a:schemeClr val="bg2"/>
                </a:solidFill>
              </a:rPr>
              <a:t>`</a:t>
            </a:r>
            <a:r>
              <a:rPr lang="ko-KR" altLang="en-US" sz="1200" dirty="0">
                <a:solidFill>
                  <a:schemeClr val="bg2"/>
                </a:solidFill>
              </a:rPr>
              <a:t>로봇산업 </a:t>
            </a:r>
            <a:r>
              <a:rPr lang="en-US" altLang="ko-KR" sz="1200" dirty="0">
                <a:solidFill>
                  <a:schemeClr val="bg2"/>
                </a:solidFill>
              </a:rPr>
              <a:t>1</a:t>
            </a:r>
            <a:r>
              <a:rPr lang="ko-KR" altLang="en-US" sz="1200" dirty="0">
                <a:solidFill>
                  <a:schemeClr val="bg2"/>
                </a:solidFill>
              </a:rPr>
              <a:t>번지</a:t>
            </a:r>
            <a:r>
              <a:rPr lang="en-US" altLang="ko-KR" sz="1200" dirty="0" smtClean="0">
                <a:solidFill>
                  <a:schemeClr val="bg2"/>
                </a:solidFill>
              </a:rPr>
              <a:t>`, </a:t>
            </a:r>
            <a:r>
              <a:rPr lang="ko-KR" altLang="en-US" sz="1200" dirty="0" err="1" smtClean="0">
                <a:solidFill>
                  <a:schemeClr val="bg2"/>
                </a:solidFill>
              </a:rPr>
              <a:t>매일경제</a:t>
            </a:r>
            <a:r>
              <a:rPr lang="en-US" altLang="ko-KR" sz="1200" dirty="0" smtClean="0">
                <a:solidFill>
                  <a:schemeClr val="bg2"/>
                </a:solidFill>
              </a:rPr>
              <a:t>MBN(2019)</a:t>
            </a:r>
            <a:endParaRPr lang="en-US" altLang="ko-KR" sz="1200" dirty="0">
              <a:solidFill>
                <a:schemeClr val="bg2"/>
              </a:solidFill>
            </a:endParaRPr>
          </a:p>
          <a:p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스마트팩토리</a:t>
            </a:r>
            <a:r>
              <a:rPr lang="ko-KR" altLang="en-US" dirty="0" smtClean="0"/>
              <a:t> 선두기업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도입 업체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스마트팩토리</a:t>
            </a:r>
            <a:r>
              <a:rPr lang="ko-KR" altLang="en-US" dirty="0" smtClean="0"/>
              <a:t> 도입 단계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대한민국 중소기업 </a:t>
            </a:r>
            <a:r>
              <a:rPr lang="en-US" altLang="ko-KR" dirty="0" smtClean="0"/>
              <a:t>77% </a:t>
            </a:r>
            <a:r>
              <a:rPr lang="ko-KR" altLang="en-US" dirty="0" smtClean="0"/>
              <a:t>기초수준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중간수준</a:t>
            </a:r>
            <a:r>
              <a:rPr lang="en-US" altLang="ko-KR" dirty="0" smtClean="0"/>
              <a:t>1 </a:t>
            </a:r>
            <a:r>
              <a:rPr lang="en-US" altLang="ko-KR" sz="1200" dirty="0" smtClean="0"/>
              <a:t>10)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8" y="1628800"/>
            <a:ext cx="8515030" cy="3384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227" y="5859269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10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)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</a:rPr>
              <a:t>스마트팩토리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 구축 기업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77%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가 기초단계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</a:rPr>
              <a:t>…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점진적 고도화 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필요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, FA</a:t>
            </a:r>
            <a:r>
              <a:rPr lang="ko-KR" altLang="en-US" sz="1200" dirty="0" smtClean="0">
                <a:solidFill>
                  <a:schemeClr val="bg2">
                    <a:lumMod val="90000"/>
                  </a:schemeClr>
                </a:solidFill>
              </a:rPr>
              <a:t>저널</a:t>
            </a:r>
            <a:r>
              <a:rPr lang="en-US" altLang="ko-KR" sz="1200" dirty="0" smtClean="0">
                <a:solidFill>
                  <a:schemeClr val="bg2">
                    <a:lumMod val="90000"/>
                  </a:schemeClr>
                </a:solidFill>
              </a:rPr>
              <a:t>(2019)</a:t>
            </a:r>
            <a:endParaRPr lang="ko-KR" altLang="en-US" sz="12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21634</TotalTime>
  <Words>726</Words>
  <Application>Microsoft Office PowerPoint</Application>
  <PresentationFormat>화면 슬라이드 쇼(4:3)</PresentationFormat>
  <Paragraphs>202</Paragraphs>
  <Slides>13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7</vt:i4>
      </vt:variant>
    </vt:vector>
  </HeadingPairs>
  <TitlesOfParts>
    <vt:vector size="21" baseType="lpstr">
      <vt:lpstr>Office 테마</vt:lpstr>
      <vt:lpstr>PowerPoint 프레젠테이션</vt:lpstr>
      <vt:lpstr>목차</vt:lpstr>
      <vt:lpstr>스마트팩토리가 주목받는 배경과 전망</vt:lpstr>
      <vt:lpstr>스마트팩토리가 주목받는 배경과 전망</vt:lpstr>
      <vt:lpstr>스마트팩토리 트랜드</vt:lpstr>
      <vt:lpstr>스마트팩토리 트랜드</vt:lpstr>
      <vt:lpstr>스마트팩토리와 빅데이터8)</vt:lpstr>
      <vt:lpstr>스마트팩토리 선두기업(솔루션 업체)</vt:lpstr>
      <vt:lpstr>스마트팩토리 선두기업(도입 업체)</vt:lpstr>
      <vt:lpstr>스마트팩토리 선두기업(도입 업체)</vt:lpstr>
      <vt:lpstr>스마트팩토리 선두기업- 해외</vt:lpstr>
      <vt:lpstr>끝으로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734</cp:revision>
  <cp:lastPrinted>2012-09-28T01:49:35Z</cp:lastPrinted>
  <dcterms:created xsi:type="dcterms:W3CDTF">2011-02-25T04:33:20Z</dcterms:created>
  <dcterms:modified xsi:type="dcterms:W3CDTF">2019-04-26T01:06:26Z</dcterms:modified>
</cp:coreProperties>
</file>