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52" r:id="rId2"/>
    <p:sldId id="679" r:id="rId3"/>
    <p:sldId id="716" r:id="rId4"/>
    <p:sldId id="700" r:id="rId5"/>
    <p:sldId id="701" r:id="rId6"/>
    <p:sldId id="680" r:id="rId7"/>
    <p:sldId id="682" r:id="rId8"/>
    <p:sldId id="714" r:id="rId9"/>
    <p:sldId id="713" r:id="rId10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8" autoAdjust="0"/>
    <p:restoredTop sz="90468" autoAdjust="0"/>
  </p:normalViewPr>
  <p:slideViewPr>
    <p:cSldViewPr>
      <p:cViewPr>
        <p:scale>
          <a:sx n="89" d="100"/>
          <a:sy n="89" d="100"/>
        </p:scale>
        <p:origin x="-58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(Echo)’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기기는 다양한 가전제품과 연동되며 음성으로 명령하는 것이 가능하다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빛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밝기뿐만 아니라 색깔도 조절 가능하며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 및 음성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작동식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스마트 전등으로 아마존의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알렉사와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연동되어 음성으로 실내조명 조절이 가능하다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674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 밖에서도 현관문을 열고 닫을 수 있으며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집을 떠날 때 자동으로 잠기는 것은 물론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집에 도착했을 때도 자동으로 열리는 기능을 가지고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 온도조절 장치를 통해 난방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냉방 비용을 최대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23%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절감할 수 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540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가트너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분야의 리서치 기업이다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.-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조사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웨어러블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기기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시계 안경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몸에지니고다니는기기로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만든 기술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err="1" smtClean="0"/>
              <a:t>커넥티드카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(</a:t>
            </a:r>
            <a:r>
              <a:rPr lang="ko-KR" altLang="en-US" dirty="0" smtClean="0"/>
              <a:t>인터넷에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연결된 자동차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자동차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다른 사물</a:t>
            </a:r>
            <a:r>
              <a:rPr lang="en-US" altLang="ko-KR" dirty="0" smtClean="0"/>
              <a:t>,</a:t>
            </a:r>
            <a:r>
              <a:rPr lang="ko-KR" altLang="en-US" dirty="0" smtClean="0"/>
              <a:t>지형</a:t>
            </a:r>
            <a:r>
              <a:rPr lang="en-US" altLang="ko-KR" dirty="0" smtClean="0"/>
              <a:t>,</a:t>
            </a:r>
            <a:r>
              <a:rPr lang="ko-KR" altLang="en-US" dirty="0" smtClean="0"/>
              <a:t>건물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인터넷으로 연결하여 안정적 운행을 도움</a:t>
            </a:r>
            <a:r>
              <a:rPr lang="en-US" altLang="ko-KR" dirty="0" smtClean="0"/>
              <a:t>. -&gt;</a:t>
            </a:r>
            <a:r>
              <a:rPr lang="ko-KR" altLang="en-US" baseline="0" dirty="0" smtClean="0"/>
              <a:t> 스마트시티</a:t>
            </a:r>
            <a:r>
              <a:rPr lang="en-US" altLang="ko-KR" baseline="0" dirty="0" smtClean="0"/>
              <a:t>,</a:t>
            </a:r>
            <a:r>
              <a:rPr lang="ko-KR" altLang="en-US" baseline="0" dirty="0" err="1" smtClean="0"/>
              <a:t>커넥티드카는</a:t>
            </a:r>
            <a:r>
              <a:rPr lang="ko-KR" altLang="en-US" baseline="0" dirty="0" smtClean="0"/>
              <a:t> 현재 개발 및 상용화 </a:t>
            </a:r>
            <a:r>
              <a:rPr lang="ko-KR" altLang="en-US" baseline="0" dirty="0" err="1" smtClean="0"/>
              <a:t>준비중</a:t>
            </a:r>
            <a:r>
              <a:rPr lang="en-US" altLang="ko-KR" baseline="0" dirty="0" smtClean="0"/>
              <a:t>….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665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인테리어와의 통합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아파트 주택 새로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지을때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스마트홈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허브 등 인테리어 구성요소로 반영해 디자인 만족 </a:t>
            </a:r>
            <a:endParaRPr lang="en-US" altLang="ko-KR" baseline="0" dirty="0" smtClean="0"/>
          </a:p>
          <a:p>
            <a:r>
              <a:rPr lang="ko-KR" altLang="en-US" baseline="0" dirty="0" smtClean="0"/>
              <a:t>보안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침입 감지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도어락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가스 검출 확인 같은 것들 있음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43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932287&amp;cid=43667&amp;categoryId=43667" TargetMode="External"/><Relationship Id="rId2" Type="http://schemas.openxmlformats.org/officeDocument/2006/relationships/hyperlink" Target="http://terms.naver.com/ncrEntry.nhn?dicId=common_sense&amp;ncrDocId=ba2_12-2-8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hyperlink" Target="https://terms.naver.com/entry.nhn?docId=1968153&amp;cid=43667&amp;categoryId=4366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youtube.com/watch?v=VAIlqycgK6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blog.naver.com/controlinstrument/221475213934" TargetMode="External"/><Relationship Id="rId7" Type="http://schemas.openxmlformats.org/officeDocument/2006/relationships/hyperlink" Target="http://www.google.co.kr/url?sa=i&amp;rct=j&amp;q=&amp;esrc=s&amp;source=images&amp;cd=&amp;cad=rja&amp;uact=8&amp;ved=0ahUKEwiuud6osK7XAhWFNpQKHUaOCd0QjRwIBw&amp;url=http://greedom.egloos.com/4193078&amp;psig=AOvVaw1_d7rGncp66UEErRJwX7-6&amp;ust=151020986796902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hyperlink" Target="http://www.google.co.kr/url?sa=i&amp;rct=j&amp;q=&amp;esrc=s&amp;source=images&amp;cd=&amp;cad=rja&amp;uact=8&amp;ved=0ahUKEwidlMWLsK7XAhXBk5QKHac5C84QjRwIBw&amp;url=http://sports.chosun.com/news/news.htm?id=201506060100071230004713&amp;ServiceDate=20150605&amp;psig=AOvVaw2YiSsrW5cO5LKSZAL6YQZB&amp;ust=1510209797957656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hyperlink" Target="http://www.google.co.kr/url?sa=i&amp;rct=j&amp;q=&amp;esrc=s&amp;source=images&amp;cd=&amp;cad=rja&amp;uact=8&amp;ved=0ahUKEwjl8tPztK7XAhWHkZQKHZ3GD60QjRwIBw&amp;url=http://snusmic.com/?p=5510&amp;psig=AOvVaw12kX-U3QIcOrdycK1Fkvzb&amp;ust=1510211100582815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ko-KR" altLang="en-US" sz="5800" b="1" dirty="0" err="1" smtClean="0">
                <a:solidFill>
                  <a:srgbClr val="FFFF00"/>
                </a:solidFill>
              </a:rPr>
              <a:t>스마트</a:t>
            </a:r>
            <a:r>
              <a:rPr lang="ko-KR" altLang="en-US" sz="5800" b="1" dirty="0" err="1">
                <a:solidFill>
                  <a:srgbClr val="FFFF00"/>
                </a:solidFill>
              </a:rPr>
              <a:t>홈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 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sz="2400" b="1" dirty="0" smtClean="0"/>
              <a:t>스마트 홈이란</a:t>
            </a:r>
            <a:r>
              <a:rPr lang="en-US" altLang="ko-KR" sz="2400" b="1" dirty="0" smtClean="0"/>
              <a:t>?</a:t>
            </a:r>
          </a:p>
          <a:p>
            <a:pPr lvl="2"/>
            <a:endParaRPr lang="en-US" altLang="ko-KR" sz="2400" b="1" dirty="0"/>
          </a:p>
          <a:p>
            <a:pPr lvl="2"/>
            <a:r>
              <a:rPr lang="ko-KR" altLang="en-US" sz="2400" b="1" dirty="0" smtClean="0"/>
              <a:t>스마트 홈 기기</a:t>
            </a:r>
            <a:endParaRPr lang="en-US" altLang="ko-KR" sz="2400" b="1" dirty="0" smtClean="0"/>
          </a:p>
          <a:p>
            <a:pPr lvl="2"/>
            <a:endParaRPr lang="en-US" altLang="ko-KR" sz="2400" b="1" dirty="0" smtClean="0"/>
          </a:p>
          <a:p>
            <a:pPr lvl="2"/>
            <a:r>
              <a:rPr lang="ko-KR" altLang="en-US" sz="2400" b="1" dirty="0" smtClean="0"/>
              <a:t>스마트 </a:t>
            </a:r>
            <a:r>
              <a:rPr lang="ko-KR" altLang="en-US" sz="2400" b="1" dirty="0" smtClean="0"/>
              <a:t>홈 시장 규모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수요</a:t>
            </a:r>
            <a:r>
              <a:rPr lang="en-US" altLang="ko-KR" sz="2400" b="1" dirty="0" smtClean="0"/>
              <a:t>					</a:t>
            </a:r>
          </a:p>
          <a:p>
            <a:pPr marL="488950" lvl="2" indent="0">
              <a:buNone/>
            </a:pPr>
            <a:endParaRPr lang="en-US" altLang="ko-KR" sz="2400" b="1" dirty="0" smtClean="0"/>
          </a:p>
          <a:p>
            <a:pPr lvl="2"/>
            <a:r>
              <a:rPr lang="en-US" altLang="ko-KR" sz="2400" b="1" dirty="0" err="1" smtClean="0"/>
              <a:t>IoT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선두기업 </a:t>
            </a:r>
            <a:r>
              <a:rPr lang="ko-KR" altLang="en-US" sz="2400" b="1" dirty="0" smtClean="0"/>
              <a:t>분석</a:t>
            </a:r>
            <a:endParaRPr lang="en-US" altLang="ko-KR" sz="2400" b="1" dirty="0" smtClean="0"/>
          </a:p>
          <a:p>
            <a:pPr lvl="2"/>
            <a:endParaRPr lang="en-US" altLang="ko-KR" sz="2400" b="1" dirty="0"/>
          </a:p>
          <a:p>
            <a:pPr lvl="2"/>
            <a:r>
              <a:rPr lang="ko-KR" altLang="en-US" sz="2400" b="1" dirty="0" smtClean="0"/>
              <a:t>스마트 홈의 성공 요건</a:t>
            </a:r>
            <a:endParaRPr lang="en-US" altLang="ko-KR" sz="2400" b="1" dirty="0" smtClean="0"/>
          </a:p>
          <a:p>
            <a:pPr marL="488950" lvl="2" indent="0">
              <a:buNone/>
            </a:pPr>
            <a:r>
              <a:rPr lang="en-US" altLang="ko-KR" sz="2400" b="1" dirty="0" smtClean="0"/>
              <a:t>					</a:t>
            </a:r>
          </a:p>
          <a:p>
            <a:pPr lvl="2"/>
            <a:endParaRPr lang="en-US" altLang="ko-KR" sz="2000" dirty="0" smtClean="0"/>
          </a:p>
          <a:p>
            <a:pPr marL="488950" lvl="2" indent="0">
              <a:buNone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홈이란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가전제품</a:t>
            </a:r>
            <a:r>
              <a:rPr lang="en-US" altLang="ko-KR" b="1" dirty="0"/>
              <a:t>(TV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에어</a:t>
            </a:r>
            <a:r>
              <a:rPr lang="ko-KR" altLang="en-US" b="1" dirty="0"/>
              <a:t>컨</a:t>
            </a:r>
            <a:r>
              <a:rPr lang="ko-KR" altLang="en-US" b="1" dirty="0" smtClean="0"/>
              <a:t> </a:t>
            </a:r>
            <a:r>
              <a:rPr lang="ko-KR" altLang="en-US" b="1" dirty="0"/>
              <a:t>등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>
                <a:hlinkClick r:id="rId2"/>
              </a:rPr>
              <a:t>에너지</a:t>
            </a:r>
            <a:r>
              <a:rPr lang="ko-KR" altLang="en-US" b="1" dirty="0"/>
              <a:t> 소비장치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전기</a:t>
            </a:r>
            <a:r>
              <a:rPr lang="en-US" altLang="ko-KR" b="1" dirty="0"/>
              <a:t>, </a:t>
            </a:r>
            <a:r>
              <a:rPr lang="ko-KR" altLang="en-US" b="1" dirty="0"/>
              <a:t>냉난방 등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보안기기</a:t>
            </a:r>
            <a:r>
              <a:rPr lang="en-US" altLang="ko-KR" b="1" dirty="0"/>
              <a:t>(</a:t>
            </a:r>
            <a:r>
              <a:rPr lang="ko-KR" altLang="en-US" b="1" dirty="0" err="1" smtClean="0"/>
              <a:t>도어락</a:t>
            </a:r>
            <a:r>
              <a:rPr lang="en-US" altLang="ko-KR" b="1" dirty="0" smtClean="0"/>
              <a:t>, </a:t>
            </a:r>
            <a:r>
              <a:rPr lang="ko-KR" altLang="en-US" b="1" dirty="0"/>
              <a:t>감시카메라 등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다양한 </a:t>
            </a:r>
            <a:r>
              <a:rPr lang="ko-KR" altLang="en-US" b="1" dirty="0"/>
              <a:t>분야에서 모든 것을 </a:t>
            </a:r>
            <a:r>
              <a:rPr lang="ko-KR" altLang="en-US" b="1" dirty="0" smtClean="0"/>
              <a:t>통신망으로</a:t>
            </a:r>
            <a:endParaRPr lang="en-US" altLang="ko-KR" b="1" dirty="0" smtClean="0"/>
          </a:p>
          <a:p>
            <a:r>
              <a:rPr lang="ko-KR" altLang="en-US" b="1" dirty="0" smtClean="0"/>
              <a:t>연결해 모니터링</a:t>
            </a:r>
            <a:r>
              <a:rPr lang="en-US" altLang="ko-KR" b="1" dirty="0"/>
              <a:t>, </a:t>
            </a:r>
            <a:r>
              <a:rPr lang="ko-KR" altLang="en-US" b="1" dirty="0"/>
              <a:t>제어할 수 </a:t>
            </a:r>
            <a:r>
              <a:rPr lang="ko-KR" altLang="en-US" b="1" dirty="0" smtClean="0"/>
              <a:t>있는</a:t>
            </a:r>
            <a:endParaRPr lang="en-US" altLang="ko-KR" b="1" dirty="0" smtClean="0"/>
          </a:p>
          <a:p>
            <a:r>
              <a:rPr lang="ko-KR" altLang="en-US" b="1" dirty="0" smtClean="0"/>
              <a:t>기술을 </a:t>
            </a:r>
            <a:r>
              <a:rPr lang="ko-KR" altLang="en-US" b="1" dirty="0"/>
              <a:t>말한다</a:t>
            </a:r>
            <a:r>
              <a:rPr lang="en-US" altLang="ko-KR" b="1" dirty="0"/>
              <a:t>.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스마트폰이나</a:t>
            </a:r>
            <a:r>
              <a:rPr lang="ko-KR" altLang="en-US" b="1" dirty="0"/>
              <a:t> </a:t>
            </a:r>
            <a:r>
              <a:rPr lang="ko-KR" altLang="en-US" b="1" dirty="0">
                <a:hlinkClick r:id="rId3"/>
              </a:rPr>
              <a:t>인공지능</a:t>
            </a:r>
            <a:r>
              <a:rPr lang="en-US" altLang="ko-KR" b="1" dirty="0">
                <a:hlinkClick r:id="rId3"/>
              </a:rPr>
              <a:t>(AI)</a:t>
            </a:r>
            <a:r>
              <a:rPr lang="ko-KR" altLang="en-US" b="1" dirty="0"/>
              <a:t> </a:t>
            </a:r>
            <a:r>
              <a:rPr lang="ko-KR" altLang="en-US" b="1" dirty="0" smtClean="0"/>
              <a:t>스피커가</a:t>
            </a:r>
            <a:r>
              <a:rPr lang="en-US" altLang="ko-KR" b="1" dirty="0"/>
              <a:t> </a:t>
            </a:r>
            <a:r>
              <a:rPr lang="ko-KR" altLang="en-US" b="1" dirty="0" smtClean="0"/>
              <a:t>사용자의 </a:t>
            </a:r>
            <a:r>
              <a:rPr lang="ko-KR" altLang="en-US" b="1" dirty="0"/>
              <a:t>음성을 인식해 집 안의 모든 </a:t>
            </a:r>
            <a:r>
              <a:rPr lang="ko-KR" altLang="en-US" b="1" dirty="0">
                <a:hlinkClick r:id="rId4"/>
              </a:rPr>
              <a:t>사물인터넷</a:t>
            </a:r>
            <a:r>
              <a:rPr lang="en-US" altLang="ko-KR" b="1" dirty="0">
                <a:hlinkClick r:id="rId4"/>
              </a:rPr>
              <a:t>(</a:t>
            </a:r>
            <a:r>
              <a:rPr lang="en-US" altLang="ko-KR" b="1" dirty="0" err="1">
                <a:hlinkClick r:id="rId4"/>
              </a:rPr>
              <a:t>IoT</a:t>
            </a:r>
            <a:r>
              <a:rPr lang="en-US" altLang="ko-KR" b="1" dirty="0">
                <a:hlinkClick r:id="rId4"/>
              </a:rPr>
              <a:t>)</a:t>
            </a:r>
            <a:r>
              <a:rPr lang="ko-KR" altLang="en-US" b="1" dirty="0"/>
              <a:t> 기기를 연결하고 </a:t>
            </a:r>
            <a:r>
              <a:rPr lang="ko-KR" altLang="en-US" b="1" dirty="0" smtClean="0"/>
              <a:t>사용자의 </a:t>
            </a:r>
            <a:r>
              <a:rPr lang="ko-KR" altLang="en-US" b="1" dirty="0"/>
              <a:t>특성에 따라 자동으로 작동하거나 원격으로 조종할 수 있다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 </a:t>
            </a:r>
            <a:r>
              <a:rPr lang="ko-KR" altLang="en-US" b="1" dirty="0" err="1"/>
              <a:t>스마트홈은</a:t>
            </a:r>
            <a:r>
              <a:rPr lang="ko-KR" altLang="en-US" b="1" dirty="0"/>
              <a:t> 원격제어에서 발전해 </a:t>
            </a:r>
            <a:r>
              <a:rPr lang="en-US" altLang="ko-KR" b="1" dirty="0"/>
              <a:t>AI</a:t>
            </a:r>
            <a:r>
              <a:rPr lang="ko-KR" altLang="en-US" b="1" dirty="0"/>
              <a:t>가 상황과 사용자의 취향을 학습하고</a:t>
            </a:r>
            <a:r>
              <a:rPr lang="en-US" altLang="ko-KR" b="1" dirty="0"/>
              <a:t>, </a:t>
            </a:r>
            <a:r>
              <a:rPr lang="ko-KR" altLang="en-US" b="1" dirty="0"/>
              <a:t>이에 맞는 결과를 스스로 제공하는 방향으로 발전하고 있다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</a:t>
            </a:r>
            <a:r>
              <a:rPr lang="ko-KR" altLang="en-US" dirty="0"/>
              <a:t> </a:t>
            </a:r>
            <a:r>
              <a:rPr lang="ko-KR" altLang="en-US" dirty="0" smtClean="0"/>
              <a:t>                                                    </a:t>
            </a:r>
            <a:r>
              <a:rPr lang="ko-KR" altLang="en-US" sz="800" dirty="0" smtClean="0"/>
              <a:t>출처</a:t>
            </a:r>
            <a:r>
              <a:rPr lang="en-US" altLang="ko-KR" sz="800" dirty="0" smtClean="0"/>
              <a:t>:</a:t>
            </a:r>
            <a:r>
              <a:rPr lang="ko-KR" altLang="en-US" sz="800" dirty="0" err="1" smtClean="0"/>
              <a:t>네이버지식백과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0"/>
            <a:ext cx="3851920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홈 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2664"/>
            <a:ext cx="3566264" cy="2730352"/>
          </a:xfrm>
          <a:prstGeom prst="rect">
            <a:avLst/>
          </a:prstGeom>
        </p:spPr>
      </p:pic>
      <p:pic>
        <p:nvPicPr>
          <p:cNvPr id="12" name="그림 1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7" y="3645024"/>
            <a:ext cx="3640130" cy="2579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35" y="3681233"/>
            <a:ext cx="4536503" cy="24311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36" y="806660"/>
            <a:ext cx="4536503" cy="28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홈 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8" y="1268760"/>
            <a:ext cx="4443014" cy="3960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/>
          <p:cNvSpPr txBox="1"/>
          <p:nvPr/>
        </p:nvSpPr>
        <p:spPr>
          <a:xfrm>
            <a:off x="251520" y="5531211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   스마트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락</a:t>
            </a:r>
            <a:r>
              <a:rPr lang="ko-KR" altLang="en-US" sz="3200" b="1" dirty="0" smtClean="0">
                <a:solidFill>
                  <a:schemeClr val="bg1"/>
                </a:solidFill>
                <a:latin typeface="스웨거 TTF" pitchFamily="50" charset="-127"/>
                <a:ea typeface="스웨거 TTF" pitchFamily="50" charset="-127"/>
              </a:rPr>
              <a:t>                 스마트 온도조절장치</a:t>
            </a:r>
            <a:endParaRPr lang="en-US" altLang="ko-KR" sz="3200" b="1" dirty="0" smtClean="0">
              <a:solidFill>
                <a:schemeClr val="bg1"/>
              </a:solidFill>
              <a:latin typeface="스웨거 TTF" pitchFamily="50" charset="-127"/>
              <a:ea typeface="스웨거 TTF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10084"/>
            <a:ext cx="4248472" cy="39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홈 시장규모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390824"/>
            <a:ext cx="8928992" cy="5143890"/>
          </a:xfrm>
        </p:spPr>
        <p:txBody>
          <a:bodyPr/>
          <a:lstStyle/>
          <a:p>
            <a:pPr marL="0" indent="0">
              <a:buNone/>
              <a:tabLst>
                <a:tab pos="1073150" algn="l"/>
                <a:tab pos="1258888" algn="l"/>
              </a:tabLst>
            </a:pPr>
            <a:endParaRPr lang="en-US" altLang="ko-KR" dirty="0" smtClean="0"/>
          </a:p>
          <a:p>
            <a:pPr>
              <a:buFontTx/>
              <a:buChar char="-"/>
              <a:tabLst>
                <a:tab pos="1073150" algn="l"/>
                <a:tab pos="1258888" algn="l"/>
              </a:tabLst>
            </a:pPr>
            <a:r>
              <a:rPr lang="ko-KR" altLang="en-US" b="1" dirty="0" smtClean="0"/>
              <a:t>국내 </a:t>
            </a:r>
            <a:r>
              <a:rPr lang="ko-KR" altLang="en-US" b="1" dirty="0"/>
              <a:t>스마트 홈 연평균 </a:t>
            </a:r>
            <a:r>
              <a:rPr lang="en-US" altLang="ko-KR" b="1" dirty="0"/>
              <a:t>23.7%</a:t>
            </a:r>
            <a:r>
              <a:rPr lang="ko-KR" altLang="en-US" b="1" dirty="0"/>
              <a:t>씩 성장하여</a:t>
            </a:r>
            <a:endParaRPr lang="en-US" altLang="ko-KR" b="1" dirty="0"/>
          </a:p>
          <a:p>
            <a:pPr>
              <a:buFontTx/>
              <a:buChar char="-"/>
              <a:tabLst>
                <a:tab pos="1073150" algn="l"/>
                <a:tab pos="1258888" algn="l"/>
              </a:tabLst>
            </a:pPr>
            <a:r>
              <a:rPr lang="en-US" altLang="ko-KR" b="1" dirty="0"/>
              <a:t>2020</a:t>
            </a:r>
            <a:r>
              <a:rPr lang="ko-KR" altLang="en-US" b="1" dirty="0"/>
              <a:t>년에는 </a:t>
            </a:r>
            <a:r>
              <a:rPr lang="en-US" altLang="ko-KR" b="1" dirty="0"/>
              <a:t>28.9</a:t>
            </a:r>
            <a:r>
              <a:rPr lang="ko-KR" altLang="en-US" b="1" dirty="0"/>
              <a:t>조원 규모로 성장할 것으로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/>
              <a:t>전망된다</a:t>
            </a:r>
            <a:r>
              <a:rPr lang="en-US" altLang="ko-KR" b="1" dirty="0" smtClean="0"/>
              <a:t>.</a:t>
            </a:r>
          </a:p>
          <a:p>
            <a:pPr>
              <a:buFontTx/>
              <a:buChar char="-"/>
              <a:tabLst>
                <a:tab pos="1073150" algn="l"/>
                <a:tab pos="1258888" algn="l"/>
              </a:tabLst>
            </a:pPr>
            <a:r>
              <a:rPr lang="ko-KR" altLang="en-US" b="1" dirty="0" smtClean="0"/>
              <a:t>시장 조사 업체 </a:t>
            </a:r>
            <a:r>
              <a:rPr lang="ko-KR" altLang="en-US" b="1" dirty="0" err="1" smtClean="0"/>
              <a:t>가트너에</a:t>
            </a:r>
            <a:r>
              <a:rPr lang="ko-KR" altLang="en-US" b="1" dirty="0" smtClean="0"/>
              <a:t> 따르면 스마트 홈 </a:t>
            </a:r>
            <a:endParaRPr lang="en-US" altLang="ko-KR" b="1" dirty="0" smtClean="0"/>
          </a:p>
          <a:p>
            <a:pPr>
              <a:buFontTx/>
              <a:buChar char="-"/>
              <a:tabLst>
                <a:tab pos="1073150" algn="l"/>
                <a:tab pos="1258888" algn="l"/>
              </a:tabLst>
            </a:pPr>
            <a:r>
              <a:rPr lang="ko-KR" altLang="en-US" b="1" dirty="0" smtClean="0"/>
              <a:t>기기의 수는</a:t>
            </a:r>
            <a:r>
              <a:rPr lang="en-US" altLang="ko-KR" b="1" dirty="0"/>
              <a:t> </a:t>
            </a:r>
            <a:r>
              <a:rPr lang="en-US" altLang="ko-KR" b="1" dirty="0" smtClean="0"/>
              <a:t>2020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250</a:t>
            </a:r>
            <a:r>
              <a:rPr lang="ko-KR" altLang="en-US" b="1" dirty="0" smtClean="0"/>
              <a:t>억 대까지 증가할</a:t>
            </a:r>
            <a:endParaRPr lang="en-US" altLang="ko-KR" b="1" dirty="0" smtClean="0"/>
          </a:p>
          <a:p>
            <a:pPr>
              <a:buFontTx/>
              <a:buChar char="-"/>
              <a:tabLst>
                <a:tab pos="1073150" algn="l"/>
                <a:tab pos="1258888" algn="l"/>
              </a:tabLst>
            </a:pPr>
            <a:r>
              <a:rPr lang="ko-KR" altLang="en-US" b="1" dirty="0" smtClean="0"/>
              <a:t>것으로 예측된다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 marL="0" indent="0">
              <a:buNone/>
              <a:tabLst>
                <a:tab pos="1073150" algn="l"/>
                <a:tab pos="1258888" algn="l"/>
              </a:tabLst>
            </a:pPr>
            <a:r>
              <a:rPr lang="en-US" altLang="ko-KR" b="1" dirty="0"/>
              <a:t> </a:t>
            </a:r>
            <a:r>
              <a:rPr lang="ko-KR" altLang="en-US" b="1" dirty="0"/>
              <a:t> </a:t>
            </a:r>
            <a:r>
              <a:rPr lang="ko-KR" altLang="en-US" b="1" dirty="0" smtClean="0"/>
              <a:t>  </a:t>
            </a:r>
            <a:endParaRPr lang="en-US" altLang="ko-KR" b="1" dirty="0" smtClean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endParaRPr lang="en-US" altLang="ko-KR" b="1" dirty="0" smtClean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endParaRPr lang="en-US" altLang="ko-KR" sz="2400" b="1" dirty="0" smtClean="0"/>
          </a:p>
          <a:p>
            <a:pPr algn="r">
              <a:tabLst>
                <a:tab pos="1073150" algn="l"/>
                <a:tab pos="1258888" algn="l"/>
              </a:tabLst>
            </a:pPr>
            <a:r>
              <a:rPr lang="ko-KR" altLang="en-US" sz="2400" b="1" dirty="0" smtClean="0"/>
              <a:t>건강을 위한 </a:t>
            </a:r>
            <a:r>
              <a:rPr lang="ko-KR" altLang="en-US" sz="2400" b="1" dirty="0" err="1" smtClean="0"/>
              <a:t>스마트홈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-&gt; </a:t>
            </a:r>
            <a:r>
              <a:rPr lang="ko-KR" altLang="en-US" sz="2400" b="1" dirty="0" smtClean="0"/>
              <a:t>건강관리 선호</a:t>
            </a:r>
            <a:endParaRPr lang="en-US" altLang="ko-KR" sz="2400" b="1" dirty="0" smtClean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r>
              <a:rPr lang="en-US" altLang="ko-KR" sz="1800" b="1" dirty="0" smtClean="0"/>
              <a:t> -</a:t>
            </a:r>
            <a:r>
              <a:rPr lang="ko-KR" altLang="en-US" sz="1800" b="1" dirty="0" err="1" smtClean="0"/>
              <a:t>웨어러블</a:t>
            </a:r>
            <a:r>
              <a:rPr lang="ko-KR" altLang="en-US" sz="1800" b="1" dirty="0" smtClean="0"/>
              <a:t> 기기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센서 등을 통해 전반적인 건강상태 체크</a:t>
            </a:r>
            <a:endParaRPr lang="en-US" altLang="ko-KR" sz="1800" b="1" dirty="0"/>
          </a:p>
          <a:p>
            <a:pPr marL="0" indent="0" algn="r">
              <a:buNone/>
              <a:tabLst>
                <a:tab pos="1073150" algn="l"/>
                <a:tab pos="1258888" algn="l"/>
              </a:tabLst>
            </a:pPr>
            <a:r>
              <a:rPr lang="ko-KR" altLang="en-US" sz="1800" b="1" dirty="0" smtClean="0"/>
              <a:t>노년층뿐만 아니라 젊은 층도 많은 관심을 갖고 있다</a:t>
            </a:r>
            <a:r>
              <a:rPr lang="en-US" altLang="ko-KR" sz="1800" b="1" dirty="0" smtClean="0"/>
              <a:t>.</a:t>
            </a:r>
            <a:endParaRPr lang="en-US" altLang="ko-KR" b="1" dirty="0" smtClean="0"/>
          </a:p>
          <a:p>
            <a:pPr algn="r">
              <a:tabLst>
                <a:tab pos="1073150" algn="l"/>
                <a:tab pos="1258888" algn="l"/>
              </a:tabLst>
            </a:pPr>
            <a:endParaRPr lang="en-US" altLang="ko-KR" b="1" dirty="0"/>
          </a:p>
          <a:p>
            <a:pPr algn="r">
              <a:tabLst>
                <a:tab pos="1073150" algn="l"/>
                <a:tab pos="1258888" algn="l"/>
              </a:tabLst>
            </a:pPr>
            <a:r>
              <a:rPr lang="ko-KR" altLang="en-US" sz="2400" b="1" dirty="0" smtClean="0"/>
              <a:t>그 외 스마트시티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커넥티드카</a:t>
            </a:r>
            <a:endParaRPr lang="en-US" altLang="ko-KR" sz="2400" b="1" dirty="0" smtClean="0"/>
          </a:p>
          <a:p>
            <a:pPr algn="r">
              <a:tabLst>
                <a:tab pos="1073150" algn="l"/>
                <a:tab pos="1258888" algn="l"/>
              </a:tabLst>
            </a:pPr>
            <a:endParaRPr lang="en-US" altLang="ko-KR" sz="2400" b="1" dirty="0" smtClean="0"/>
          </a:p>
          <a:p>
            <a:pPr algn="r">
              <a:tabLst>
                <a:tab pos="1073150" algn="l"/>
                <a:tab pos="1258888" algn="l"/>
              </a:tabLst>
            </a:pPr>
            <a:r>
              <a:rPr lang="ko-KR" altLang="en-US" sz="900" b="1" dirty="0" smtClean="0">
                <a:hlinkClick r:id="rId3"/>
              </a:rPr>
              <a:t>출처</a:t>
            </a:r>
            <a:r>
              <a:rPr lang="en-US" altLang="ko-KR" sz="900" b="1" dirty="0" smtClean="0">
                <a:hlinkClick r:id="rId3"/>
              </a:rPr>
              <a:t>:https</a:t>
            </a:r>
            <a:r>
              <a:rPr lang="en-US" altLang="ko-KR" sz="900" b="1" dirty="0">
                <a:hlinkClick r:id="rId3"/>
              </a:rPr>
              <a:t>://blog.naver.com/controlinstrument/221475213934</a:t>
            </a:r>
            <a:endParaRPr lang="en-US" altLang="ko-KR" sz="9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096" y="260648"/>
            <a:ext cx="3456384" cy="353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마이너리티 리포트 자동차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263949"/>
            <a:ext cx="279551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헬스케어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71438" y="-868363"/>
            <a:ext cx="25146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53" y="3520757"/>
            <a:ext cx="2880320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1824" y="6277577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영화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마이너리티리포트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中</a:t>
            </a:r>
          </a:p>
        </p:txBody>
      </p:sp>
    </p:spTree>
    <p:extLst>
      <p:ext uri="{BB962C8B-B14F-4D97-AF65-F5344CB8AC3E}">
        <p14:creationId xmlns:p14="http://schemas.microsoft.com/office/powerpoint/2010/main" val="34064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국내 선두기업 </a:t>
            </a:r>
            <a:r>
              <a:rPr lang="en-US" altLang="ko-KR" dirty="0" smtClean="0"/>
              <a:t>– SK </a:t>
            </a:r>
            <a:r>
              <a:rPr lang="ko-KR" altLang="en-US" dirty="0" err="1" smtClean="0"/>
              <a:t>텔레콤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b="1" dirty="0" smtClean="0"/>
              <a:t>SK</a:t>
            </a:r>
            <a:r>
              <a:rPr lang="ko-KR" altLang="en-US" b="1" dirty="0" err="1" smtClean="0"/>
              <a:t>텔레콤은</a:t>
            </a:r>
            <a:r>
              <a:rPr lang="ko-KR" altLang="en-US" b="1" dirty="0" smtClean="0"/>
              <a:t> </a:t>
            </a:r>
            <a:r>
              <a:rPr lang="en-US" altLang="ko-KR" b="1" dirty="0"/>
              <a:t>'</a:t>
            </a:r>
            <a:r>
              <a:rPr lang="ko-KR" altLang="en-US" b="1" dirty="0"/>
              <a:t>새로운 </a:t>
            </a:r>
            <a:r>
              <a:rPr lang="en-US" altLang="ko-KR" b="1" dirty="0"/>
              <a:t>ICT(New ICT)' </a:t>
            </a:r>
            <a:r>
              <a:rPr lang="ko-KR" altLang="en-US" b="1" dirty="0"/>
              <a:t>기술 </a:t>
            </a:r>
            <a:r>
              <a:rPr lang="ko-KR" altLang="en-US" b="1" dirty="0" smtClean="0"/>
              <a:t>도입을</a:t>
            </a:r>
            <a:endParaRPr lang="en-US" altLang="ko-KR" b="1" dirty="0" smtClean="0"/>
          </a:p>
          <a:p>
            <a:r>
              <a:rPr lang="ko-KR" altLang="en-US" b="1" dirty="0" smtClean="0"/>
              <a:t>통한 </a:t>
            </a:r>
            <a:r>
              <a:rPr lang="ko-KR" altLang="en-US" b="1" dirty="0"/>
              <a:t>자체 경쟁력 강화사업을 전개하고 있다</a:t>
            </a:r>
            <a:r>
              <a:rPr lang="en-US" altLang="ko-KR" b="1" dirty="0" smtClean="0"/>
              <a:t>.</a:t>
            </a:r>
          </a:p>
          <a:p>
            <a:r>
              <a:rPr lang="en-US" altLang="ko-KR" b="1" dirty="0" smtClean="0"/>
              <a:t> -New ICT -&gt; </a:t>
            </a:r>
            <a:r>
              <a:rPr lang="ko-KR" altLang="en-US" b="1" dirty="0" smtClean="0"/>
              <a:t>인공지능</a:t>
            </a:r>
            <a:r>
              <a:rPr lang="en-US" altLang="ko-KR" b="1" dirty="0"/>
              <a:t>(AI), </a:t>
            </a:r>
            <a:r>
              <a:rPr lang="ko-KR" altLang="en-US" b="1" dirty="0" err="1" smtClean="0"/>
              <a:t>자율주행차</a:t>
            </a:r>
            <a:endParaRPr lang="en-US" altLang="ko-KR" b="1" dirty="0" smtClean="0"/>
          </a:p>
          <a:p>
            <a:r>
              <a:rPr lang="ko-KR" altLang="en-US" b="1" dirty="0" smtClean="0"/>
              <a:t>사물인터넷</a:t>
            </a:r>
            <a:r>
              <a:rPr lang="en-US" altLang="ko-KR" b="1" dirty="0"/>
              <a:t>(</a:t>
            </a:r>
            <a:r>
              <a:rPr lang="en-US" altLang="ko-KR" b="1" dirty="0" err="1"/>
              <a:t>IoT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등이 있다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b="1" dirty="0"/>
              <a:t>SK</a:t>
            </a:r>
            <a:r>
              <a:rPr lang="ko-KR" altLang="en-US" b="1" dirty="0" err="1"/>
              <a:t>텔레콤은</a:t>
            </a:r>
            <a:r>
              <a:rPr lang="ko-KR" altLang="en-US" b="1" dirty="0"/>
              <a:t> </a:t>
            </a:r>
            <a:r>
              <a:rPr lang="ko-KR" altLang="en-US" b="1" dirty="0" err="1"/>
              <a:t>스마트홈</a:t>
            </a:r>
            <a:r>
              <a:rPr lang="ko-KR" altLang="en-US" b="1" dirty="0"/>
              <a:t> 사업에 인테리어를 </a:t>
            </a:r>
            <a:r>
              <a:rPr lang="ko-KR" altLang="en-US" b="1" dirty="0" smtClean="0"/>
              <a:t>접목하고</a:t>
            </a:r>
            <a:endParaRPr lang="en-US" altLang="ko-KR" b="1" dirty="0" smtClean="0"/>
          </a:p>
          <a:p>
            <a:r>
              <a:rPr lang="ko-KR" altLang="en-US" b="1" dirty="0" smtClean="0"/>
              <a:t>전문 </a:t>
            </a:r>
            <a:r>
              <a:rPr lang="ko-KR" altLang="en-US" b="1" dirty="0"/>
              <a:t>업체와 협업을 하고 있는데</a:t>
            </a:r>
            <a:r>
              <a:rPr lang="en-US" altLang="ko-KR" b="1" dirty="0"/>
              <a:t>, </a:t>
            </a:r>
            <a:r>
              <a:rPr lang="ko-KR" altLang="en-US" b="1" dirty="0"/>
              <a:t>소비자의 실질적인 주거 </a:t>
            </a:r>
            <a:r>
              <a:rPr lang="ko-KR" altLang="en-US" b="1" dirty="0" smtClean="0"/>
              <a:t>스타일에</a:t>
            </a:r>
            <a:endParaRPr lang="en-US" altLang="ko-KR" b="1" dirty="0" smtClean="0"/>
          </a:p>
          <a:p>
            <a:r>
              <a:rPr lang="ko-KR" altLang="en-US" b="1" dirty="0" smtClean="0"/>
              <a:t>접목된 </a:t>
            </a:r>
            <a:r>
              <a:rPr lang="ko-KR" altLang="en-US" b="1" dirty="0"/>
              <a:t>서비스를 </a:t>
            </a:r>
            <a:r>
              <a:rPr lang="ko-KR" altLang="en-US" b="1" dirty="0" smtClean="0"/>
              <a:t>기획하고 있습니다</a:t>
            </a:r>
            <a:r>
              <a:rPr lang="en-US" altLang="ko-KR" b="1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3074" name="Picture 2" descr="http://www.epnc.co.kr/news/photo/201605/58886_56541_46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793801"/>
            <a:ext cx="2857500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k텔레콤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16632"/>
            <a:ext cx="894021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861048"/>
            <a:ext cx="84249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홈의 성공 요건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100" b="1" dirty="0">
                <a:solidFill>
                  <a:srgbClr val="FFFF00"/>
                </a:solidFill>
              </a:rPr>
              <a:t>첫째</a:t>
            </a:r>
            <a:r>
              <a:rPr lang="en-US" altLang="ko-KR" sz="2100" b="1" dirty="0">
                <a:solidFill>
                  <a:srgbClr val="FFFF00"/>
                </a:solidFill>
              </a:rPr>
              <a:t>, </a:t>
            </a:r>
            <a:r>
              <a:rPr lang="ko-KR" altLang="en-US" sz="2100" b="1" dirty="0">
                <a:solidFill>
                  <a:srgbClr val="FFFF00"/>
                </a:solidFill>
              </a:rPr>
              <a:t>플랫폼의 </a:t>
            </a:r>
            <a:r>
              <a:rPr lang="ko-KR" altLang="en-US" sz="2100" b="1" dirty="0" smtClean="0">
                <a:solidFill>
                  <a:srgbClr val="FFFF00"/>
                </a:solidFill>
              </a:rPr>
              <a:t>확산</a:t>
            </a:r>
            <a:endParaRPr lang="en-US" altLang="ko-KR" sz="2100" b="1" dirty="0" smtClean="0">
              <a:solidFill>
                <a:srgbClr val="FFFF00"/>
              </a:solidFill>
            </a:endParaRPr>
          </a:p>
          <a:p>
            <a:r>
              <a:rPr lang="en-US" altLang="ko-KR" sz="2100" b="1" dirty="0"/>
              <a:t> </a:t>
            </a:r>
            <a:r>
              <a:rPr lang="ko-KR" altLang="en-US" sz="2100" b="1" dirty="0" smtClean="0"/>
              <a:t>스마트 홈 플랫폼은 다양한 하드웨어를 지원하고 있고 </a:t>
            </a:r>
            <a:endParaRPr lang="en-US" altLang="ko-KR" sz="2100" b="1" dirty="0"/>
          </a:p>
          <a:p>
            <a:r>
              <a:rPr lang="ko-KR" altLang="en-US" sz="2100" b="1" dirty="0" smtClean="0"/>
              <a:t>애플리케이션을 개발할 수 있는 소프트웨어 개발도구를 제공합니다</a:t>
            </a:r>
            <a:r>
              <a:rPr lang="en-US" altLang="ko-KR" sz="2100" b="1" dirty="0" smtClean="0"/>
              <a:t>. </a:t>
            </a:r>
          </a:p>
          <a:p>
            <a:r>
              <a:rPr lang="ko-KR" altLang="en-US" sz="2100" b="1" dirty="0" smtClean="0"/>
              <a:t>그러므로 하드웨어 제조사</a:t>
            </a:r>
            <a:r>
              <a:rPr lang="en-US" altLang="ko-KR" sz="2100" b="1" dirty="0" smtClean="0"/>
              <a:t>,</a:t>
            </a:r>
            <a:r>
              <a:rPr lang="ko-KR" altLang="en-US" sz="2100" b="1" dirty="0" smtClean="0"/>
              <a:t>소프트웨어 개발자들이 뛰어들어</a:t>
            </a:r>
            <a:endParaRPr lang="en-US" altLang="ko-KR" sz="2100" b="1" dirty="0" smtClean="0"/>
          </a:p>
          <a:p>
            <a:r>
              <a:rPr lang="ko-KR" altLang="en-US" sz="2100" b="1" dirty="0" smtClean="0"/>
              <a:t>수익을 창출할 수 있는 정도로 플랫폼을 보급 </a:t>
            </a:r>
            <a:r>
              <a:rPr lang="ko-KR" altLang="en-US" sz="2100" b="1" dirty="0" err="1" smtClean="0"/>
              <a:t>하는것이</a:t>
            </a:r>
            <a:r>
              <a:rPr lang="ko-KR" altLang="en-US" sz="2100" b="1" dirty="0" smtClean="0"/>
              <a:t> 중요하다</a:t>
            </a:r>
            <a:r>
              <a:rPr lang="en-US" altLang="ko-KR" sz="2100" b="1" dirty="0" smtClean="0"/>
              <a:t>.</a:t>
            </a:r>
          </a:p>
          <a:p>
            <a:endParaRPr lang="en-US" altLang="ko-KR" sz="2100" b="1" dirty="0" smtClean="0"/>
          </a:p>
          <a:p>
            <a:endParaRPr lang="en-US" altLang="ko-KR" sz="2100" b="1" dirty="0"/>
          </a:p>
          <a:p>
            <a:endParaRPr lang="en-US" altLang="ko-KR" sz="2100" b="1" dirty="0" smtClean="0">
              <a:solidFill>
                <a:srgbClr val="FFFF00"/>
              </a:solidFill>
            </a:endParaRPr>
          </a:p>
          <a:p>
            <a:r>
              <a:rPr lang="ko-KR" altLang="en-US" sz="2100" b="1" dirty="0" smtClean="0">
                <a:solidFill>
                  <a:srgbClr val="FFFF00"/>
                </a:solidFill>
              </a:rPr>
              <a:t>둘째</a:t>
            </a:r>
            <a:r>
              <a:rPr lang="en-US" altLang="ko-KR" sz="2100" b="1" dirty="0" smtClean="0">
                <a:solidFill>
                  <a:srgbClr val="FFFF00"/>
                </a:solidFill>
              </a:rPr>
              <a:t>, </a:t>
            </a:r>
            <a:r>
              <a:rPr lang="ko-KR" altLang="en-US" sz="2100" b="1" dirty="0" err="1">
                <a:solidFill>
                  <a:srgbClr val="FFFF00"/>
                </a:solidFill>
              </a:rPr>
              <a:t>킬러앱</a:t>
            </a:r>
            <a:r>
              <a:rPr lang="en-US" altLang="ko-KR" sz="2100" b="1" dirty="0">
                <a:solidFill>
                  <a:srgbClr val="FFFF00"/>
                </a:solidFill>
              </a:rPr>
              <a:t>(Killer App)</a:t>
            </a:r>
            <a:r>
              <a:rPr lang="ko-KR" altLang="en-US" sz="2100" b="1" dirty="0">
                <a:solidFill>
                  <a:srgbClr val="FFFF00"/>
                </a:solidFill>
              </a:rPr>
              <a:t>을 </a:t>
            </a:r>
            <a:r>
              <a:rPr lang="ko-KR" altLang="en-US" sz="2100" b="1" dirty="0" smtClean="0">
                <a:solidFill>
                  <a:srgbClr val="FFFF00"/>
                </a:solidFill>
              </a:rPr>
              <a:t>발굴</a:t>
            </a:r>
            <a:endParaRPr lang="en-US" altLang="ko-KR" sz="2100" b="1" dirty="0" smtClean="0">
              <a:solidFill>
                <a:srgbClr val="FFFF00"/>
              </a:solidFill>
            </a:endParaRPr>
          </a:p>
          <a:p>
            <a:r>
              <a:rPr lang="ko-KR" altLang="en-US" sz="2100" b="1" dirty="0"/>
              <a:t>인테리어와의 통합</a:t>
            </a:r>
            <a:r>
              <a:rPr lang="en-US" altLang="ko-KR" sz="2100" b="1" dirty="0"/>
              <a:t>, </a:t>
            </a:r>
            <a:r>
              <a:rPr lang="ko-KR" altLang="en-US" sz="2100" b="1" dirty="0"/>
              <a:t>보안 시스템 등과 같이 소비자들이 매력을 느끼는 요소에 집중해야 </a:t>
            </a:r>
            <a:r>
              <a:rPr lang="ko-KR" altLang="en-US" sz="2100" b="1" dirty="0" smtClean="0"/>
              <a:t>합니다</a:t>
            </a:r>
            <a:r>
              <a:rPr lang="en-US" altLang="ko-KR" sz="2100" b="1" dirty="0" smtClean="0"/>
              <a:t>.</a:t>
            </a:r>
          </a:p>
          <a:p>
            <a:endParaRPr lang="en-US" altLang="ko-KR" b="1" dirty="0" smtClean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30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9600" dirty="0" smtClean="0"/>
          </a:p>
          <a:p>
            <a:pPr marL="0" indent="0" algn="ctr">
              <a:buNone/>
            </a:pPr>
            <a:r>
              <a:rPr lang="ko-KR" altLang="en-US" sz="9600" dirty="0" smtClean="0"/>
              <a:t>감사합니다</a:t>
            </a:r>
            <a:endParaRPr lang="ko-KR" altLang="en-US" sz="9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7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21615</TotalTime>
  <Words>242</Words>
  <Application>Microsoft Office PowerPoint</Application>
  <PresentationFormat>화면 슬라이드 쇼(4:3)</PresentationFormat>
  <Paragraphs>93</Paragraphs>
  <Slides>9</Slides>
  <Notes>6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  <vt:variant>
        <vt:lpstr>재구성한 쇼</vt:lpstr>
      </vt:variant>
      <vt:variant>
        <vt:i4>7</vt:i4>
      </vt:variant>
    </vt:vector>
  </HeadingPairs>
  <TitlesOfParts>
    <vt:vector size="17" baseType="lpstr">
      <vt:lpstr>Office 테마</vt:lpstr>
      <vt:lpstr>PowerPoint 프레젠테이션</vt:lpstr>
      <vt:lpstr>목차</vt:lpstr>
      <vt:lpstr>스마트 홈이란?</vt:lpstr>
      <vt:lpstr>스마트 홈 기기</vt:lpstr>
      <vt:lpstr>스마트 홈 기기</vt:lpstr>
      <vt:lpstr>스마트 홈 시장규모, 수요</vt:lpstr>
      <vt:lpstr>국내 선두기업 – SK 텔레콤</vt:lpstr>
      <vt:lpstr>스마트 홈의 성공 요건</vt:lpstr>
      <vt:lpstr>PowerPoint 프레젠테이션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726</cp:revision>
  <cp:lastPrinted>2012-09-28T01:49:35Z</cp:lastPrinted>
  <dcterms:created xsi:type="dcterms:W3CDTF">2011-02-25T04:33:20Z</dcterms:created>
  <dcterms:modified xsi:type="dcterms:W3CDTF">2019-04-26T01:50:33Z</dcterms:modified>
</cp:coreProperties>
</file>