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52" r:id="rId2"/>
    <p:sldId id="707" r:id="rId3"/>
    <p:sldId id="679" r:id="rId4"/>
    <p:sldId id="680" r:id="rId5"/>
    <p:sldId id="700" r:id="rId6"/>
    <p:sldId id="701" r:id="rId7"/>
    <p:sldId id="681" r:id="rId8"/>
    <p:sldId id="704" r:id="rId9"/>
    <p:sldId id="703" r:id="rId10"/>
    <p:sldId id="706" r:id="rId11"/>
    <p:sldId id="708" r:id="rId12"/>
    <p:sldId id="705" r:id="rId13"/>
    <p:sldId id="702" r:id="rId14"/>
    <p:sldId id="699" r:id="rId15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1007" autoAdjust="0"/>
  </p:normalViewPr>
  <p:slideViewPr>
    <p:cSldViewPr>
      <p:cViewPr>
        <p:scale>
          <a:sx n="73" d="100"/>
          <a:sy n="73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vGi9aQhxq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422643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스마트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헬스케어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리딩</a:t>
            </a:r>
            <a:r>
              <a:rPr lang="ko-KR" altLang="en-US" dirty="0"/>
              <a:t> 업체 및 경쟁사 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700" b="1" dirty="0" smtClean="0"/>
              <a:t>&lt;</a:t>
            </a:r>
            <a:r>
              <a:rPr lang="ko-KR" altLang="en-US" sz="2700" b="1" dirty="0" smtClean="0"/>
              <a:t>국내</a:t>
            </a:r>
            <a:r>
              <a:rPr lang="en-US" altLang="ko-KR" sz="2700" b="1" dirty="0" smtClean="0"/>
              <a:t>&gt; </a:t>
            </a:r>
            <a:r>
              <a:rPr lang="ko-KR" altLang="en-US" sz="2500" b="1" dirty="0" smtClean="0"/>
              <a:t>대기업 위주 시장 진출 초기</a:t>
            </a:r>
            <a:r>
              <a:rPr lang="en-US" altLang="ko-KR" sz="2500" dirty="0" smtClean="0"/>
              <a:t> </a:t>
            </a:r>
          </a:p>
          <a:p>
            <a:pPr marL="0" indent="0">
              <a:buNone/>
            </a:pPr>
            <a:r>
              <a:rPr lang="en-US" altLang="ko-KR" sz="2500" dirty="0"/>
              <a:t> </a:t>
            </a:r>
            <a:r>
              <a:rPr lang="en-US" altLang="ko-KR" sz="2500" dirty="0" smtClean="0"/>
              <a:t>          </a:t>
            </a:r>
            <a:r>
              <a:rPr lang="ko-KR" altLang="en-US" sz="2500" b="1" dirty="0" smtClean="0"/>
              <a:t>기기단말 분야 편중 경향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본격적 사업 추진보다 연구개발 및 초기 사업검토 단계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기기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부품 중심 사업 추진으로 솔루션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서비스 등 분야 취약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중견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중소기업의 시장 참여는 해외에 비해 다소 저조한 편</a:t>
            </a:r>
            <a:endParaRPr lang="en-US" altLang="ko-KR" sz="2500" dirty="0" smtClean="0"/>
          </a:p>
          <a:p>
            <a:pPr>
              <a:buFontTx/>
              <a:buChar char="-"/>
            </a:pPr>
            <a:endParaRPr lang="en-US" altLang="ko-KR" sz="25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170" name="Picture 2" descr="C:\Users\USER1\Desktop\IoT 시장분석 자료_files\삼성전자로고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3905"/>
            <a:ext cx="2986294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1\Desktop\IoT 시장분석 자료_files\엘지유플러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90484"/>
            <a:ext cx="2736304" cy="8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1\Desktop\IoT 시장분석 자료_files\셀트리온헬스케어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71" y="5010554"/>
            <a:ext cx="2952328" cy="9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837306"/>
          </a:xfrm>
        </p:spPr>
        <p:txBody>
          <a:bodyPr/>
          <a:lstStyle/>
          <a:p>
            <a:r>
              <a:rPr lang="ko-KR" altLang="en-US" dirty="0" smtClean="0"/>
              <a:t>대표선도기업 </a:t>
            </a:r>
            <a:r>
              <a:rPr lang="en-US" altLang="ko-KR" dirty="0" smtClean="0"/>
              <a:t>–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4783850"/>
          </a:xfrm>
        </p:spPr>
        <p:txBody>
          <a:bodyPr/>
          <a:lstStyle/>
          <a:p>
            <a:r>
              <a:rPr lang="ko-KR" altLang="en-US" dirty="0" err="1" smtClean="0"/>
              <a:t>애플워치</a:t>
            </a:r>
            <a:r>
              <a:rPr lang="en-US" altLang="ko-KR" dirty="0" smtClean="0"/>
              <a:t>(2015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출시 후 </a:t>
            </a:r>
            <a:r>
              <a:rPr lang="ko-KR" altLang="en-US" dirty="0" err="1" smtClean="0"/>
              <a:t>헬스케어</a:t>
            </a:r>
            <a:r>
              <a:rPr lang="ko-KR" altLang="en-US" dirty="0" smtClean="0"/>
              <a:t> 시장 공략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- 2018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스마트워치</a:t>
            </a:r>
            <a:r>
              <a:rPr lang="ko-KR" altLang="en-US" dirty="0" smtClean="0"/>
              <a:t> 시장 조사 보고서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: 2250</a:t>
            </a:r>
            <a:r>
              <a:rPr lang="ko-KR" altLang="en-US" dirty="0" smtClean="0"/>
              <a:t>만대 출하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점유율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업계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애플워치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건강관리 기능강화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: </a:t>
            </a:r>
            <a:r>
              <a:rPr lang="ko-KR" altLang="en-US" dirty="0" smtClean="0"/>
              <a:t>심전도 측정 기술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운동량 자동 감지기능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경쟁사 추격 대응키 위해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수면 추적 시스템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 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err="1" smtClean="0"/>
              <a:t>스마트워치</a:t>
            </a:r>
            <a:r>
              <a:rPr lang="ko-KR" altLang="en-US" dirty="0" smtClean="0"/>
              <a:t> 시장의 성장세 </a:t>
            </a:r>
            <a:r>
              <a:rPr lang="en-US" altLang="ko-KR" dirty="0" smtClean="0"/>
              <a:t>(vs.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PC)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: 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분기 전 세계 </a:t>
            </a:r>
            <a:r>
              <a:rPr lang="ko-KR" altLang="en-US" dirty="0" err="1" smtClean="0"/>
              <a:t>스마트워치</a:t>
            </a:r>
            <a:r>
              <a:rPr lang="ko-KR" altLang="en-US" dirty="0" smtClean="0"/>
              <a:t> 출하량 </a:t>
            </a:r>
            <a:r>
              <a:rPr lang="en-US" altLang="ko-KR" dirty="0" smtClean="0"/>
              <a:t>1820</a:t>
            </a:r>
            <a:r>
              <a:rPr lang="ko-KR" altLang="en-US" dirty="0" smtClean="0"/>
              <a:t>만대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en-US" dirty="0" smtClean="0"/>
              <a:t>전년 동기 대비 증가율 </a:t>
            </a:r>
            <a:r>
              <a:rPr lang="en-US" altLang="ko-KR" dirty="0" smtClean="0"/>
              <a:t>: 56%)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42" name="Picture 2" descr="C:\Users\USER1\Desktop\IoT 시장분석 자료_files\애플워치헬스케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2796311" cy="21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1\Desktop\IoT 시장분석 자료_files\애플로고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997"/>
            <a:ext cx="936104" cy="8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리딩</a:t>
            </a:r>
            <a:r>
              <a:rPr lang="ko-KR" altLang="en-US" dirty="0"/>
              <a:t> 업체 및 경쟁사 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강점</a:t>
            </a:r>
            <a:endParaRPr lang="en-US" altLang="ko-KR" sz="3000" dirty="0" smtClean="0"/>
          </a:p>
          <a:p>
            <a:pPr lvl="1"/>
            <a:r>
              <a:rPr lang="ko-KR" altLang="en-US" sz="2500" dirty="0" smtClean="0"/>
              <a:t>시장에서의 우위 선점</a:t>
            </a:r>
            <a:endParaRPr lang="en-US" altLang="ko-KR" sz="2500" dirty="0" smtClean="0"/>
          </a:p>
          <a:p>
            <a:pPr lvl="1"/>
            <a:r>
              <a:rPr lang="ko-KR" altLang="en-US" sz="2500" dirty="0" smtClean="0"/>
              <a:t>고객에 따른 다양한 맞춤형 </a:t>
            </a:r>
            <a:r>
              <a:rPr lang="ko-KR" altLang="en-US" sz="2500" dirty="0" err="1" smtClean="0"/>
              <a:t>헬스케</a:t>
            </a:r>
            <a:r>
              <a:rPr lang="ko-KR" altLang="en-US" sz="2500" dirty="0" err="1"/>
              <a:t>어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상품 출시</a:t>
            </a:r>
            <a:endParaRPr lang="en-US" altLang="ko-KR" sz="2500" dirty="0" smtClean="0"/>
          </a:p>
          <a:p>
            <a:pPr lvl="1"/>
            <a:r>
              <a:rPr lang="ko-KR" altLang="en-US" sz="2500" dirty="0" smtClean="0"/>
              <a:t>자사 플랫폼을 활용한 솔루션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서비스 제시</a:t>
            </a:r>
            <a:endParaRPr lang="en-US" altLang="ko-KR" sz="2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3000" dirty="0" smtClean="0"/>
              <a:t>약점</a:t>
            </a:r>
            <a:endParaRPr lang="en-US" altLang="ko-KR" sz="3000" dirty="0" smtClean="0"/>
          </a:p>
          <a:p>
            <a:pPr lvl="1"/>
            <a:r>
              <a:rPr lang="ko-KR" altLang="en-US" sz="2500" dirty="0" smtClean="0"/>
              <a:t>해외기업 대비 국내기업 솔루션 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서비스 취약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국내</a:t>
            </a:r>
            <a:r>
              <a:rPr lang="en-US" altLang="ko-KR" sz="2500" dirty="0" smtClean="0"/>
              <a:t>)</a:t>
            </a:r>
          </a:p>
          <a:p>
            <a:pPr lvl="1"/>
            <a:r>
              <a:rPr lang="ko-KR" altLang="en-US" sz="2500" dirty="0" smtClean="0"/>
              <a:t>정책적 지원 부족에 따른 경쟁력 약화</a:t>
            </a:r>
            <a:endParaRPr lang="en-US" altLang="ko-KR" sz="2500" dirty="0" smtClean="0"/>
          </a:p>
          <a:p>
            <a:pPr lvl="1"/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0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리딩</a:t>
            </a:r>
            <a:r>
              <a:rPr lang="ko-KR" altLang="en-US" dirty="0"/>
              <a:t> 업체 및 경쟁사 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431922"/>
          </a:xfrm>
        </p:spPr>
        <p:txBody>
          <a:bodyPr/>
          <a:lstStyle/>
          <a:p>
            <a:r>
              <a:rPr lang="ko-KR" altLang="en-US" dirty="0" smtClean="0"/>
              <a:t>세계 </a:t>
            </a:r>
            <a:r>
              <a:rPr lang="ko-KR" altLang="en-US" dirty="0" err="1" smtClean="0"/>
              <a:t>헬스케어산업</a:t>
            </a:r>
            <a:r>
              <a:rPr lang="ko-KR" altLang="en-US" dirty="0" smtClean="0"/>
              <a:t> 전망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산업이 지속적으로 성장함에 따라 영업이익 역시 증가할 것으로 기대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194" name="Picture 2" descr="C:\Users\USER1\Desktop\IoT 시장분석 자료_files\세계헬스케어전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" y="1268760"/>
            <a:ext cx="80575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이상입니다</a:t>
            </a:r>
            <a:r>
              <a:rPr lang="en-US" altLang="ko-KR" sz="9600" dirty="0" smtClean="0"/>
              <a:t>.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들어가기에 앞서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www.youtube.com/watch?v=uvGi9aQhxqE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헬스케어에</a:t>
            </a:r>
            <a:r>
              <a:rPr lang="ko-KR" altLang="en-US" dirty="0" smtClean="0"/>
              <a:t> 따른 미래 의료문화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: </a:t>
            </a:r>
            <a:r>
              <a:rPr lang="ko-KR" altLang="en-US" dirty="0" smtClean="0"/>
              <a:t>인터넷을 </a:t>
            </a:r>
            <a:r>
              <a:rPr lang="ko-KR" altLang="en-US" dirty="0"/>
              <a:t>이용하여 환자와 의사가 시간과 공간</a:t>
            </a:r>
            <a:r>
              <a:rPr lang="en-US" altLang="ko-KR" dirty="0"/>
              <a:t>, </a:t>
            </a:r>
            <a:r>
              <a:rPr lang="ko-KR" altLang="en-US" dirty="0"/>
              <a:t>장소 등에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구애 받지 않고 자유롭게 </a:t>
            </a:r>
            <a:r>
              <a:rPr lang="ko-KR" altLang="en-US" dirty="0"/>
              <a:t>의료 </a:t>
            </a:r>
            <a:r>
              <a:rPr lang="ko-KR" altLang="en-US" dirty="0" smtClean="0"/>
              <a:t>서비스를 </a:t>
            </a:r>
            <a:r>
              <a:rPr lang="ko-KR" altLang="en-US" dirty="0"/>
              <a:t>주고받는 것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218" name="Picture 2" descr="C:\Users\USER1\Desktop\IoT 시장분석 자료_files\스마트헬스케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996952"/>
            <a:ext cx="800856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571504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4495818"/>
          </a:xfrm>
        </p:spPr>
        <p:txBody>
          <a:bodyPr/>
          <a:lstStyle/>
          <a:p>
            <a:pPr lvl="2"/>
            <a:r>
              <a:rPr lang="ko-KR" altLang="en-US" sz="2500" dirty="0" smtClean="0"/>
              <a:t>스마트 </a:t>
            </a:r>
            <a:r>
              <a:rPr lang="ko-KR" altLang="en-US" sz="2500" dirty="0" err="1" smtClean="0"/>
              <a:t>헬스케어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시장 분석</a:t>
            </a:r>
            <a:endParaRPr lang="en-US" altLang="ko-KR" sz="2500" dirty="0" smtClean="0"/>
          </a:p>
          <a:p>
            <a:pPr marL="48895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시장 규모</a:t>
            </a:r>
            <a:endParaRPr lang="en-US" altLang="ko-KR" sz="2000" dirty="0" smtClean="0"/>
          </a:p>
          <a:p>
            <a:pPr marL="48895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	 </a:t>
            </a:r>
            <a:r>
              <a:rPr lang="ko-KR" altLang="en-US" sz="2000" dirty="0" smtClean="0"/>
              <a:t>수요</a:t>
            </a:r>
            <a:r>
              <a:rPr lang="en-US" altLang="ko-KR" sz="2000" dirty="0" smtClean="0"/>
              <a:t>		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500" dirty="0" smtClean="0"/>
              <a:t>스마트 </a:t>
            </a:r>
            <a:r>
              <a:rPr lang="ko-KR" altLang="en-US" sz="2500" dirty="0" err="1" smtClean="0"/>
              <a:t>헬스케어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트랜드</a:t>
            </a:r>
            <a:endParaRPr lang="en-US" altLang="ko-KR" sz="2500" dirty="0" smtClean="0"/>
          </a:p>
          <a:p>
            <a:pPr marL="488950" lvl="2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고객의 기호</a:t>
            </a:r>
            <a:endParaRPr lang="en-US" altLang="ko-KR" sz="2000" dirty="0" smtClean="0"/>
          </a:p>
          <a:p>
            <a:pPr marL="488950" lvl="2" indent="0"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기술 </a:t>
            </a:r>
            <a:r>
              <a:rPr lang="ko-KR" altLang="en-US" sz="2000" dirty="0" err="1" smtClean="0"/>
              <a:t>트렌드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500" dirty="0" err="1" smtClean="0"/>
              <a:t>리딩</a:t>
            </a:r>
            <a:r>
              <a:rPr lang="ko-KR" altLang="en-US" sz="2500" dirty="0" smtClean="0"/>
              <a:t> 업체 및 경쟁사 구도</a:t>
            </a:r>
            <a:r>
              <a:rPr lang="en-US" altLang="ko-KR" sz="2500" dirty="0" smtClean="0"/>
              <a:t>	</a:t>
            </a:r>
            <a:r>
              <a:rPr lang="en-US" altLang="ko-KR" sz="2000" dirty="0" smtClean="0"/>
              <a:t>				</a:t>
            </a:r>
          </a:p>
          <a:p>
            <a:pPr marL="48895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강점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약점</a:t>
            </a:r>
            <a:endParaRPr lang="en-US" altLang="ko-KR" sz="2000" dirty="0" smtClean="0"/>
          </a:p>
          <a:p>
            <a:pPr marL="48895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수익 구조 관련 자료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매출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시장 점유율 등</a:t>
            </a:r>
            <a:r>
              <a:rPr lang="en-US" altLang="ko-KR" sz="2000" dirty="0" smtClean="0"/>
              <a:t>)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r>
              <a:rPr lang="ko-KR" altLang="en-US" dirty="0" smtClean="0"/>
              <a:t> 시장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3000" b="1" dirty="0"/>
              <a:t>[</a:t>
            </a:r>
            <a:r>
              <a:rPr lang="ko-KR" altLang="en-US" sz="3000" b="1" dirty="0" smtClean="0"/>
              <a:t>시장규모</a:t>
            </a:r>
            <a:r>
              <a:rPr lang="en-US" altLang="ko-KR" sz="3000" b="1" dirty="0" smtClean="0"/>
              <a:t>]</a:t>
            </a:r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 </a:t>
            </a:r>
            <a:r>
              <a:rPr lang="ko-KR" altLang="en-US" sz="2500" dirty="0" smtClean="0"/>
              <a:t>건강에 대한 관심 증가 </a:t>
            </a:r>
            <a:r>
              <a:rPr lang="en-US" altLang="ko-KR" sz="2500" dirty="0"/>
              <a:t>+</a:t>
            </a:r>
            <a:r>
              <a:rPr lang="en-US" altLang="ko-KR" sz="2500" dirty="0" smtClean="0"/>
              <a:t> IT</a:t>
            </a:r>
            <a:r>
              <a:rPr lang="ko-KR" altLang="en-US" sz="2500" dirty="0" smtClean="0"/>
              <a:t>기술 </a:t>
            </a:r>
            <a:r>
              <a:rPr lang="en-US" altLang="ko-KR" sz="2500" dirty="0" smtClean="0"/>
              <a:t>-&gt; </a:t>
            </a:r>
            <a:r>
              <a:rPr lang="ko-KR" altLang="en-US" sz="2500" dirty="0" smtClean="0"/>
              <a:t>시장의 성장</a:t>
            </a:r>
            <a:endParaRPr lang="en-US" altLang="ko-KR" sz="25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AutoShape 6" descr="Image result for 헬스케어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Image result for 헬스케어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23838" y="-7159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USER1\Desktop\IoT 시장분석 자료_files\국내 디지털 헬스케어 시장 규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64991"/>
            <a:ext cx="2520279" cy="15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IoT 시장분석 자료_files\글로벌 디지털 헬스케어 시장 규모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9231"/>
            <a:ext cx="243918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1\Desktop\IoT 시장분석 자료_files\세계 모바일 헬스케어 시장 규모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" y="1551582"/>
            <a:ext cx="5334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r>
              <a:rPr lang="ko-KR" altLang="en-US" dirty="0" smtClean="0"/>
              <a:t> 시장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013519"/>
            <a:ext cx="2171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ea typeface="스웨거 TTF" pitchFamily="50" charset="-127"/>
              </a:rPr>
              <a:t>[</a:t>
            </a:r>
            <a:r>
              <a:rPr lang="ko-KR" altLang="en-US" sz="3000" b="1" dirty="0" smtClean="0">
                <a:solidFill>
                  <a:schemeClr val="bg1"/>
                </a:solidFill>
                <a:ea typeface="스웨거 TTF" pitchFamily="50" charset="-127"/>
              </a:rPr>
              <a:t>수요</a:t>
            </a:r>
            <a:r>
              <a:rPr lang="en-US" altLang="ko-KR" sz="3000" b="1" dirty="0" smtClean="0">
                <a:solidFill>
                  <a:schemeClr val="bg1"/>
                </a:solidFill>
                <a:ea typeface="스웨거 TTF" pitchFamily="50" charset="-127"/>
              </a:rPr>
              <a:t>]</a:t>
            </a:r>
            <a:endParaRPr lang="ko-KR" altLang="en-US" sz="3000" b="1" dirty="0" smtClean="0">
              <a:solidFill>
                <a:schemeClr val="bg1"/>
              </a:solidFill>
              <a:ea typeface="스웨거 TTF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907" y="1700808"/>
            <a:ext cx="83163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노년층  확대</a:t>
            </a:r>
            <a:endParaRPr lang="en-US" altLang="ko-KR" sz="25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-&gt; (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초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고령화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&amp;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높은 삶의 질 추구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건강한 노년생활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)</a:t>
            </a:r>
            <a:endParaRPr lang="en-US" altLang="ko-KR" sz="2500" b="1" dirty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</a:t>
            </a: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- 1,2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인 가구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&amp;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싱글족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(3040)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증가</a:t>
            </a:r>
            <a:endParaRPr lang="en-US" altLang="ko-KR" sz="25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500" b="1" dirty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스마트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헬스케어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서비스 개발자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(</a:t>
            </a:r>
            <a:r>
              <a:rPr lang="ko-KR" altLang="en-US" sz="2500" b="1" dirty="0" err="1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新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직업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)</a:t>
            </a:r>
            <a:endParaRPr lang="en-US" altLang="ko-KR" sz="2500" b="1" dirty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ex.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영화 아일랜드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(2005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년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ko-KR" altLang="en-US" sz="25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2052" name="Picture 4" descr="C:\Users\USER1\Desktop\IoT 시장분석 자료_files\수요\소변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2" y="4594742"/>
            <a:ext cx="8202950" cy="20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헬스케어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369" y="1257306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노년층</a:t>
            </a:r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   :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고령화로 인한 학습능력 쇠퇴</a:t>
            </a:r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  <a:p>
            <a:r>
              <a:rPr lang="en-US" altLang="ko-KR" sz="2500" b="1" dirty="0">
                <a:solidFill>
                  <a:schemeClr val="bg1"/>
                </a:solidFill>
                <a:latin typeface="스웨거 TTF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   -&gt; 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익히기 쉬운 장치</a:t>
            </a:r>
            <a:endParaRPr lang="en-US" altLang="ko-KR" sz="2500" b="1" dirty="0">
              <a:solidFill>
                <a:schemeClr val="bg1"/>
              </a:solidFill>
              <a:latin typeface="스웨거 TTF"/>
            </a:endParaRP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    -&gt; 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능동적 판단 </a:t>
            </a:r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&lt; 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해결책 제시</a:t>
            </a:r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  <a:p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 -  3040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세대</a:t>
            </a:r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  <a:p>
            <a:r>
              <a:rPr lang="en-US" altLang="ko-KR" sz="2500" b="1" dirty="0" smtClean="0">
                <a:solidFill>
                  <a:schemeClr val="bg1"/>
                </a:solidFill>
                <a:latin typeface="스웨거 TTF"/>
              </a:rPr>
              <a:t>   :</a:t>
            </a:r>
            <a:r>
              <a:rPr lang="ko-KR" altLang="en-US" sz="2500" b="1" dirty="0" smtClean="0">
                <a:solidFill>
                  <a:schemeClr val="bg1"/>
                </a:solidFill>
                <a:latin typeface="스웨거 TTF"/>
              </a:rPr>
              <a:t>개개인에 대한 맞춤형 서비스</a:t>
            </a:r>
            <a:endParaRPr lang="en-US" altLang="ko-KR" sz="2500" b="1" dirty="0" smtClean="0">
              <a:solidFill>
                <a:schemeClr val="bg1"/>
              </a:solidFill>
              <a:latin typeface="스웨거 TT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208" y="692696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ea typeface="스웨거 TTF" pitchFamily="50" charset="-127"/>
              </a:rPr>
              <a:t>[</a:t>
            </a:r>
            <a:r>
              <a:rPr lang="ko-KR" altLang="en-US" sz="3000" b="1" dirty="0" smtClean="0">
                <a:solidFill>
                  <a:schemeClr val="bg1"/>
                </a:solidFill>
                <a:ea typeface="스웨거 TTF" pitchFamily="50" charset="-127"/>
              </a:rPr>
              <a:t>고객의 기호</a:t>
            </a:r>
            <a:r>
              <a:rPr lang="en-US" altLang="ko-KR" sz="3000" b="1" dirty="0" smtClean="0">
                <a:solidFill>
                  <a:schemeClr val="bg1"/>
                </a:solidFill>
                <a:ea typeface="스웨거 TTF" pitchFamily="50" charset="-127"/>
              </a:rPr>
              <a:t>]</a:t>
            </a:r>
            <a:endParaRPr lang="ko-KR" altLang="en-US" sz="3000" b="1" dirty="0" smtClean="0">
              <a:solidFill>
                <a:schemeClr val="bg1"/>
              </a:solidFill>
              <a:ea typeface="스웨거 TTF" pitchFamily="50" charset="-127"/>
            </a:endParaRPr>
          </a:p>
        </p:txBody>
      </p:sp>
      <p:pic>
        <p:nvPicPr>
          <p:cNvPr id="3074" name="Picture 2" descr="C:\Users\USER1\Desktop\IoT 시장분석 자료_files\수요\노인 학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9628"/>
            <a:ext cx="4248472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1\Desktop\IoT 시장분석 자료_files\customized 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196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</a:t>
            </a:r>
            <a:r>
              <a:rPr lang="ko-KR" altLang="en-US" dirty="0" err="1"/>
              <a:t>트랜드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000" b="1" dirty="0" smtClean="0"/>
              <a:t>[</a:t>
            </a:r>
            <a:r>
              <a:rPr lang="ko-KR" altLang="en-US" sz="3000" b="1" dirty="0" smtClean="0"/>
              <a:t>기술 </a:t>
            </a:r>
            <a:r>
              <a:rPr lang="ko-KR" altLang="en-US" sz="3000" b="1" dirty="0" err="1" smtClean="0"/>
              <a:t>트렌드</a:t>
            </a:r>
            <a:r>
              <a:rPr lang="en-US" altLang="ko-KR" sz="3000" b="1" dirty="0" smtClean="0"/>
              <a:t>]</a:t>
            </a:r>
          </a:p>
          <a:p>
            <a:pPr marL="0" indent="0">
              <a:buNone/>
            </a:pPr>
            <a:r>
              <a:rPr lang="ko-KR" altLang="en-US" sz="2500" dirty="0" smtClean="0"/>
              <a:t>①</a:t>
            </a:r>
            <a:r>
              <a:rPr lang="en-US" altLang="ko-KR" sz="2500" b="1" dirty="0" smtClean="0"/>
              <a:t> </a:t>
            </a:r>
            <a:r>
              <a:rPr lang="ko-KR" altLang="en-US" sz="2500" b="1" dirty="0" err="1" smtClean="0"/>
              <a:t>스마트와치를</a:t>
            </a:r>
            <a:r>
              <a:rPr lang="ko-KR" altLang="en-US" sz="2500" b="1" dirty="0" smtClean="0"/>
              <a:t> 이용한 우울증 치료</a:t>
            </a:r>
            <a:endParaRPr lang="en-US" altLang="ko-KR" sz="2500" b="1" dirty="0" smtClean="0"/>
          </a:p>
          <a:p>
            <a:pPr marL="0" indent="0">
              <a:buNone/>
            </a:pPr>
            <a:r>
              <a:rPr lang="en-US" altLang="ko-KR" sz="2500" b="1" dirty="0">
                <a:latin typeface="스웨거 TTF"/>
              </a:rPr>
              <a:t> </a:t>
            </a:r>
            <a:r>
              <a:rPr lang="en-US" altLang="ko-KR" sz="2500" b="1" dirty="0" smtClean="0">
                <a:latin typeface="스웨거 TTF"/>
              </a:rPr>
              <a:t>  </a:t>
            </a:r>
            <a:r>
              <a:rPr lang="en-US" altLang="ko-KR" sz="2500" dirty="0" smtClean="0">
                <a:latin typeface="스웨거 TTF"/>
              </a:rPr>
              <a:t>- Takeda</a:t>
            </a:r>
            <a:r>
              <a:rPr lang="ko-KR" altLang="en-US" sz="2500" dirty="0" smtClean="0">
                <a:latin typeface="스웨거 TTF"/>
              </a:rPr>
              <a:t>社에서 </a:t>
            </a:r>
            <a:r>
              <a:rPr lang="en-US" altLang="ko-KR" sz="2500" dirty="0" smtClean="0">
                <a:latin typeface="스웨거 TTF"/>
              </a:rPr>
              <a:t>Apple</a:t>
            </a:r>
            <a:r>
              <a:rPr lang="ko-KR" altLang="en-US" sz="2500" dirty="0" smtClean="0">
                <a:latin typeface="스웨거 TTF"/>
              </a:rPr>
              <a:t>의 스마트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</a:t>
            </a:r>
            <a:r>
              <a:rPr lang="ko-KR" altLang="en-US" sz="2500" dirty="0" smtClean="0">
                <a:latin typeface="스웨거 TTF"/>
              </a:rPr>
              <a:t> </a:t>
            </a:r>
            <a:r>
              <a:rPr lang="ko-KR" altLang="en-US" sz="2500" dirty="0" err="1" smtClean="0">
                <a:latin typeface="스웨거 TTF"/>
              </a:rPr>
              <a:t>와치를</a:t>
            </a:r>
            <a:r>
              <a:rPr lang="ko-KR" altLang="en-US" sz="2500" dirty="0" smtClean="0">
                <a:latin typeface="스웨거 TTF"/>
              </a:rPr>
              <a:t> 이용하여 우울증을 앓고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smtClean="0">
                <a:latin typeface="스웨거 TTF"/>
              </a:rPr>
              <a:t>있는 환자들의 치료에 이용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endParaRPr lang="en-US" altLang="ko-KR" sz="2500" dirty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스웨거 TTF"/>
              </a:rPr>
              <a:t>   - </a:t>
            </a:r>
            <a:r>
              <a:rPr lang="ko-KR" altLang="en-US" sz="2500" dirty="0" smtClean="0">
                <a:latin typeface="스웨거 TTF"/>
              </a:rPr>
              <a:t>실시간으로 사용자가 직접 입력한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smtClean="0">
                <a:latin typeface="스웨거 TTF"/>
              </a:rPr>
              <a:t>테스트 결과 혹은 자동으로 수집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스웨거 TTF"/>
              </a:rPr>
              <a:t>      </a:t>
            </a:r>
            <a:r>
              <a:rPr lang="ko-KR" altLang="en-US" sz="2500" dirty="0" smtClean="0">
                <a:latin typeface="스웨거 TTF"/>
              </a:rPr>
              <a:t>되는 데이터를 모두 수집하여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smtClean="0">
                <a:latin typeface="스웨거 TTF"/>
              </a:rPr>
              <a:t>비교</a:t>
            </a:r>
            <a:r>
              <a:rPr lang="en-US" altLang="ko-KR" sz="2500" dirty="0" smtClean="0">
                <a:latin typeface="스웨거 TTF"/>
              </a:rPr>
              <a:t>/</a:t>
            </a:r>
            <a:r>
              <a:rPr lang="ko-KR" altLang="en-US" sz="2500" dirty="0" smtClean="0">
                <a:latin typeface="스웨거 TTF"/>
              </a:rPr>
              <a:t>평가 할 수 있게 함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 descr="C:\Users\USER1\Desktop\IoT 시장분석 자료_files\스마트워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33" y="1988840"/>
            <a:ext cx="31502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</a:t>
            </a:r>
            <a:r>
              <a:rPr lang="ko-KR" altLang="en-US" dirty="0" err="1"/>
              <a:t>트랜드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000" b="1" dirty="0" smtClean="0"/>
              <a:t>[</a:t>
            </a:r>
            <a:r>
              <a:rPr lang="ko-KR" altLang="en-US" sz="3000" b="1" dirty="0" smtClean="0"/>
              <a:t>기술 </a:t>
            </a:r>
            <a:r>
              <a:rPr lang="ko-KR" altLang="en-US" sz="3000" b="1" dirty="0" err="1" smtClean="0"/>
              <a:t>트렌드</a:t>
            </a:r>
            <a:r>
              <a:rPr lang="en-US" altLang="ko-KR" sz="3000" b="1" dirty="0" smtClean="0"/>
              <a:t>]</a:t>
            </a:r>
          </a:p>
          <a:p>
            <a:pPr marL="0" indent="0">
              <a:buNone/>
            </a:pPr>
            <a:r>
              <a:rPr lang="ko-KR" altLang="en-US" sz="2800" dirty="0"/>
              <a:t>②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스마트 </a:t>
            </a:r>
            <a:r>
              <a:rPr lang="ko-KR" altLang="en-US" sz="2500" b="1" dirty="0" err="1" smtClean="0"/>
              <a:t>컨택트</a:t>
            </a:r>
            <a:r>
              <a:rPr lang="ko-KR" altLang="en-US" sz="2500" b="1" dirty="0" smtClean="0"/>
              <a:t> 렌즈</a:t>
            </a:r>
            <a:endParaRPr lang="en-US" altLang="ko-KR" sz="2500" b="1" dirty="0" smtClean="0"/>
          </a:p>
          <a:p>
            <a:pPr marL="0" indent="0">
              <a:buNone/>
            </a:pPr>
            <a:r>
              <a:rPr lang="en-US" altLang="ko-KR" sz="2500" b="1" dirty="0">
                <a:latin typeface="스웨거 TTF"/>
              </a:rPr>
              <a:t> </a:t>
            </a:r>
            <a:r>
              <a:rPr lang="en-US" altLang="ko-KR" sz="2500" b="1" dirty="0" smtClean="0">
                <a:latin typeface="스웨거 TTF"/>
              </a:rPr>
              <a:t>  </a:t>
            </a:r>
            <a:r>
              <a:rPr lang="en-US" altLang="ko-KR" sz="2500" dirty="0" smtClean="0">
                <a:latin typeface="스웨거 TTF"/>
              </a:rPr>
              <a:t>- Novartis</a:t>
            </a:r>
            <a:r>
              <a:rPr lang="ko-KR" altLang="en-US" sz="2500" dirty="0" smtClean="0">
                <a:latin typeface="스웨거 TTF"/>
              </a:rPr>
              <a:t>社의 </a:t>
            </a:r>
            <a:r>
              <a:rPr lang="en-US" altLang="ko-KR" sz="2500" dirty="0" smtClean="0">
                <a:latin typeface="스웨거 TTF"/>
              </a:rPr>
              <a:t>Alcon(</a:t>
            </a:r>
            <a:r>
              <a:rPr lang="ko-KR" altLang="en-US" sz="2500" dirty="0" smtClean="0">
                <a:latin typeface="스웨거 TTF"/>
              </a:rPr>
              <a:t>안과부문</a:t>
            </a:r>
            <a:r>
              <a:rPr lang="en-US" altLang="ko-KR" sz="2500" dirty="0" smtClean="0">
                <a:latin typeface="스웨거 TTF"/>
              </a:rPr>
              <a:t>)</a:t>
            </a:r>
            <a:r>
              <a:rPr lang="ko-KR" altLang="en-US" sz="2500" dirty="0" smtClean="0">
                <a:latin typeface="스웨거 TTF"/>
              </a:rPr>
              <a:t>은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err="1" smtClean="0">
                <a:latin typeface="스웨거 TTF"/>
              </a:rPr>
              <a:t>구글의</a:t>
            </a:r>
            <a:r>
              <a:rPr lang="ko-KR" altLang="en-US" sz="2500" dirty="0" smtClean="0">
                <a:latin typeface="스웨거 TTF"/>
              </a:rPr>
              <a:t> 스마트렌즈 기술 중 하나인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</a:t>
            </a:r>
            <a:r>
              <a:rPr lang="ko-KR" altLang="en-US" sz="2500" dirty="0" smtClean="0">
                <a:latin typeface="스웨거 TTF"/>
              </a:rPr>
              <a:t>비 외과적인 내장형 </a:t>
            </a:r>
            <a:r>
              <a:rPr lang="ko-KR" altLang="en-US" sz="2500" dirty="0" err="1" smtClean="0">
                <a:latin typeface="스웨거 TTF"/>
              </a:rPr>
              <a:t>컨택트</a:t>
            </a:r>
            <a:r>
              <a:rPr lang="ko-KR" altLang="en-US" sz="2500" dirty="0" smtClean="0">
                <a:latin typeface="스웨거 TTF"/>
              </a:rPr>
              <a:t> 렌즈 기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smtClean="0">
                <a:latin typeface="스웨거 TTF"/>
              </a:rPr>
              <a:t>술을 인가 받음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endParaRPr lang="en-US" altLang="ko-KR" sz="2500" dirty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스웨거 TTF"/>
              </a:rPr>
              <a:t>   - </a:t>
            </a:r>
            <a:r>
              <a:rPr lang="ko-KR" altLang="en-US" sz="2500" dirty="0" smtClean="0">
                <a:latin typeface="스웨거 TTF"/>
              </a:rPr>
              <a:t>환자 안구의 눈물 이용 혈당 측정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</a:t>
            </a:r>
            <a:r>
              <a:rPr lang="ko-KR" altLang="en-US" sz="2500" dirty="0" err="1" smtClean="0">
                <a:latin typeface="스웨거 TTF"/>
              </a:rPr>
              <a:t>모바일</a:t>
            </a:r>
            <a:r>
              <a:rPr lang="ko-KR" altLang="en-US" sz="2500" dirty="0" smtClean="0">
                <a:latin typeface="스웨거 TTF"/>
              </a:rPr>
              <a:t> 기기로 전송하는 시스템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-&gt; </a:t>
            </a:r>
            <a:r>
              <a:rPr lang="ko-KR" altLang="en-US" sz="2500" dirty="0" smtClean="0">
                <a:latin typeface="스웨거 TTF"/>
              </a:rPr>
              <a:t>노안</a:t>
            </a:r>
            <a:r>
              <a:rPr lang="en-US" altLang="ko-KR" sz="2500" dirty="0" smtClean="0">
                <a:latin typeface="스웨거 TTF"/>
              </a:rPr>
              <a:t>(</a:t>
            </a:r>
            <a:r>
              <a:rPr lang="ko-KR" altLang="en-US" sz="2500" dirty="0" smtClean="0">
                <a:latin typeface="스웨거 TTF"/>
              </a:rPr>
              <a:t>老眼</a:t>
            </a:r>
            <a:r>
              <a:rPr lang="en-US" altLang="ko-KR" sz="2500" dirty="0" smtClean="0">
                <a:latin typeface="스웨거 TTF"/>
              </a:rPr>
              <a:t>)</a:t>
            </a:r>
            <a:r>
              <a:rPr lang="ko-KR" altLang="en-US" sz="2500" dirty="0" smtClean="0">
                <a:latin typeface="스웨거 TTF"/>
              </a:rPr>
              <a:t>에 도움을 줄 것으로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     </a:t>
            </a:r>
            <a:r>
              <a:rPr lang="ko-KR" altLang="en-US" sz="2500" dirty="0" smtClean="0">
                <a:latin typeface="스웨거 TTF"/>
              </a:rPr>
              <a:t>기대</a:t>
            </a:r>
            <a:endParaRPr lang="en-US" altLang="ko-KR" sz="2500" dirty="0" smtClean="0">
              <a:latin typeface="스웨거 TTF"/>
            </a:endParaRPr>
          </a:p>
          <a:p>
            <a:pPr marL="0" indent="0">
              <a:buNone/>
            </a:pPr>
            <a:r>
              <a:rPr lang="en-US" altLang="ko-KR" sz="2500" dirty="0">
                <a:latin typeface="스웨거 TTF"/>
              </a:rPr>
              <a:t> </a:t>
            </a:r>
            <a:r>
              <a:rPr lang="en-US" altLang="ko-KR" sz="2500" dirty="0" smtClean="0">
                <a:latin typeface="스웨거 TTF"/>
              </a:rPr>
              <a:t>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 descr="C:\Users\USER1\Desktop\IoT 시장분석 자료_files\스마트컨택트렌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44257"/>
            <a:ext cx="3240360" cy="316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리딩</a:t>
            </a:r>
            <a:r>
              <a:rPr lang="ko-KR" altLang="en-US" dirty="0"/>
              <a:t> 업체 및 경쟁사 구도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700" b="1" dirty="0" smtClean="0"/>
              <a:t>&lt;</a:t>
            </a:r>
            <a:r>
              <a:rPr lang="ko-KR" altLang="en-US" sz="2700" b="1" dirty="0"/>
              <a:t>국</a:t>
            </a:r>
            <a:r>
              <a:rPr lang="ko-KR" altLang="en-US" sz="2700" b="1" dirty="0" smtClean="0"/>
              <a:t>외</a:t>
            </a:r>
            <a:r>
              <a:rPr lang="en-US" altLang="ko-KR" sz="2700" b="1" dirty="0" smtClean="0"/>
              <a:t>&gt;</a:t>
            </a:r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err="1" smtClean="0"/>
              <a:t>구글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애플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인텔 등 </a:t>
            </a:r>
            <a:r>
              <a:rPr lang="en-US" altLang="ko-KR" sz="2500" dirty="0" smtClean="0"/>
              <a:t>ICT </a:t>
            </a:r>
            <a:r>
              <a:rPr lang="ko-KR" altLang="en-US" sz="2500" dirty="0" smtClean="0"/>
              <a:t>기업들은 센서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데이터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플랫폼 등    스마트 </a:t>
            </a:r>
            <a:r>
              <a:rPr lang="ko-KR" altLang="en-US" sz="2500" dirty="0" err="1" smtClean="0"/>
              <a:t>헬스케어</a:t>
            </a:r>
            <a:r>
              <a:rPr lang="ko-KR" altLang="en-US" sz="2500" dirty="0" smtClean="0"/>
              <a:t> 전 분야에 걸쳐 영향력 확대 중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/>
              <a:t>해외는 비</a:t>
            </a:r>
            <a:r>
              <a:rPr lang="en-US" altLang="ko-KR" sz="2500" dirty="0"/>
              <a:t>ICT</a:t>
            </a:r>
            <a:r>
              <a:rPr lang="ko-KR" altLang="en-US" sz="2500" dirty="0"/>
              <a:t>업계의 활발한 스마트 </a:t>
            </a:r>
            <a:r>
              <a:rPr lang="ko-KR" altLang="en-US" sz="2500" dirty="0" err="1"/>
              <a:t>헬스케어</a:t>
            </a:r>
            <a:r>
              <a:rPr lang="ko-KR" altLang="en-US" sz="2500" dirty="0"/>
              <a:t> 시장 진출 및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 </a:t>
            </a:r>
            <a:r>
              <a:rPr lang="ko-KR" altLang="en-US" sz="2500" dirty="0"/>
              <a:t>투자 확대</a:t>
            </a:r>
            <a:r>
              <a:rPr lang="en-US" altLang="ko-KR" sz="2500" dirty="0"/>
              <a:t> , </a:t>
            </a:r>
            <a:r>
              <a:rPr lang="ko-KR" altLang="en-US" sz="2500" dirty="0"/>
              <a:t>신흥국 시장 선점 노력 중</a:t>
            </a:r>
            <a:endParaRPr lang="en-US" altLang="ko-KR" sz="25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 descr="C:\Users\USER1\Desktop\IoT 시장분석 자료_files\구글로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2711462" cy="176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1\Desktop\IoT 시장분석 자료_files\애플로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84510"/>
            <a:ext cx="2952328" cy="17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1\Desktop\IoT 시장분석 자료_files\인텔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63" y="4074481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21557</TotalTime>
  <Words>561</Words>
  <Application>Microsoft Office PowerPoint</Application>
  <PresentationFormat>화면 슬라이드 쇼(4:3)</PresentationFormat>
  <Paragraphs>150</Paragraphs>
  <Slides>14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7</vt:i4>
      </vt:variant>
    </vt:vector>
  </HeadingPairs>
  <TitlesOfParts>
    <vt:vector size="22" baseType="lpstr">
      <vt:lpstr>Office 테마</vt:lpstr>
      <vt:lpstr>PowerPoint 프레젠테이션</vt:lpstr>
      <vt:lpstr>들어가기에 앞서</vt:lpstr>
      <vt:lpstr>목차</vt:lpstr>
      <vt:lpstr>스마트 헬스케어 시장 분석</vt:lpstr>
      <vt:lpstr>스마트 헬스케어 시장 분석</vt:lpstr>
      <vt:lpstr>스마트 헬스케어 트랜드</vt:lpstr>
      <vt:lpstr>스마트 헬스케어 트랜드</vt:lpstr>
      <vt:lpstr>스마트 헬스케어 트랜드</vt:lpstr>
      <vt:lpstr>리딩 업체 및 경쟁사 구도</vt:lpstr>
      <vt:lpstr>리딩 업체 및 경쟁사 구도</vt:lpstr>
      <vt:lpstr>대표선도기업 – </vt:lpstr>
      <vt:lpstr>리딩 업체 및 경쟁사 구도</vt:lpstr>
      <vt:lpstr>리딩 업체 및 경쟁사 구도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byung kwan jung</cp:lastModifiedBy>
  <cp:revision>746</cp:revision>
  <cp:lastPrinted>2012-09-28T01:49:35Z</cp:lastPrinted>
  <dcterms:created xsi:type="dcterms:W3CDTF">2011-02-25T04:33:20Z</dcterms:created>
  <dcterms:modified xsi:type="dcterms:W3CDTF">2019-04-25T09:26:53Z</dcterms:modified>
</cp:coreProperties>
</file>