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7" r:id="rId2"/>
    <p:sldId id="338" r:id="rId3"/>
    <p:sldId id="320" r:id="rId4"/>
    <p:sldId id="319" r:id="rId5"/>
    <p:sldId id="275" r:id="rId6"/>
    <p:sldId id="278" r:id="rId7"/>
    <p:sldId id="279" r:id="rId8"/>
    <p:sldId id="280" r:id="rId9"/>
    <p:sldId id="281" r:id="rId10"/>
    <p:sldId id="321" r:id="rId11"/>
    <p:sldId id="323" r:id="rId12"/>
    <p:sldId id="325" r:id="rId13"/>
    <p:sldId id="284" r:id="rId14"/>
    <p:sldId id="285" r:id="rId15"/>
    <p:sldId id="282" r:id="rId16"/>
    <p:sldId id="330" r:id="rId17"/>
    <p:sldId id="283" r:id="rId18"/>
    <p:sldId id="331" r:id="rId19"/>
    <p:sldId id="296" r:id="rId20"/>
    <p:sldId id="297" r:id="rId21"/>
    <p:sldId id="332" r:id="rId22"/>
    <p:sldId id="328" r:id="rId23"/>
    <p:sldId id="333" r:id="rId24"/>
    <p:sldId id="334" r:id="rId25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606" autoAdjust="0"/>
    <p:restoredTop sz="64199" autoAdjust="0"/>
  </p:normalViewPr>
  <p:slideViewPr>
    <p:cSldViewPr snapToGrid="0" snapToObjects="1">
      <p:cViewPr varScale="1">
        <p:scale>
          <a:sx n="113" d="100"/>
          <a:sy n="113" d="100"/>
        </p:scale>
        <p:origin x="2175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CPSC/ECE </a:t>
            </a:r>
            <a:r>
              <a:rPr lang="en-US" dirty="0" smtClean="0"/>
              <a:t>3220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2 – Part B</a:t>
            </a:r>
          </a:p>
          <a:p>
            <a:endParaRPr lang="en-US" dirty="0" smtClean="0"/>
          </a:p>
          <a:p>
            <a:r>
              <a:rPr lang="en-US" sz="2200" dirty="0" smtClean="0"/>
              <a:t>(</a:t>
            </a:r>
            <a:r>
              <a:rPr lang="en-US" sz="2200" dirty="0"/>
              <a:t>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395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52" y="1634491"/>
            <a:ext cx="6851096" cy="43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Interrupt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PC and PSR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execution mode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Disable or restrict further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new PC from interrupt vector 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=&gt; Transfers control into the kernel at a kernel-defined entry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is Interrupt-Driven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7210" y="4507886"/>
            <a:ext cx="797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handlers are the entry points into the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handlers are software!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Return instruction (IRET) restores PC and PSR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90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Interrupt handler runs with interrupts off or restricted</a:t>
            </a:r>
          </a:p>
          <a:p>
            <a:pPr lvl="1"/>
            <a:r>
              <a:rPr lang="en-US" dirty="0" smtClean="0"/>
              <a:t>Re-enabled when interrupt completes</a:t>
            </a:r>
          </a:p>
          <a:p>
            <a:r>
              <a:rPr lang="en-US" dirty="0" smtClean="0"/>
              <a:t>OS kernel can also turn interrupts off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when determining the next process/thread to run</a:t>
            </a:r>
          </a:p>
          <a:p>
            <a:pPr lvl="1"/>
            <a:r>
              <a:rPr lang="en-US" dirty="0" smtClean="0"/>
              <a:t>On x86</a:t>
            </a:r>
          </a:p>
          <a:p>
            <a:pPr lvl="2"/>
            <a:r>
              <a:rPr lang="en-US" dirty="0" smtClean="0"/>
              <a:t>CLI: disable </a:t>
            </a:r>
            <a:r>
              <a:rPr lang="en-US" dirty="0" err="1" smtClean="0"/>
              <a:t>interrrupts</a:t>
            </a:r>
            <a:endParaRPr lang="en-US" dirty="0" smtClean="0"/>
          </a:p>
          <a:p>
            <a:pPr lvl="2"/>
            <a:r>
              <a:rPr lang="en-US" dirty="0" smtClean="0"/>
              <a:t>STI: enable interrupts</a:t>
            </a:r>
          </a:p>
          <a:p>
            <a:pPr lvl="2"/>
            <a:r>
              <a:rPr lang="en-US" dirty="0" smtClean="0"/>
              <a:t>Only applies to the current CPU (on a </a:t>
            </a:r>
            <a:r>
              <a:rPr lang="en-US" dirty="0" err="1" smtClean="0"/>
              <a:t>multicore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We’ll need this to implement synchronization in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Non-blocking, runs to completion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inimum necessary to allow device to take next interrupt</a:t>
            </a:r>
          </a:p>
          <a:p>
            <a:pPr lvl="1"/>
            <a:r>
              <a:rPr lang="en-US" dirty="0" smtClean="0"/>
              <a:t>Any waiting must be limited duration</a:t>
            </a:r>
          </a:p>
          <a:p>
            <a:pPr lvl="2"/>
            <a:r>
              <a:rPr lang="en-US" dirty="0" smtClean="0"/>
              <a:t>Sometimes handlers are divided into a top-half and a bottom-half to allow waiting</a:t>
            </a:r>
          </a:p>
          <a:p>
            <a:pPr lvl="1"/>
            <a:r>
              <a:rPr lang="en-US" dirty="0" smtClean="0"/>
              <a:t>Wake up other threads to do any real work</a:t>
            </a:r>
          </a:p>
          <a:p>
            <a:pPr lvl="2"/>
            <a:r>
              <a:rPr lang="en-US" dirty="0" smtClean="0"/>
              <a:t>E.g., device driver runs as a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04693" cy="4525963"/>
          </a:xfrm>
        </p:spPr>
        <p:txBody>
          <a:bodyPr/>
          <a:lstStyle/>
          <a:p>
            <a:r>
              <a:rPr lang="en-US" dirty="0" smtClean="0"/>
              <a:t>Per-processor, located in kernel (not user) memory</a:t>
            </a:r>
          </a:p>
          <a:p>
            <a:r>
              <a:rPr lang="en-US" dirty="0"/>
              <a:t>I</a:t>
            </a:r>
            <a:r>
              <a:rPr lang="en-US" dirty="0" smtClean="0"/>
              <a:t>nterrupt response will save PC, PSR, and user SP on the interrupt stack and then set the new SP to the top of the interrupt </a:t>
            </a:r>
            <a:r>
              <a:rPr lang="en-US" dirty="0" smtClean="0"/>
              <a:t>stack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 Status Register (Program Status Word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Per-process, located in kernel memory</a:t>
            </a:r>
          </a:p>
          <a:p>
            <a:pPr lvl="1"/>
            <a:r>
              <a:rPr lang="en-US" dirty="0" smtClean="0"/>
              <a:t>There may still be a per-processor interrupt stack</a:t>
            </a:r>
          </a:p>
          <a:p>
            <a:r>
              <a:rPr lang="en-US" dirty="0"/>
              <a:t>F</a:t>
            </a:r>
            <a:r>
              <a:rPr lang="en-US" dirty="0" smtClean="0"/>
              <a:t>ixed size and locked in memory</a:t>
            </a:r>
          </a:p>
          <a:p>
            <a:r>
              <a:rPr lang="en-US" dirty="0" smtClean="0"/>
              <a:t>Only </a:t>
            </a:r>
            <a:r>
              <a:rPr lang="en-US" dirty="0"/>
              <a:t>trusted components </a:t>
            </a:r>
            <a:r>
              <a:rPr lang="en-US" dirty="0" smtClean="0"/>
              <a:t>such as interrupt handlers </a:t>
            </a:r>
            <a:r>
              <a:rPr lang="en-US" dirty="0"/>
              <a:t>and kernel routines </a:t>
            </a:r>
            <a:r>
              <a:rPr lang="en-US" dirty="0" smtClean="0"/>
              <a:t>use them =&gt;</a:t>
            </a:r>
          </a:p>
          <a:p>
            <a:pPr lvl="1"/>
            <a:r>
              <a:rPr lang="en-US" dirty="0" smtClean="0"/>
              <a:t>Kernel stack and SP are always in valid states</a:t>
            </a:r>
          </a:p>
          <a:p>
            <a:pPr lvl="1"/>
            <a:r>
              <a:rPr lang="en-US" dirty="0" smtClean="0"/>
              <a:t>Access by kernel cannot cause a page fault</a:t>
            </a:r>
          </a:p>
          <a:p>
            <a:pPr lvl="1"/>
            <a:r>
              <a:rPr lang="en-US" dirty="0" smtClean="0"/>
              <a:t>No accesses allowed from </a:t>
            </a:r>
            <a:r>
              <a:rPr lang="en-US" dirty="0"/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302931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496" y="1231064"/>
            <a:ext cx="7751007" cy="524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kernel to perform a privileged action</a:t>
            </a:r>
          </a:p>
          <a:p>
            <a:r>
              <a:rPr lang="en-US" dirty="0" smtClean="0"/>
              <a:t>Library routine acts as wrapper function (stub) around a trap into the kernel</a:t>
            </a:r>
          </a:p>
          <a:p>
            <a:pPr lvl="1"/>
            <a:r>
              <a:rPr lang="en-US" dirty="0" smtClean="0"/>
              <a:t>Sets registers to pass the appropriate system call identification code and any parameters (e.g., size, address)</a:t>
            </a:r>
          </a:p>
          <a:p>
            <a:pPr lvl="1"/>
            <a:r>
              <a:rPr lang="en-US" dirty="0" smtClean="0"/>
              <a:t>Trap is intentional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5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8" y="628650"/>
            <a:ext cx="8380503" cy="5714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Loading a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520" y="1382808"/>
            <a:ext cx="7868959" cy="47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 stack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user addresses into kernel addresses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  <a:endParaRPr lang="en-US" i="1" dirty="0" smtClean="0"/>
          </a:p>
          <a:p>
            <a:pPr lvl="1"/>
            <a:r>
              <a:rPr lang="en-US" dirty="0" smtClean="0"/>
              <a:t>Protect kernel from TOCTOU attack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into user memory 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kernel addresses into user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builds user and kernel stacks for a new process to look like the process was interrupted before even the first instruction was executed</a:t>
            </a:r>
          </a:p>
          <a:p>
            <a:r>
              <a:rPr lang="en-US" dirty="0" smtClean="0"/>
              <a:t>Avoids special case checking in the dispatcher, so dispatching is slightly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9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the 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17" y="1271428"/>
            <a:ext cx="5983366" cy="51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Monitor /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Protection </a:t>
            </a:r>
            <a:r>
              <a:rPr lang="en-US" dirty="0"/>
              <a:t>– </a:t>
            </a:r>
            <a:r>
              <a:rPr lang="en-US" dirty="0" smtClean="0"/>
              <a:t>failure isolated </a:t>
            </a:r>
            <a:r>
              <a:rPr lang="en-US" dirty="0"/>
              <a:t>to a single VM instance</a:t>
            </a:r>
          </a:p>
          <a:p>
            <a:r>
              <a:rPr lang="en-US" dirty="0" smtClean="0"/>
              <a:t>Replication </a:t>
            </a:r>
            <a:r>
              <a:rPr lang="en-US" dirty="0"/>
              <a:t>– </a:t>
            </a:r>
            <a:r>
              <a:rPr lang="en-US" dirty="0" smtClean="0"/>
              <a:t>run </a:t>
            </a:r>
            <a:r>
              <a:rPr lang="en-US" dirty="0"/>
              <a:t>different </a:t>
            </a:r>
            <a:r>
              <a:rPr lang="en-US" dirty="0" smtClean="0"/>
              <a:t>types or versions of OS</a:t>
            </a:r>
          </a:p>
          <a:p>
            <a:pPr lvl="1"/>
            <a:r>
              <a:rPr lang="en-US" dirty="0" smtClean="0"/>
              <a:t>Developing software for multiple platforms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of OS </a:t>
            </a:r>
            <a:r>
              <a:rPr lang="en-US" dirty="0" smtClean="0"/>
              <a:t>modifications</a:t>
            </a:r>
            <a:endParaRPr lang="en-US" dirty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legacy applications with </a:t>
            </a:r>
            <a:r>
              <a:rPr lang="en-US" dirty="0" smtClean="0"/>
              <a:t>an older </a:t>
            </a:r>
            <a:r>
              <a:rPr lang="en-US" dirty="0"/>
              <a:t>version of OS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an “</a:t>
            </a:r>
            <a:r>
              <a:rPr lang="en-US" dirty="0" smtClean="0"/>
              <a:t>appliance” = application </a:t>
            </a:r>
            <a:r>
              <a:rPr lang="en-US" dirty="0"/>
              <a:t>and tuned OS instance distributed as a VM</a:t>
            </a:r>
          </a:p>
          <a:p>
            <a:r>
              <a:rPr lang="en-US" dirty="0" smtClean="0"/>
              <a:t>Hardware consolidation </a:t>
            </a:r>
            <a:r>
              <a:rPr lang="en-US" dirty="0"/>
              <a:t>– </a:t>
            </a:r>
            <a:r>
              <a:rPr lang="en-US" dirty="0" smtClean="0"/>
              <a:t>one </a:t>
            </a:r>
            <a:r>
              <a:rPr lang="en-US" dirty="0"/>
              <a:t>physical </a:t>
            </a:r>
            <a:r>
              <a:rPr lang="en-US" dirty="0" smtClean="0"/>
              <a:t>machine appears as multiple virtual servers</a:t>
            </a:r>
            <a:endParaRPr lang="en-US" dirty="0"/>
          </a:p>
          <a:p>
            <a:r>
              <a:rPr lang="en-US" dirty="0" smtClean="0"/>
              <a:t>Live </a:t>
            </a:r>
            <a:r>
              <a:rPr lang="en-US" dirty="0"/>
              <a:t>migration – </a:t>
            </a:r>
            <a:r>
              <a:rPr lang="en-US" dirty="0" smtClean="0"/>
              <a:t>load </a:t>
            </a:r>
            <a:r>
              <a:rPr lang="en-US" dirty="0"/>
              <a:t>balancing and </a:t>
            </a:r>
            <a:r>
              <a:rPr lang="en-US" dirty="0" smtClean="0"/>
              <a:t>repair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7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VMMs / Hypervisors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9493"/>
            <a:ext cx="8229600" cy="3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Alerts to 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8490" y="2196667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33559" y="2168750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8625" y="3755032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7057" y="3667780"/>
            <a:ext cx="641522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2912" y="4507886"/>
            <a:ext cx="5898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Exceptions, e.g., divide by zero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</a:t>
            </a:r>
            <a:r>
              <a:rPr lang="en-US" sz="2400" dirty="0" smtClean="0"/>
              <a:t>ntentionally invoke kernel for 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Timer interrupts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I/O interrupts, e.g., completion</a:t>
            </a:r>
            <a:r>
              <a:rPr lang="en-US" sz="2400" dirty="0"/>
              <a:t> </a:t>
            </a:r>
            <a:r>
              <a:rPr lang="en-US" sz="2400" dirty="0" smtClean="0"/>
              <a:t>or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12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– Interrupt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–&gt; </a:t>
            </a:r>
            <a:r>
              <a:rPr lang="en-US" dirty="0"/>
              <a:t>unrelated to current instruction</a:t>
            </a:r>
          </a:p>
          <a:p>
            <a:pPr lvl="1"/>
            <a:r>
              <a:rPr lang="en-US" dirty="0"/>
              <a:t>“Interrupt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Synchronous –&gt; related to instruction being executed</a:t>
            </a:r>
          </a:p>
          <a:p>
            <a:pPr lvl="1"/>
            <a:r>
              <a:rPr lang="en-US" dirty="0" smtClean="0"/>
              <a:t>“Exception”</a:t>
            </a:r>
          </a:p>
          <a:p>
            <a:pPr lvl="1"/>
            <a:r>
              <a:rPr lang="en-US" dirty="0" smtClean="0"/>
              <a:t>“Fault”</a:t>
            </a:r>
          </a:p>
          <a:p>
            <a:pPr lvl="1"/>
            <a:r>
              <a:rPr lang="en-US" dirty="0" smtClean="0"/>
              <a:t>“Trap”</a:t>
            </a:r>
          </a:p>
          <a:p>
            <a:pPr lvl="1"/>
            <a:r>
              <a:rPr lang="en-US" dirty="0" smtClean="0"/>
              <a:t>For some processor manufacturers, these terms are synonyms; for others, there are subtle differences (e.g., in the way the stack is handled and whether the faulting instruction can be resumed or restarted)</a:t>
            </a:r>
          </a:p>
        </p:txBody>
      </p:sp>
    </p:spTree>
    <p:extLst>
      <p:ext uri="{BB962C8B-B14F-4D97-AF65-F5344CB8AC3E}">
        <p14:creationId xmlns:p14="http://schemas.microsoft.com/office/powerpoint/2010/main" val="23147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device that periodically interrupts the processor</a:t>
            </a:r>
          </a:p>
          <a:p>
            <a:pPr lvl="1"/>
            <a:r>
              <a:rPr lang="en-US" dirty="0" smtClean="0"/>
              <a:t>Transfers control to the kernel timer interrupt handler</a:t>
            </a:r>
          </a:p>
          <a:p>
            <a:pPr lvl="1"/>
            <a:r>
              <a:rPr lang="en-US" dirty="0" smtClean="0"/>
              <a:t>Interrupt frequency set by the kernel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1"/>
            <a:r>
              <a:rPr lang="en-US" dirty="0" smtClean="0"/>
              <a:t>Interrupts can be temporarily deferred 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2"/>
            <a:r>
              <a:rPr lang="en-US" dirty="0" smtClean="0"/>
              <a:t>Interrupt deferral crucial for implementing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user mode to kernel mode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Triggered by timer and I/O devices</a:t>
            </a:r>
          </a:p>
          <a:p>
            <a:pPr lvl="1"/>
            <a:r>
              <a:rPr lang="en-US" dirty="0" smtClean="0"/>
              <a:t>Exceptions</a:t>
            </a:r>
          </a:p>
          <a:p>
            <a:pPr lvl="2"/>
            <a:r>
              <a:rPr lang="en-US" dirty="0" smtClean="0"/>
              <a:t>Triggered by unexpected program behavior</a:t>
            </a:r>
          </a:p>
          <a:p>
            <a:pPr lvl="2"/>
            <a:r>
              <a:rPr lang="en-US" dirty="0" smtClean="0"/>
              <a:t>Or malicious behavior!</a:t>
            </a:r>
          </a:p>
          <a:p>
            <a:pPr lvl="1"/>
            <a:r>
              <a:rPr lang="en-US" dirty="0" smtClean="0"/>
              <a:t>System calls (a.k.a. protected procedure calls)</a:t>
            </a:r>
          </a:p>
          <a:p>
            <a:pPr lvl="2"/>
            <a:r>
              <a:rPr lang="en-US" dirty="0" smtClean="0"/>
              <a:t>Request by program for kernel to do some operation on its behalf</a:t>
            </a:r>
          </a:p>
          <a:p>
            <a:pPr lvl="2"/>
            <a:r>
              <a:rPr lang="en-US" dirty="0" smtClean="0"/>
              <a:t>Only limited # of very carefully coded entry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From kernel mode to user mode</a:t>
            </a:r>
          </a:p>
          <a:p>
            <a:pPr lvl="1"/>
            <a:r>
              <a:rPr lang="en-US" dirty="0" smtClean="0"/>
              <a:t>New process/new thread start</a:t>
            </a:r>
          </a:p>
          <a:p>
            <a:pPr lvl="2"/>
            <a:r>
              <a:rPr lang="en-US" dirty="0" smtClean="0"/>
              <a:t>Jump to first instruction in program/thread</a:t>
            </a:r>
          </a:p>
          <a:p>
            <a:pPr lvl="1"/>
            <a:r>
              <a:rPr lang="en-US" dirty="0" smtClean="0"/>
              <a:t>Return from interrupt, exception, system call</a:t>
            </a:r>
          </a:p>
          <a:p>
            <a:pPr lvl="2"/>
            <a:r>
              <a:rPr lang="en-US" dirty="0" smtClean="0"/>
              <a:t>Resume suspended execution</a:t>
            </a:r>
          </a:p>
          <a:p>
            <a:pPr lvl="1"/>
            <a:r>
              <a:rPr lang="en-US" dirty="0" smtClean="0"/>
              <a:t>Process/thread context switch</a:t>
            </a:r>
          </a:p>
          <a:p>
            <a:pPr lvl="2"/>
            <a:r>
              <a:rPr lang="en-US" dirty="0" smtClean="0"/>
              <a:t>Resume some other process</a:t>
            </a:r>
          </a:p>
          <a:p>
            <a:pPr lvl="1"/>
            <a:r>
              <a:rPr lang="en-US" dirty="0" smtClean="0"/>
              <a:t>User-level </a:t>
            </a:r>
            <a:r>
              <a:rPr lang="en-US" dirty="0" err="1" smtClean="0"/>
              <a:t>upcall</a:t>
            </a:r>
            <a:endParaRPr lang="en-US" dirty="0" smtClean="0"/>
          </a:p>
          <a:p>
            <a:pPr lvl="2"/>
            <a:r>
              <a:rPr lang="en-US" dirty="0" smtClean="0"/>
              <a:t>Asynchronous notification to user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Atomic transfer of control with changes to:</a:t>
            </a:r>
          </a:p>
          <a:p>
            <a:pPr lvl="1"/>
            <a:r>
              <a:rPr lang="en-US" dirty="0" smtClean="0"/>
              <a:t>Execution mode (kernel/user)</a:t>
            </a:r>
          </a:p>
          <a:p>
            <a:pPr lvl="1"/>
            <a:r>
              <a:rPr lang="en-US" dirty="0" smtClean="0"/>
              <a:t>Permission for additional interrupts to occur</a:t>
            </a:r>
            <a:endParaRPr lang="en-US" dirty="0"/>
          </a:p>
          <a:p>
            <a:pPr lvl="1"/>
            <a:r>
              <a:rPr lang="en-US" dirty="0" smtClean="0"/>
              <a:t>Program counter</a:t>
            </a:r>
            <a:endParaRPr lang="en-US" dirty="0"/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600" cy="4525963"/>
          </a:xfrm>
        </p:spPr>
        <p:txBody>
          <a:bodyPr/>
          <a:lstStyle/>
          <a:p>
            <a:r>
              <a:rPr lang="en-US" dirty="0" smtClean="0"/>
              <a:t>Table is set up by kernel</a:t>
            </a:r>
          </a:p>
          <a:p>
            <a:r>
              <a:rPr lang="en-US" dirty="0" smtClean="0"/>
              <a:t>At a fixed location in kernel memory or located using a privileged register</a:t>
            </a:r>
          </a:p>
          <a:p>
            <a:r>
              <a:rPr lang="en-US" dirty="0"/>
              <a:t>C</a:t>
            </a:r>
            <a:r>
              <a:rPr lang="en-US" dirty="0" smtClean="0"/>
              <a:t>ontains pointers to code to run in response</a:t>
            </a:r>
            <a:r>
              <a:rPr lang="en-US" dirty="0"/>
              <a:t> </a:t>
            </a:r>
            <a:r>
              <a:rPr lang="en-US" dirty="0" smtClean="0"/>
              <a:t>to different events</a:t>
            </a:r>
          </a:p>
          <a:p>
            <a:r>
              <a:rPr lang="en-US" dirty="0" smtClean="0"/>
              <a:t>Code segments are called “interrupt handlers” or “interrupt service routines”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19604</TotalTime>
  <Words>885</Words>
  <Application>Microsoft Office PowerPoint</Application>
  <PresentationFormat>On-screen Show (4:3)</PresentationFormat>
  <Paragraphs>150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 2</vt:lpstr>
      <vt:lpstr>Office Theme</vt:lpstr>
      <vt:lpstr>Introduction to Operating Systems</vt:lpstr>
      <vt:lpstr>Compiling and Loading a Program</vt:lpstr>
      <vt:lpstr>Types of Alerts to Kernel</vt:lpstr>
      <vt:lpstr>Aside – Interrupt Terminology</vt:lpstr>
      <vt:lpstr>Hardware Timer</vt:lpstr>
      <vt:lpstr>Mode Switch</vt:lpstr>
      <vt:lpstr>Mode Switch</vt:lpstr>
      <vt:lpstr>How do we take interrupts safely?</vt:lpstr>
      <vt:lpstr>Interrupt Vector Table</vt:lpstr>
      <vt:lpstr>Interrupt Vector Table</vt:lpstr>
      <vt:lpstr>Generic Interrupt Response</vt:lpstr>
      <vt:lpstr>Kernel is Interrupt-Driven</vt:lpstr>
      <vt:lpstr>Interrupt Masking</vt:lpstr>
      <vt:lpstr>Interrupt Handlers</vt:lpstr>
      <vt:lpstr>Interrupt Stack</vt:lpstr>
      <vt:lpstr>Kernel Stacks</vt:lpstr>
      <vt:lpstr>Kernel Stacks</vt:lpstr>
      <vt:lpstr>System Call</vt:lpstr>
      <vt:lpstr>PowerPoint Presentation</vt:lpstr>
      <vt:lpstr>Kernel System Call Handler</vt:lpstr>
      <vt:lpstr>Starting a New Process</vt:lpstr>
      <vt:lpstr>Booting the OS</vt:lpstr>
      <vt:lpstr>Virtual Machine Monitor / Hypervisor</vt:lpstr>
      <vt:lpstr>Types of VMMs / Hypervisors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Brygg Ullmer</cp:lastModifiedBy>
  <cp:revision>81</cp:revision>
  <cp:lastPrinted>2017-05-18T06:13:04Z</cp:lastPrinted>
  <dcterms:created xsi:type="dcterms:W3CDTF">2014-10-01T16:55:19Z</dcterms:created>
  <dcterms:modified xsi:type="dcterms:W3CDTF">2018-09-11T14:40:43Z</dcterms:modified>
  <cp:category/>
</cp:coreProperties>
</file>