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37" r:id="rId2"/>
    <p:sldId id="333" r:id="rId3"/>
    <p:sldId id="334" r:id="rId4"/>
    <p:sldId id="307" r:id="rId5"/>
    <p:sldId id="335" r:id="rId6"/>
    <p:sldId id="338" r:id="rId7"/>
    <p:sldId id="339" r:id="rId8"/>
    <p:sldId id="273" r:id="rId9"/>
    <p:sldId id="257" r:id="rId10"/>
    <p:sldId id="258" r:id="rId11"/>
    <p:sldId id="262" r:id="rId12"/>
    <p:sldId id="263" r:id="rId13"/>
    <p:sldId id="264" r:id="rId14"/>
    <p:sldId id="267" r:id="rId15"/>
    <p:sldId id="265" r:id="rId16"/>
    <p:sldId id="266" r:id="rId17"/>
    <p:sldId id="268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881"/>
    <p:restoredTop sz="94630"/>
  </p:normalViewPr>
  <p:slideViewPr>
    <p:cSldViewPr snapToGrid="0" snapToObjects="1">
      <p:cViewPr>
        <p:scale>
          <a:sx n="114" d="100"/>
          <a:sy n="114" d="100"/>
        </p:scale>
        <p:origin x="2624" y="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0097B4EB-A115-F446-A197-988958E57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C42EB6F-26C0-E547-B2E9-9B89A8A49716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702BABBD-DE24-C94B-BFEF-9965C9CF0F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4EBEE67-F2D3-214F-94DF-F857D33D3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033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splits creating</a:t>
            </a:r>
            <a:r>
              <a:rPr lang="en-US" baseline="0" dirty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this used – typically, fork a process, child and parent are now both running the same program.  One</a:t>
            </a:r>
            <a:r>
              <a:rPr lang="en-US" baseline="0" dirty="0"/>
              <a:t> sets up the child program, and runs exec – becoming the new program</a:t>
            </a:r>
          </a:p>
          <a:p>
            <a:r>
              <a:rPr lang="en-US" baseline="0" dirty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 could print first, or child could print first – you don’t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2.10-11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601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shell is a job control system 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, Linux all have shells</a:t>
            </a:r>
          </a:p>
          <a:p>
            <a:pPr lvl="1"/>
            <a:endParaRPr lang="en-US" dirty="0"/>
          </a:p>
          <a:p>
            <a:r>
              <a:rPr lang="en-US" dirty="0"/>
              <a:t>Example: to compile a C program</a:t>
            </a:r>
          </a:p>
          <a:p>
            <a:pPr lvl="1"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sourcefile1.c</a:t>
            </a:r>
          </a:p>
          <a:p>
            <a:pPr lvl="1">
              <a:buNone/>
            </a:pPr>
            <a:r>
              <a:rPr lang="en-US" dirty="0"/>
              <a:t>cc –</a:t>
            </a:r>
            <a:r>
              <a:rPr lang="en-US" dirty="0" err="1"/>
              <a:t>c</a:t>
            </a:r>
            <a:r>
              <a:rPr lang="en-US" dirty="0"/>
              <a:t> sourcefile2.c</a:t>
            </a:r>
          </a:p>
          <a:p>
            <a:pPr lvl="1">
              <a:buNone/>
            </a:pPr>
            <a:r>
              <a:rPr lang="en-US" dirty="0" err="1"/>
              <a:t>ln</a:t>
            </a:r>
            <a:r>
              <a:rPr lang="en-US" dirty="0"/>
              <a:t> –</a:t>
            </a:r>
            <a:r>
              <a:rPr lang="en-US" dirty="0" err="1"/>
              <a:t>o</a:t>
            </a:r>
            <a:r>
              <a:rPr lang="en-US" dirty="0"/>
              <a:t> program sourcefile1.o sourcefile2.o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UNIX fork – system call to create a copy of the current process, and start it running</a:t>
            </a:r>
          </a:p>
          <a:p>
            <a:pPr lvl="1"/>
            <a:r>
              <a:rPr lang="en-US" dirty="0"/>
              <a:t>No arguments!</a:t>
            </a:r>
          </a:p>
          <a:p>
            <a:r>
              <a:rPr lang="en-US" dirty="0"/>
              <a:t>UNIX exec – system call to change the program being run by the current process</a:t>
            </a:r>
          </a:p>
          <a:p>
            <a:r>
              <a:rPr lang="en-US" dirty="0"/>
              <a:t>UNIX wait – system call to wait for a process to finish</a:t>
            </a:r>
          </a:p>
          <a:p>
            <a:r>
              <a:rPr lang="en-US" dirty="0"/>
              <a:t>UNIX signal – system call to send a notification to another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Process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3B97F-88CE-FC4B-8340-00A808E7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" y="1257024"/>
            <a:ext cx="8448261" cy="53136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What does this code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 = fork();</a:t>
            </a:r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child_pid</a:t>
            </a:r>
            <a:r>
              <a:rPr lang="en-US" dirty="0"/>
              <a:t> == 0) {           // I'm the child process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printf("I</a:t>
            </a:r>
            <a:r>
              <a:rPr lang="en-US" dirty="0"/>
              <a:t> am process #%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getpid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 else {                        // I'm the parent process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printf("I</a:t>
            </a:r>
            <a:r>
              <a:rPr lang="en-US" dirty="0"/>
              <a:t> am parent of process #%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child_pid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UNIX fork() return an error?  Why?</a:t>
            </a:r>
          </a:p>
          <a:p>
            <a:endParaRPr lang="en-US" dirty="0"/>
          </a:p>
          <a:p>
            <a:r>
              <a:rPr lang="en-US" dirty="0"/>
              <a:t>Can UNIX exec() return an error?  Why?</a:t>
            </a:r>
          </a:p>
          <a:p>
            <a:endParaRPr lang="en-US" dirty="0"/>
          </a:p>
          <a:p>
            <a:r>
              <a:rPr lang="en-US" dirty="0"/>
              <a:t>Can UNIX wait() ever return immediately?  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UNIX 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Steps to implement UNIX fork</a:t>
            </a:r>
          </a:p>
          <a:p>
            <a:pPr lvl="1"/>
            <a:r>
              <a:rPr lang="en-US" dirty="0"/>
              <a:t>Create and initialize the process control block (PCB) in the kernel</a:t>
            </a:r>
          </a:p>
          <a:p>
            <a:pPr lvl="1"/>
            <a:r>
              <a:rPr lang="en-US" dirty="0"/>
              <a:t>Create a new address space</a:t>
            </a:r>
          </a:p>
          <a:p>
            <a:pPr lvl="1"/>
            <a:r>
              <a:rPr lang="en-US" dirty="0"/>
              <a:t>Initialize the address space with a copy of the entire contents of the address space of the parent</a:t>
            </a:r>
          </a:p>
          <a:p>
            <a:pPr lvl="1"/>
            <a:r>
              <a:rPr lang="en-US" dirty="0"/>
              <a:t>Inherit the execution context of the parent (e.g., any open files)</a:t>
            </a:r>
          </a:p>
          <a:p>
            <a:pPr lvl="1"/>
            <a:r>
              <a:rPr lang="en-US" dirty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UNIX exec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implement UNIX fork</a:t>
            </a:r>
          </a:p>
          <a:p>
            <a:pPr lvl="1"/>
            <a:r>
              <a:rPr lang="en-US" dirty="0"/>
              <a:t>Load the program into the current address space</a:t>
            </a:r>
          </a:p>
          <a:p>
            <a:pPr lvl="1"/>
            <a:r>
              <a:rPr lang="en-US" dirty="0"/>
              <a:t>Copy arguments into memory in the address space</a:t>
            </a:r>
          </a:p>
          <a:p>
            <a:pPr lvl="1"/>
            <a:r>
              <a:rPr lang="en-US" dirty="0"/>
              <a:t>Initialize the hardware context to start execution at ``start''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All operations on all files, devices use the same set of system calls: open, close, read, write</a:t>
            </a:r>
          </a:p>
          <a:p>
            <a:r>
              <a:rPr lang="en-US" dirty="0"/>
              <a:t>Open before use</a:t>
            </a:r>
          </a:p>
          <a:p>
            <a:pPr lvl="1"/>
            <a:r>
              <a:rPr lang="en-US" dirty="0"/>
              <a:t>Open returns a handle (file descriptor) for use in later calls on the file</a:t>
            </a:r>
          </a:p>
          <a:p>
            <a:r>
              <a:rPr lang="en-US" dirty="0"/>
              <a:t>Byte-oriented</a:t>
            </a:r>
          </a:p>
          <a:p>
            <a:r>
              <a:rPr lang="en-US" dirty="0"/>
              <a:t>Kernel-buffered read/write</a:t>
            </a:r>
          </a:p>
          <a:p>
            <a:r>
              <a:rPr lang="en-US" dirty="0"/>
              <a:t>Explicit close</a:t>
            </a:r>
          </a:p>
          <a:p>
            <a:pPr lvl="1"/>
            <a:r>
              <a:rPr lang="en-US" dirty="0"/>
              <a:t>To garbage collect the open file descriptor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System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UNIX file open is a Swiss Army knife:</a:t>
            </a:r>
          </a:p>
          <a:p>
            <a:pPr lvl="1"/>
            <a:r>
              <a:rPr lang="en-US" dirty="0"/>
              <a:t>Open the file, return file descriptor</a:t>
            </a:r>
          </a:p>
          <a:p>
            <a:pPr lvl="1"/>
            <a:r>
              <a:rPr lang="en-US" dirty="0"/>
              <a:t>Options: </a:t>
            </a:r>
          </a:p>
          <a:p>
            <a:pPr lvl="2"/>
            <a:r>
              <a:rPr lang="en-US" dirty="0"/>
              <a:t>if file doesn’t exist, return an error</a:t>
            </a:r>
          </a:p>
          <a:p>
            <a:pPr lvl="2"/>
            <a:r>
              <a:rPr lang="en-US" dirty="0"/>
              <a:t>If file doesn’t exist, create file and open it</a:t>
            </a:r>
          </a:p>
          <a:p>
            <a:pPr lvl="2"/>
            <a:r>
              <a:rPr lang="en-US" dirty="0"/>
              <a:t>If file does exist, return an error</a:t>
            </a:r>
          </a:p>
          <a:p>
            <a:pPr lvl="2"/>
            <a:r>
              <a:rPr lang="en-US" dirty="0"/>
              <a:t>If file does exist, open file</a:t>
            </a:r>
          </a:p>
          <a:p>
            <a:pPr lvl="2"/>
            <a:r>
              <a:rPr lang="en-US" dirty="0"/>
              <a:t>If file exists but isn’t empty, nix it then open</a:t>
            </a:r>
          </a:p>
          <a:p>
            <a:pPr lvl="2"/>
            <a:r>
              <a:rPr lang="en-US" dirty="0"/>
              <a:t>If file exists but isn’t empty, return an error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Why not separate </a:t>
            </a:r>
            <a:r>
              <a:rPr lang="en-US" dirty="0" err="1"/>
              <a:t>syscalls</a:t>
            </a:r>
            <a:r>
              <a:rPr lang="en-US" dirty="0"/>
              <a:t> for open/create/exists?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if (!</a:t>
            </a:r>
            <a:r>
              <a:rPr lang="en-US" dirty="0" err="1"/>
              <a:t>exists(name</a:t>
            </a:r>
            <a:r>
              <a:rPr lang="en-US" dirty="0"/>
              <a:t>))</a:t>
            </a:r>
          </a:p>
          <a:p>
            <a:pPr lvl="1">
              <a:buNone/>
            </a:pPr>
            <a:r>
              <a:rPr lang="en-US" dirty="0"/>
              <a:t>     </a:t>
            </a:r>
            <a:r>
              <a:rPr lang="en-US" dirty="0" err="1"/>
              <a:t>create(name</a:t>
            </a:r>
            <a:r>
              <a:rPr lang="en-US" dirty="0"/>
              <a:t>);   // can create fail?</a:t>
            </a:r>
          </a:p>
          <a:p>
            <a:pPr lvl="1">
              <a:buNone/>
            </a:pP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open(name</a:t>
            </a:r>
            <a:r>
              <a:rPr lang="en-US" dirty="0"/>
              <a:t>);   // does the file exist?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Machine Monitor /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Protection – failure isolated to a single VM instance</a:t>
            </a:r>
          </a:p>
          <a:p>
            <a:r>
              <a:rPr lang="en-US" dirty="0"/>
              <a:t>Replication – run different types or versions of OS</a:t>
            </a:r>
          </a:p>
          <a:p>
            <a:pPr lvl="1"/>
            <a:r>
              <a:rPr lang="en-US" dirty="0"/>
              <a:t>Developing software for multiple platforms</a:t>
            </a:r>
          </a:p>
          <a:p>
            <a:pPr lvl="1"/>
            <a:r>
              <a:rPr lang="en-US" dirty="0"/>
              <a:t>Testing of OS modifications</a:t>
            </a:r>
          </a:p>
          <a:p>
            <a:pPr lvl="1"/>
            <a:r>
              <a:rPr lang="en-US" dirty="0"/>
              <a:t>Running legacy applications with an older version of OS</a:t>
            </a:r>
          </a:p>
          <a:p>
            <a:pPr lvl="1"/>
            <a:r>
              <a:rPr lang="en-US" dirty="0"/>
              <a:t>Running an “appliance” = application and tuned OS instance distributed as a VM</a:t>
            </a:r>
          </a:p>
          <a:p>
            <a:r>
              <a:rPr lang="en-US" dirty="0"/>
              <a:t>Hardware consolidation – one physical machine appears as multiple virtual servers</a:t>
            </a:r>
          </a:p>
          <a:p>
            <a:r>
              <a:rPr lang="en-US" dirty="0"/>
              <a:t>Live migration – load balancing and repair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char *</a:t>
            </a:r>
            <a:r>
              <a:rPr lang="en-US" sz="2000" dirty="0" err="1"/>
              <a:t>prog</a:t>
            </a:r>
            <a:r>
              <a:rPr lang="en-US" sz="2000" dirty="0"/>
              <a:t>, **</a:t>
            </a:r>
            <a:r>
              <a:rPr lang="en-US" sz="2000" dirty="0" err="1"/>
              <a:t>args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child_pid</a:t>
            </a:r>
            <a:r>
              <a:rPr lang="en-US" sz="2000" dirty="0"/>
              <a:t>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// Read and parse the input a line at a time</a:t>
            </a:r>
          </a:p>
          <a:p>
            <a:pPr>
              <a:buNone/>
            </a:pPr>
            <a:r>
              <a:rPr lang="en-US" sz="2000" dirty="0"/>
              <a:t>while (</a:t>
            </a:r>
            <a:r>
              <a:rPr lang="en-US" sz="2000" dirty="0" err="1"/>
              <a:t>readAndParseCmdLine(&amp;prog</a:t>
            </a:r>
            <a:r>
              <a:rPr lang="en-US" sz="2000" dirty="0"/>
              <a:t>, &amp;</a:t>
            </a:r>
            <a:r>
              <a:rPr lang="en-US" sz="2000" dirty="0" err="1"/>
              <a:t>args</a:t>
            </a:r>
            <a:r>
              <a:rPr lang="en-US" sz="2000" dirty="0"/>
              <a:t>)) {   </a:t>
            </a:r>
          </a:p>
          <a:p>
            <a:pPr>
              <a:buNone/>
            </a:pPr>
            <a:r>
              <a:rPr lang="en-US" sz="2000" dirty="0"/>
              <a:t>   </a:t>
            </a:r>
            <a:r>
              <a:rPr lang="en-US" sz="2000" dirty="0" err="1"/>
              <a:t>child_pid</a:t>
            </a:r>
            <a:r>
              <a:rPr lang="en-US" sz="2000" dirty="0"/>
              <a:t> = fork();      // create a child process</a:t>
            </a:r>
          </a:p>
          <a:p>
            <a:pPr>
              <a:buNone/>
            </a:pPr>
            <a:r>
              <a:rPr lang="en-US" sz="2000" dirty="0"/>
              <a:t>    if (</a:t>
            </a:r>
            <a:r>
              <a:rPr lang="en-US" sz="2000" dirty="0" err="1"/>
              <a:t>child_pid</a:t>
            </a:r>
            <a:r>
              <a:rPr lang="en-US" sz="2000" dirty="0"/>
              <a:t> == 0) {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US" sz="2000" dirty="0" err="1"/>
              <a:t>exec(prog</a:t>
            </a:r>
            <a:r>
              <a:rPr lang="en-US" sz="2000" dirty="0"/>
              <a:t>, </a:t>
            </a:r>
            <a:r>
              <a:rPr lang="en-US" sz="2000" dirty="0" err="1"/>
              <a:t>args</a:t>
            </a:r>
            <a:r>
              <a:rPr lang="en-US" sz="2000" dirty="0"/>
              <a:t>);       // I'm the child process.  Run program </a:t>
            </a:r>
          </a:p>
          <a:p>
            <a:pPr>
              <a:buNone/>
            </a:pPr>
            <a:r>
              <a:rPr lang="en-US" sz="2000" dirty="0"/>
              <a:t>      // NOT REACHED</a:t>
            </a:r>
          </a:p>
          <a:p>
            <a:pPr>
              <a:buNone/>
            </a:pPr>
            <a:r>
              <a:rPr lang="en-US" sz="2000" dirty="0"/>
              <a:t>    } else {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US" sz="2000" dirty="0" err="1"/>
              <a:t>wait(child_pid</a:t>
            </a:r>
            <a:r>
              <a:rPr lang="en-US" sz="2000" dirty="0"/>
              <a:t>);       // I'm the parent, wait for child</a:t>
            </a:r>
          </a:p>
          <a:p>
            <a:pPr>
              <a:buNone/>
            </a:pPr>
            <a:r>
              <a:rPr lang="en-US" sz="2000" dirty="0"/>
              <a:t>       return 0;</a:t>
            </a:r>
          </a:p>
          <a:p>
            <a:pPr>
              <a:buNone/>
            </a:pPr>
            <a:r>
              <a:rPr lang="en-US" sz="2000" dirty="0"/>
              <a:t>    }</a:t>
            </a:r>
          </a:p>
          <a:p>
            <a:pPr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VMMs / Hypervisors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9493"/>
            <a:ext cx="82296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C4A5A3F-D6E8-A54F-B8EC-D77E0A0E8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Layered Approach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C14828AF-F170-2C4E-9D90-CE2A03561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835" y="1289244"/>
            <a:ext cx="3960503" cy="453072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With modularity, layers are selected such that each uses functions (operations) and services of only lower-level layers</a:t>
            </a:r>
          </a:p>
        </p:txBody>
      </p:sp>
      <p:pic>
        <p:nvPicPr>
          <p:cNvPr id="78851" name="Picture 5">
            <a:extLst>
              <a:ext uri="{FF2B5EF4-FFF2-40B4-BE49-F238E27FC236}">
                <a16:creationId xmlns:a16="http://schemas.microsoft.com/office/drawing/2014/main" id="{B5ECC9D5-CEBD-634D-81CD-80F775FC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1546225"/>
            <a:ext cx="4062412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3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80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Operating system support for fine-grained protection</a:t>
            </a:r>
          </a:p>
          <a:p>
            <a:pPr lvl="1"/>
            <a:r>
              <a:rPr lang="en-US" dirty="0"/>
              <a:t>E.g., location on cell phone; e.g., GC</a:t>
            </a:r>
          </a:p>
          <a:p>
            <a:r>
              <a:rPr lang="en-US" dirty="0"/>
              <a:t>Application-layer sandboxing</a:t>
            </a:r>
          </a:p>
          <a:p>
            <a:pPr lvl="1"/>
            <a:r>
              <a:rPr lang="en-US" dirty="0"/>
              <a:t>“Increasingly, many applications are becoming mini-operating systems in their own right…”</a:t>
            </a:r>
          </a:p>
          <a:p>
            <a:pPr lvl="1"/>
            <a:r>
              <a:rPr lang="en-US" dirty="0"/>
              <a:t>Doom (1993)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Hardware support for virtualization</a:t>
            </a:r>
          </a:p>
          <a:p>
            <a:pPr lvl="1"/>
            <a:r>
              <a:rPr lang="en-US" dirty="0"/>
              <a:t>E.g., GPU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1522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3A</a:t>
            </a:r>
          </a:p>
          <a:p>
            <a:r>
              <a:rPr lang="en-US" dirty="0"/>
              <a:t>The Programming Interface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052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Ch2: mechanisms needed in the operating system kernel to implement the process abstraction.</a:t>
            </a:r>
          </a:p>
          <a:p>
            <a:r>
              <a:rPr lang="en-US" dirty="0"/>
              <a:t>Ch3: how we choose to use the process abstraction: </a:t>
            </a:r>
          </a:p>
          <a:p>
            <a:pPr lvl="1"/>
            <a:r>
              <a:rPr lang="en-US" dirty="0"/>
              <a:t>what functionality does the operating system provide applications, and </a:t>
            </a:r>
          </a:p>
          <a:p>
            <a:pPr lvl="1"/>
            <a:r>
              <a:rPr lang="en-US" dirty="0"/>
              <a:t>what should go where</a:t>
            </a:r>
          </a:p>
        </p:txBody>
      </p:sp>
    </p:spTree>
    <p:extLst>
      <p:ext uri="{BB962C8B-B14F-4D97-AF65-F5344CB8AC3E}">
        <p14:creationId xmlns:p14="http://schemas.microsoft.com/office/powerpoint/2010/main" val="308890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6997C-BF97-9245-A0DB-B8C1FCEA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95250"/>
            <a:ext cx="62992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Programmer’s SW perspective on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and managing processes</a:t>
            </a:r>
          </a:p>
          <a:p>
            <a:pPr lvl="1"/>
            <a:r>
              <a:rPr lang="en-US" dirty="0"/>
              <a:t>fork, exec, wait</a:t>
            </a:r>
          </a:p>
          <a:p>
            <a:r>
              <a:rPr lang="en-US" dirty="0"/>
              <a:t>Performing I/O</a:t>
            </a:r>
          </a:p>
          <a:p>
            <a:pPr lvl="1"/>
            <a:r>
              <a:rPr lang="en-US" dirty="0"/>
              <a:t>open, read, write, close</a:t>
            </a:r>
          </a:p>
          <a:p>
            <a:r>
              <a:rPr lang="en-US" dirty="0"/>
              <a:t>Communicating between processes</a:t>
            </a:r>
          </a:p>
          <a:p>
            <a:pPr lvl="1"/>
            <a:r>
              <a:rPr lang="en-US" dirty="0"/>
              <a:t>pipe, dup, select, connect</a:t>
            </a:r>
          </a:p>
          <a:p>
            <a:r>
              <a:rPr lang="en-US" dirty="0"/>
              <a:t>Example: implementing a shell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1032</Words>
  <Application>Microsoft Macintosh PowerPoint</Application>
  <PresentationFormat>On-screen Show (4:3)</PresentationFormat>
  <Paragraphs>145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Office Theme</vt:lpstr>
      <vt:lpstr>Introduction to Operating Systems</vt:lpstr>
      <vt:lpstr>Virtual Machine Monitor / Hypervisor</vt:lpstr>
      <vt:lpstr>Types of VMMs / Hypervisors</vt:lpstr>
      <vt:lpstr>Layered Approach</vt:lpstr>
      <vt:lpstr>Future directions</vt:lpstr>
      <vt:lpstr>Introduction to Operating Systems</vt:lpstr>
      <vt:lpstr>PowerPoint Presentation</vt:lpstr>
      <vt:lpstr>PowerPoint Presentation</vt:lpstr>
      <vt:lpstr>Programmer’s SW perspective on OS</vt:lpstr>
      <vt:lpstr>Shell</vt:lpstr>
      <vt:lpstr>UNIX Process Management</vt:lpstr>
      <vt:lpstr>UNIX Process Management</vt:lpstr>
      <vt:lpstr>Question: What does this code print?</vt:lpstr>
      <vt:lpstr>Questions</vt:lpstr>
      <vt:lpstr>Implementing UNIX fork</vt:lpstr>
      <vt:lpstr>Implementing UNIX exec</vt:lpstr>
      <vt:lpstr>UNIX I/O</vt:lpstr>
      <vt:lpstr>UNIX File System Interface</vt:lpstr>
      <vt:lpstr>Interface Design Question</vt:lpstr>
      <vt:lpstr>Implementing a Shell</vt:lpstr>
    </vt:vector>
  </TitlesOfParts>
  <Company>University of Washington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Brygg Ullmer</cp:lastModifiedBy>
  <cp:revision>18</cp:revision>
  <dcterms:created xsi:type="dcterms:W3CDTF">2014-09-07T00:32:42Z</dcterms:created>
  <dcterms:modified xsi:type="dcterms:W3CDTF">2018-09-13T14:36:20Z</dcterms:modified>
</cp:coreProperties>
</file>