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55" r:id="rId2"/>
    <p:sldId id="312" r:id="rId3"/>
    <p:sldId id="333" r:id="rId4"/>
    <p:sldId id="308" r:id="rId5"/>
    <p:sldId id="334" r:id="rId6"/>
    <p:sldId id="349" r:id="rId7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612" autoAdjust="0"/>
    <p:restoredTop sz="93694" autoAdjust="0"/>
  </p:normalViewPr>
  <p:slideViewPr>
    <p:cSldViewPr snapToGrid="0" snapToObjects="1">
      <p:cViewPr varScale="1">
        <p:scale>
          <a:sx n="146" d="100"/>
          <a:sy n="146" d="100"/>
        </p:scale>
        <p:origin x="15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960"/>
    </p:cViewPr>
  </p:sorterViewPr>
  <p:notesViewPr>
    <p:cSldViewPr snapToGrid="0" snapToObjects="1">
      <p:cViewPr varScale="1">
        <p:scale>
          <a:sx n="89" d="100"/>
          <a:sy n="89" d="100"/>
        </p:scale>
        <p:origin x="-2880" y="-12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CPSC/ECE 3220</a:t>
            </a:r>
          </a:p>
          <a:p>
            <a:endParaRPr lang="en-US" dirty="0"/>
          </a:p>
          <a:p>
            <a:r>
              <a:rPr lang="en-US" dirty="0"/>
              <a:t>Lecture Notes</a:t>
            </a:r>
          </a:p>
          <a:p>
            <a:r>
              <a:rPr lang="en-US" dirty="0"/>
              <a:t>OSPP Chapter 4A</a:t>
            </a:r>
          </a:p>
          <a:p>
            <a:endParaRPr lang="en-US" dirty="0"/>
          </a:p>
          <a:p>
            <a:r>
              <a:rPr lang="en-US" sz="2200" dirty="0"/>
              <a:t>(adapted by Brygg Ullmer from Mark </a:t>
            </a:r>
            <a:r>
              <a:rPr lang="en-US" sz="2200" dirty="0" err="1"/>
              <a:t>Smotherman’s</a:t>
            </a:r>
            <a:r>
              <a:rPr lang="en-US" sz="2200" dirty="0"/>
              <a:t> adaptations of </a:t>
            </a:r>
            <a:br>
              <a:rPr lang="en-US" sz="2200" dirty="0"/>
            </a:br>
            <a:r>
              <a:rPr lang="en-US" sz="2200" dirty="0"/>
              <a:t>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155624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thread_create(thread</a:t>
            </a:r>
            <a:r>
              <a:rPr lang="en-US" dirty="0"/>
              <a:t>, </a:t>
            </a:r>
            <a:r>
              <a:rPr lang="en-US" dirty="0" err="1"/>
              <a:t>func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new thread to run </a:t>
            </a:r>
            <a:r>
              <a:rPr lang="en-US" dirty="0" err="1"/>
              <a:t>func(args</a:t>
            </a:r>
            <a:r>
              <a:rPr lang="en-US" dirty="0"/>
              <a:t>)</a:t>
            </a:r>
          </a:p>
          <a:p>
            <a:r>
              <a:rPr lang="en-US" dirty="0" err="1"/>
              <a:t>thread_yield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Relinquish processor voluntarily</a:t>
            </a:r>
          </a:p>
          <a:p>
            <a:r>
              <a:rPr lang="en-US" dirty="0" err="1"/>
              <a:t>thread_join</a:t>
            </a:r>
            <a:r>
              <a:rPr lang="en-US" dirty="0"/>
              <a:t>(thread)</a:t>
            </a:r>
          </a:p>
          <a:p>
            <a:pPr lvl="1"/>
            <a:r>
              <a:rPr lang="en-US" dirty="0"/>
              <a:t>In parent, wait for forked thread to exit, then return</a:t>
            </a:r>
          </a:p>
          <a:p>
            <a:r>
              <a:rPr lang="en-US" dirty="0" err="1"/>
              <a:t>thread_exit</a:t>
            </a:r>
            <a:r>
              <a:rPr lang="en-US" dirty="0"/>
              <a:t>(</a:t>
            </a:r>
            <a:r>
              <a:rPr lang="en-US" dirty="0" err="1"/>
              <a:t>return_value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Quit thread and clean up, wake up joiner if any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threadHello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8" y="1487025"/>
            <a:ext cx="8229601" cy="544170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#define NTHREADS 10</a:t>
            </a:r>
          </a:p>
          <a:p>
            <a:pPr>
              <a:buNone/>
            </a:pPr>
            <a:r>
              <a:rPr lang="en-US" dirty="0" err="1"/>
              <a:t>thread_t</a:t>
            </a:r>
            <a:r>
              <a:rPr lang="en-US" dirty="0"/>
              <a:t> </a:t>
            </a:r>
            <a:r>
              <a:rPr lang="en-US" dirty="0" err="1"/>
              <a:t>threads[NTHREADS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US" dirty="0"/>
              <a:t>main() {</a:t>
            </a:r>
          </a:p>
          <a:p>
            <a:pPr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NTHREADS; </a:t>
            </a:r>
            <a:r>
              <a:rPr lang="en-US" dirty="0" err="1"/>
              <a:t>i</a:t>
            </a:r>
            <a:r>
              <a:rPr lang="en-US" dirty="0"/>
              <a:t>++)  </a:t>
            </a:r>
            <a:r>
              <a:rPr lang="en-US" dirty="0" err="1"/>
              <a:t>thread_create(&amp;threads[i</a:t>
            </a:r>
            <a:r>
              <a:rPr lang="en-US" dirty="0"/>
              <a:t>], &amp;go,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NTHREADS;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exitValue</a:t>
            </a:r>
            <a:r>
              <a:rPr lang="en-US" dirty="0"/>
              <a:t> = </a:t>
            </a:r>
            <a:r>
              <a:rPr lang="en-US" dirty="0" err="1"/>
              <a:t>thread_join(threads[i</a:t>
            </a:r>
            <a:r>
              <a:rPr lang="en-US" dirty="0"/>
              <a:t>]);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printf("Thread</a:t>
            </a:r>
            <a:r>
              <a:rPr lang="en-US" dirty="0"/>
              <a:t> %</a:t>
            </a:r>
            <a:r>
              <a:rPr lang="en-US" dirty="0" err="1"/>
              <a:t>d</a:t>
            </a:r>
            <a:r>
              <a:rPr lang="en-US" dirty="0"/>
              <a:t> returned with %ld\</a:t>
            </a:r>
            <a:r>
              <a:rPr lang="en-US" dirty="0" err="1"/>
              <a:t>n</a:t>
            </a:r>
            <a:r>
              <a:rPr lang="en-US" dirty="0"/>
              <a:t>",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exitValue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printf("Main</a:t>
            </a:r>
            <a:r>
              <a:rPr lang="en-US" dirty="0"/>
              <a:t> thread done.\</a:t>
            </a:r>
            <a:r>
              <a:rPr lang="en-US" dirty="0" err="1"/>
              <a:t>n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void go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printf("Hello</a:t>
            </a:r>
            <a:r>
              <a:rPr lang="en-US" dirty="0"/>
              <a:t> from thread %</a:t>
            </a:r>
            <a:r>
              <a:rPr lang="en-US" dirty="0" err="1"/>
              <a:t>d\n</a:t>
            </a:r>
            <a:r>
              <a:rPr lang="en-US" dirty="0"/>
              <a:t>", </a:t>
            </a:r>
            <a:r>
              <a:rPr lang="en-US" dirty="0" err="1"/>
              <a:t>n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thread_exit(100 + </a:t>
            </a:r>
            <a:r>
              <a:rPr lang="en-US" dirty="0" err="1"/>
              <a:t>n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// REACHED?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threadHello</a:t>
            </a:r>
            <a:r>
              <a:rPr lang="en-US" dirty="0"/>
              <a:t>: Example Output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5516773" cy="4525963"/>
          </a:xfrm>
        </p:spPr>
        <p:txBody>
          <a:bodyPr>
            <a:normAutofit/>
          </a:bodyPr>
          <a:lstStyle/>
          <a:p>
            <a:r>
              <a:rPr lang="en-US" dirty="0"/>
              <a:t>Why must “thread returned” print in order?</a:t>
            </a:r>
          </a:p>
          <a:p>
            <a:r>
              <a:rPr lang="en-US" dirty="0"/>
              <a:t>What is maximum # of threads running when thread 5 prints hello?</a:t>
            </a:r>
          </a:p>
          <a:p>
            <a:r>
              <a:rPr lang="en-US" dirty="0"/>
              <a:t>Minimum?</a:t>
            </a:r>
          </a:p>
        </p:txBody>
      </p:sp>
      <p:pic>
        <p:nvPicPr>
          <p:cNvPr id="6" name="Content Placeholder 3" descr="threadHelloOut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18098" r="-118098"/>
              <a:stretch>
                <a:fillRect/>
              </a:stretch>
            </p:blipFill>
          </mc:Choice>
          <mc:Fallback>
            <p:blipFill>
              <a:blip r:embed="rId3"/>
              <a:srcRect l="-118098" r="-118098"/>
              <a:stretch>
                <a:fillRect/>
              </a:stretch>
            </p:blipFill>
          </mc:Fallback>
        </mc:AlternateContent>
        <p:spPr>
          <a:xfrm>
            <a:off x="3415528" y="1610445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Data Structures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938" y="1495739"/>
            <a:ext cx="6806124" cy="51186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Thread ID</a:t>
            </a:r>
          </a:p>
          <a:p>
            <a:r>
              <a:rPr lang="en-US" dirty="0"/>
              <a:t>Scheduling priority</a:t>
            </a:r>
          </a:p>
          <a:p>
            <a:r>
              <a:rPr lang="en-US" dirty="0"/>
              <a:t>Thread state (ready, running, waiting, …)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187077"/>
              </p:ext>
            </p:extLst>
          </p:nvPr>
        </p:nvGraphicFramePr>
        <p:xfrm>
          <a:off x="457200" y="3512047"/>
          <a:ext cx="8042745" cy="306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656">
                  <a:extLst>
                    <a:ext uri="{9D8B030D-6E8A-4147-A177-3AD203B41FA5}">
                      <a16:colId xmlns:a16="http://schemas.microsoft.com/office/drawing/2014/main" val="4114396297"/>
                    </a:ext>
                  </a:extLst>
                </a:gridCol>
                <a:gridCol w="3346174">
                  <a:extLst>
                    <a:ext uri="{9D8B030D-6E8A-4147-A177-3AD203B41FA5}">
                      <a16:colId xmlns:a16="http://schemas.microsoft.com/office/drawing/2014/main" val="973951261"/>
                    </a:ext>
                  </a:extLst>
                </a:gridCol>
                <a:gridCol w="2680915">
                  <a:extLst>
                    <a:ext uri="{9D8B030D-6E8A-4147-A177-3AD203B41FA5}">
                      <a16:colId xmlns:a16="http://schemas.microsoft.com/office/drawing/2014/main" val="2820570607"/>
                    </a:ext>
                  </a:extLst>
                </a:gridCol>
              </a:tblGrid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State of Thread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Location of TCB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Location</a:t>
                      </a:r>
                      <a:r>
                        <a:rPr lang="en-US" sz="2000" baseline="0" dirty="0"/>
                        <a:t> of Registers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27877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Init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being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TCB or thread’s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17396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Ready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TCB/stack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405301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Running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Running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processor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117515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Waiting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synch. variable’s Waiting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TCB/stack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527723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Finished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Finished List then deleted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TCB/stack or deleted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077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46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14298</TotalTime>
  <Words>315</Words>
  <Application>Microsoft Macintosh PowerPoint</Application>
  <PresentationFormat>On-screen Show (4:3)</PresentationFormat>
  <Paragraphs>61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Introduction to Operating Systems</vt:lpstr>
      <vt:lpstr>Thread Operations</vt:lpstr>
      <vt:lpstr>Example: threadHello</vt:lpstr>
      <vt:lpstr>threadHello: Example Output</vt:lpstr>
      <vt:lpstr>Thread Data Structures</vt:lpstr>
      <vt:lpstr>Thread Metadata</vt:lpstr>
    </vt:vector>
  </TitlesOfParts>
  <Manager/>
  <Company>University of Washington</Company>
  <LinksUpToDate>false</LinksUpToDate>
  <SharedDoc>false</SharedDoc>
  <HyperlinkBase/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Concurrency</dc:title>
  <dc:subject/>
  <dc:creator>Thomas Anderson</dc:creator>
  <cp:keywords/>
  <dc:description>Copyright Thomas Anderson 2012</dc:description>
  <cp:lastModifiedBy>Brygg Ullmer</cp:lastModifiedBy>
  <cp:revision>76</cp:revision>
  <cp:lastPrinted>2017-05-21T23:33:00Z</cp:lastPrinted>
  <dcterms:created xsi:type="dcterms:W3CDTF">2014-10-08T04:57:38Z</dcterms:created>
  <dcterms:modified xsi:type="dcterms:W3CDTF">2018-09-20T14:15:04Z</dcterms:modified>
  <cp:category/>
</cp:coreProperties>
</file>