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1" r:id="rId3"/>
    <p:sldId id="393" r:id="rId4"/>
    <p:sldId id="318" r:id="rId5"/>
    <p:sldId id="322" r:id="rId6"/>
    <p:sldId id="394" r:id="rId7"/>
    <p:sldId id="319" r:id="rId8"/>
    <p:sldId id="323" r:id="rId9"/>
    <p:sldId id="395" r:id="rId10"/>
    <p:sldId id="324" r:id="rId11"/>
    <p:sldId id="396" r:id="rId12"/>
    <p:sldId id="325" r:id="rId13"/>
    <p:sldId id="331" r:id="rId14"/>
    <p:sldId id="332" r:id="rId15"/>
    <p:sldId id="326" r:id="rId16"/>
    <p:sldId id="397" r:id="rId17"/>
    <p:sldId id="33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851" autoAdjust="0"/>
    <p:restoredTop sz="86430" autoAdjust="0"/>
  </p:normalViewPr>
  <p:slideViewPr>
    <p:cSldViewPr snapToGrid="0" snapToObjects="1">
      <p:cViewPr varScale="1">
        <p:scale>
          <a:sx n="134" d="100"/>
          <a:sy n="134" d="100"/>
        </p:scale>
        <p:origin x="8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to instructors:</a:t>
            </a:r>
            <a:r>
              <a:rPr lang="en-US" baseline="0" dirty="0"/>
              <a:t> it is helpful to walk through an example such as readers/writers locks for illustrating the use of condition variables.  I haven’t included it in these slides, as I usually take a class to do that example on the board – showing what happens as multiple threads stop at various points during the execution and other </a:t>
            </a:r>
            <a:r>
              <a:rPr lang="en-US" baseline="0"/>
              <a:t>threads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</a:t>
            </a:r>
            <a:r>
              <a:rPr lang="en-US" baseline="0" dirty="0"/>
              <a:t> solve any of these, you need synchronization. </a:t>
            </a:r>
          </a:p>
          <a:p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You want program behavior to be a specific function of input – not of the sequence of who went first.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You want the behavior to be deterministic – not to vary from run to run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Even if you ignore those, the compiler will mess you up bad (compared to what you think will happen)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</a:t>
            </a:r>
            <a:r>
              <a:rPr lang="en-US" baseline="0" dirty="0"/>
              <a:t> solve any of these, you need synchronization. </a:t>
            </a:r>
          </a:p>
          <a:p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You want program behavior to be a specific function of input – not of the sequence of who went first.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You want the behavior to be deterministic – not to vary from run to run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Even if you ignore those, the compiler will mess you up bad (compared to what you think will happen)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</a:t>
            </a:r>
          </a:p>
          <a:p>
            <a:endParaRPr lang="en-US" dirty="0"/>
          </a:p>
          <a:p>
            <a:r>
              <a:rPr lang="en-US" dirty="0"/>
              <a:t>Thread A, Thread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Starvation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Starvation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3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Y: if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safe for B to buy (means A hasn't started yet)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A, A is either buying, or waiting for B to quit,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so ok for B to quit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X: if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B, safe to buy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B, don't know.  A hangs around.  Either: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buys, done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doesn't buy, A will.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Starvation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3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waiting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984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Thread 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A</a:t>
            </a:r>
          </a:p>
          <a:p>
            <a:pPr>
              <a:buNone/>
            </a:pPr>
            <a:r>
              <a:rPr lang="en-US" dirty="0"/>
              <a:t>while (note B) // X</a:t>
            </a:r>
          </a:p>
          <a:p>
            <a:pPr>
              <a:buNone/>
            </a:pPr>
            <a:r>
              <a:rPr lang="en-US" dirty="0"/>
              <a:t>     do nothing; </a:t>
            </a:r>
          </a:p>
          <a:p>
            <a:pPr>
              <a:buNone/>
            </a:pPr>
            <a:r>
              <a:rPr lang="en-US" dirty="0"/>
              <a:t>if (!milk)</a:t>
            </a:r>
          </a:p>
          <a:p>
            <a:pPr>
              <a:buNone/>
            </a:pPr>
            <a:r>
              <a:rPr lang="en-US" dirty="0"/>
              <a:t>     buy milk;</a:t>
            </a:r>
          </a:p>
          <a:p>
            <a:pPr>
              <a:buNone/>
            </a:pPr>
            <a:r>
              <a:rPr lang="en-US" dirty="0"/>
              <a:t>remove note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84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Thread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B</a:t>
            </a:r>
          </a:p>
          <a:p>
            <a:pPr>
              <a:buNone/>
            </a:pPr>
            <a:r>
              <a:rPr lang="en-US" dirty="0"/>
              <a:t>if (!</a:t>
            </a:r>
            <a:r>
              <a:rPr lang="en-US" dirty="0" err="1"/>
              <a:t>noteA</a:t>
            </a:r>
            <a:r>
              <a:rPr lang="en-US" dirty="0"/>
              <a:t>) {   // Y</a:t>
            </a:r>
          </a:p>
          <a:p>
            <a:pPr>
              <a:buNone/>
            </a:pPr>
            <a:r>
              <a:rPr lang="en-US" dirty="0"/>
              <a:t>    if (!milk)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B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207" y="5507777"/>
            <a:ext cx="57711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guarantee at X and Y that either:</a:t>
            </a:r>
          </a:p>
          <a:p>
            <a:pPr marL="857250" lvl="1" indent="-400050">
              <a:buAutoNum type="romanLcParenBoth"/>
            </a:pPr>
            <a:r>
              <a:rPr lang="en-US" sz="2400" dirty="0"/>
              <a:t>Safe for me to buy</a:t>
            </a:r>
          </a:p>
          <a:p>
            <a:pPr marL="857250" lvl="1" indent="-400050">
              <a:buAutoNum type="romanLcParenBoth"/>
            </a:pPr>
            <a:r>
              <a:rPr lang="en-US" sz="2400" dirty="0"/>
              <a:t>Other will buy, ok to quit</a:t>
            </a:r>
          </a:p>
        </p:txBody>
      </p:sp>
    </p:spTree>
    <p:extLst>
      <p:ext uri="{BB962C8B-B14F-4D97-AF65-F5344CB8AC3E}">
        <p14:creationId xmlns:p14="http://schemas.microsoft.com/office/powerpoint/2010/main" val="134549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#3; sigh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800975" cy="4525963"/>
          </a:xfrm>
        </p:spPr>
        <p:txBody>
          <a:bodyPr/>
          <a:lstStyle/>
          <a:p>
            <a:r>
              <a:rPr lang="en-US" dirty="0"/>
              <a:t>Complex</a:t>
            </a:r>
          </a:p>
          <a:p>
            <a:r>
              <a:rPr lang="en-US" dirty="0"/>
              <a:t>Inefficient</a:t>
            </a:r>
          </a:p>
          <a:p>
            <a:pPr lvl="1"/>
            <a:r>
              <a:rPr lang="en-US" dirty="0"/>
              <a:t>Busy-waiting</a:t>
            </a:r>
          </a:p>
          <a:p>
            <a:r>
              <a:rPr lang="en-US" dirty="0"/>
              <a:t>May fail if compiler or hardware reorders</a:t>
            </a:r>
          </a:p>
        </p:txBody>
      </p:sp>
    </p:spTree>
    <p:extLst>
      <p:ext uri="{BB962C8B-B14F-4D97-AF65-F5344CB8AC3E}">
        <p14:creationId xmlns:p14="http://schemas.microsoft.com/office/powerpoint/2010/main" val="342783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is complicated</a:t>
            </a:r>
          </a:p>
          <a:p>
            <a:pPr lvl="1"/>
            <a:r>
              <a:rPr lang="en-US" dirty="0"/>
              <a:t>“obvious” code often has bugs</a:t>
            </a:r>
          </a:p>
          <a:p>
            <a:r>
              <a:rPr lang="en-US" dirty="0"/>
              <a:t>Modern compilers/architectures reorder instructions</a:t>
            </a:r>
          </a:p>
          <a:p>
            <a:pPr lvl="1"/>
            <a:r>
              <a:rPr lang="en-US" dirty="0"/>
              <a:t>Making reasoning even more difficult</a:t>
            </a:r>
          </a:p>
          <a:p>
            <a:r>
              <a:rPr lang="en-US" dirty="0"/>
              <a:t>Generalizing to many threads/processors</a:t>
            </a:r>
          </a:p>
          <a:p>
            <a:pPr lvl="1"/>
            <a:r>
              <a:rPr lang="en-US" dirty="0"/>
              <a:t>Even more complex: see Peterson’s algorithm </a:t>
            </a:r>
          </a:p>
        </p:txBody>
      </p:sp>
    </p:spTree>
    <p:extLst>
      <p:ext uri="{BB962C8B-B14F-4D97-AF65-F5344CB8AC3E}">
        <p14:creationId xmlns:p14="http://schemas.microsoft.com/office/powerpoint/2010/main" val="301859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Lock::acquire</a:t>
            </a:r>
            <a:endParaRPr lang="en-US" dirty="0"/>
          </a:p>
          <a:p>
            <a:pPr lvl="1"/>
            <a:r>
              <a:rPr lang="en-US" dirty="0"/>
              <a:t>wait until lock is free, then take it</a:t>
            </a:r>
          </a:p>
          <a:p>
            <a:r>
              <a:rPr lang="en-US" dirty="0" err="1"/>
              <a:t>Lock::release</a:t>
            </a:r>
            <a:endParaRPr lang="en-US" dirty="0"/>
          </a:p>
          <a:p>
            <a:pPr lvl="1"/>
            <a:r>
              <a:rPr lang="en-US" dirty="0"/>
              <a:t>release lock, waking up anyone waiting for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most one lock holder at a time (safety)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 one holding, acquire gets lock (progress)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all lock holders finish and no higher priority waiters, waiter eventually gets lock (progress)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Using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Lock is initially free</a:t>
            </a:r>
          </a:p>
          <a:p>
            <a:r>
              <a:rPr lang="en-US" dirty="0"/>
              <a:t>Always acquire before accessing shared data structure</a:t>
            </a:r>
          </a:p>
          <a:p>
            <a:pPr lvl="1"/>
            <a:r>
              <a:rPr lang="en-US" dirty="0"/>
              <a:t>Beginning of procedure!</a:t>
            </a:r>
          </a:p>
          <a:p>
            <a:r>
              <a:rPr lang="en-US" dirty="0"/>
              <a:t>Always release after finishing with shared data</a:t>
            </a:r>
          </a:p>
          <a:p>
            <a:pPr lvl="1"/>
            <a:r>
              <a:rPr lang="en-US" dirty="0"/>
              <a:t>End of procedure!</a:t>
            </a:r>
          </a:p>
          <a:p>
            <a:pPr lvl="1"/>
            <a:r>
              <a:rPr lang="en-US" dirty="0"/>
              <a:t>Only the lock holder can release</a:t>
            </a:r>
          </a:p>
          <a:p>
            <a:pPr lvl="1"/>
            <a:r>
              <a:rPr lang="en-US" dirty="0"/>
              <a:t>DO NOT throw lock for someone else to release</a:t>
            </a:r>
          </a:p>
          <a:p>
            <a:r>
              <a:rPr lang="en-US" dirty="0"/>
              <a:t>Never access shared data without lock</a:t>
            </a:r>
          </a:p>
          <a:p>
            <a:pPr lvl="1"/>
            <a:r>
              <a:rPr lang="en-US" dirty="0"/>
              <a:t>Danger!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505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Locks allow concurrent code to be much simpler:</a:t>
            </a:r>
          </a:p>
          <a:p>
            <a:pPr lvl="1">
              <a:buNone/>
            </a:pP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 lvl="1">
              <a:buNone/>
            </a:pPr>
            <a:r>
              <a:rPr lang="en-US" dirty="0"/>
              <a:t>if (!milk) </a:t>
            </a:r>
          </a:p>
          <a:p>
            <a:pPr lvl="1">
              <a:buNone/>
            </a:pPr>
            <a:r>
              <a:rPr lang="en-US" dirty="0"/>
              <a:t>    buy milk</a:t>
            </a:r>
          </a:p>
          <a:p>
            <a:pPr lvl="1">
              <a:buNone/>
            </a:pP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Using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Lock is initially free</a:t>
            </a:r>
          </a:p>
          <a:p>
            <a:r>
              <a:rPr lang="en-US" dirty="0"/>
              <a:t>Always acquire before accessing shared data structure</a:t>
            </a:r>
          </a:p>
          <a:p>
            <a:pPr lvl="1"/>
            <a:r>
              <a:rPr lang="en-US" dirty="0"/>
              <a:t>Beginning of procedure!</a:t>
            </a:r>
          </a:p>
          <a:p>
            <a:r>
              <a:rPr lang="en-US" dirty="0"/>
              <a:t>Always release after finishing with shared data</a:t>
            </a:r>
          </a:p>
          <a:p>
            <a:pPr lvl="1"/>
            <a:r>
              <a:rPr lang="en-US" dirty="0"/>
              <a:t>End of procedure!</a:t>
            </a:r>
          </a:p>
          <a:p>
            <a:pPr lvl="1"/>
            <a:r>
              <a:rPr lang="en-US" dirty="0"/>
              <a:t>Only the lock holder can release</a:t>
            </a:r>
          </a:p>
          <a:p>
            <a:pPr lvl="1"/>
            <a:r>
              <a:rPr lang="en-US" dirty="0"/>
              <a:t>DO NOT throw lock for someone else to release</a:t>
            </a:r>
          </a:p>
          <a:p>
            <a:r>
              <a:rPr lang="en-US" dirty="0"/>
              <a:t>Never access shared data without lock</a:t>
            </a:r>
          </a:p>
          <a:p>
            <a:pPr lvl="1"/>
            <a:r>
              <a:rPr lang="en-US" dirty="0"/>
              <a:t>Danger!</a:t>
            </a:r>
          </a:p>
        </p:txBody>
      </p:sp>
    </p:spTree>
    <p:extLst>
      <p:ext uri="{BB962C8B-B14F-4D97-AF65-F5344CB8AC3E}">
        <p14:creationId xmlns:p14="http://schemas.microsoft.com/office/powerpoint/2010/main" val="216846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2965"/>
          </a:xfrm>
        </p:spPr>
        <p:txBody>
          <a:bodyPr/>
          <a:lstStyle/>
          <a:p>
            <a:r>
              <a:rPr lang="en-US" dirty="0"/>
              <a:t>Waiting inside a critical section</a:t>
            </a:r>
          </a:p>
          <a:p>
            <a:pPr lvl="1"/>
            <a:r>
              <a:rPr lang="en-US" dirty="0"/>
              <a:t>Called only when holding a lock</a:t>
            </a:r>
          </a:p>
          <a:p>
            <a:endParaRPr lang="en-US" dirty="0"/>
          </a:p>
          <a:p>
            <a:r>
              <a:rPr lang="en-US" dirty="0"/>
              <a:t>Wait: atomically release lock and relinquish processor</a:t>
            </a:r>
          </a:p>
          <a:p>
            <a:pPr lvl="1"/>
            <a:r>
              <a:rPr lang="en-US" dirty="0"/>
              <a:t>Reacquire the lock when wakened</a:t>
            </a:r>
          </a:p>
          <a:p>
            <a:r>
              <a:rPr lang="en-US" dirty="0"/>
              <a:t>Signal: wake up a waiter, if any</a:t>
            </a:r>
          </a:p>
          <a:p>
            <a:r>
              <a:rPr lang="en-US" dirty="0"/>
              <a:t>Broadcast: wake up all waiters, if any</a:t>
            </a:r>
          </a:p>
        </p:txBody>
      </p:sp>
    </p:spTree>
    <p:extLst>
      <p:ext uri="{BB962C8B-B14F-4D97-AF65-F5344CB8AC3E}">
        <p14:creationId xmlns:p14="http://schemas.microsoft.com/office/powerpoint/2010/main" val="390431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2482" cy="49512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threads concurrently read/write shared memory, program behavior is undefined</a:t>
            </a:r>
          </a:p>
          <a:p>
            <a:pPr lvl="1"/>
            <a:r>
              <a:rPr lang="en-US" dirty="0"/>
              <a:t>Two threads write to the same variable; which one should win?</a:t>
            </a:r>
          </a:p>
          <a:p>
            <a:r>
              <a:rPr lang="en-US" dirty="0"/>
              <a:t>Thread schedule is non-deterministic</a:t>
            </a:r>
          </a:p>
          <a:p>
            <a:pPr lvl="1"/>
            <a:r>
              <a:rPr lang="en-US" dirty="0"/>
              <a:t>Behavior changes when re-run program</a:t>
            </a:r>
          </a:p>
          <a:p>
            <a:r>
              <a:rPr lang="en-US" dirty="0"/>
              <a:t>Compiler/hardware instruction reordering</a:t>
            </a:r>
          </a:p>
          <a:p>
            <a:r>
              <a:rPr lang="en-US" dirty="0"/>
              <a:t>Jim Gray: “heisenbugs:”</a:t>
            </a:r>
          </a:p>
          <a:p>
            <a:pPr lvl="1"/>
            <a:r>
              <a:rPr lang="en-US" dirty="0"/>
              <a:t>bugs that disappear or change behavior when you try to examine them.</a:t>
            </a:r>
          </a:p>
          <a:p>
            <a:pPr lvl="1"/>
            <a:r>
              <a:rPr lang="en-US" dirty="0"/>
              <a:t>Multi-threaded programming is a common source of Heisenbugs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Milk example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2482" cy="49512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roommates who share fridge, want to avoid crises involving cereal, coffee </a:t>
            </a:r>
            <a:r>
              <a:rPr lang="en-US" i="1" dirty="0"/>
              <a:t>(don’t run out of milk)</a:t>
            </a:r>
          </a:p>
          <a:p>
            <a:r>
              <a:rPr lang="en-US" dirty="0"/>
              <a:t>“Example is intentionally simple”</a:t>
            </a:r>
          </a:p>
          <a:p>
            <a:r>
              <a:rPr lang="en-US" dirty="0"/>
              <a:t>“Real world concurrent programs are often much more complex;” but</a:t>
            </a:r>
          </a:p>
          <a:p>
            <a:r>
              <a:rPr lang="en-US" dirty="0"/>
              <a:t>“shows the difficulty of reasoning about interleaved access to shared state.”</a:t>
            </a:r>
          </a:p>
          <a:p>
            <a:endParaRPr lang="en-US" dirty="0"/>
          </a:p>
          <a:p>
            <a:r>
              <a:rPr lang="en-US" dirty="0"/>
              <a:t>Aside about ”embarrassingly” vs. “blissfully” parallel codes</a:t>
            </a:r>
          </a:p>
        </p:txBody>
      </p:sp>
    </p:spTree>
    <p:extLst>
      <p:ext uri="{BB962C8B-B14F-4D97-AF65-F5344CB8AC3E}">
        <p14:creationId xmlns:p14="http://schemas.microsoft.com/office/powerpoint/2010/main" val="106363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699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1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99">
                <a:tc>
                  <a:txBody>
                    <a:bodyPr/>
                    <a:lstStyle/>
                    <a:p>
                      <a:pPr marL="0" marR="7493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65200" algn="l"/>
                        </a:tabLs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Person A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Person B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12:30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12:35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12:40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at store.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12:45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home, put milk away.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at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 1:00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home, put milk away.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Oh no!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6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Correctness property</a:t>
            </a:r>
          </a:p>
          <a:p>
            <a:pPr lvl="1"/>
            <a:r>
              <a:rPr lang="en-US" dirty="0"/>
              <a:t>Someone buys if needed (</a:t>
            </a:r>
            <a:r>
              <a:rPr lang="en-US" dirty="0" err="1"/>
              <a:t>liveness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At most one person buys (safety)</a:t>
            </a:r>
          </a:p>
          <a:p>
            <a:r>
              <a:rPr lang="en-US" dirty="0"/>
              <a:t>Try #1: leave a note</a:t>
            </a:r>
          </a:p>
          <a:p>
            <a:pPr lvl="1">
              <a:buNone/>
            </a:pPr>
            <a:r>
              <a:rPr lang="en-US" dirty="0"/>
              <a:t>if (!note)</a:t>
            </a:r>
          </a:p>
          <a:p>
            <a:pPr lvl="1">
              <a:buNone/>
            </a:pPr>
            <a:r>
              <a:rPr lang="en-US" dirty="0"/>
              <a:t>	  if (!milk) {</a:t>
            </a:r>
          </a:p>
          <a:p>
            <a:pPr lvl="1">
              <a:buNone/>
            </a:pPr>
            <a:r>
              <a:rPr lang="en-US" dirty="0"/>
              <a:t>          leave note</a:t>
            </a:r>
          </a:p>
          <a:p>
            <a:pPr lvl="1">
              <a:buNone/>
            </a:pPr>
            <a:r>
              <a:rPr lang="en-US" dirty="0"/>
              <a:t>          buy milk</a:t>
            </a:r>
          </a:p>
          <a:p>
            <a:pPr lvl="1">
              <a:buNone/>
            </a:pPr>
            <a:r>
              <a:rPr lang="en-US" dirty="0"/>
              <a:t>          remove note</a:t>
            </a:r>
          </a:p>
          <a:p>
            <a:pPr lvl="1">
              <a:buNone/>
            </a:pPr>
            <a:r>
              <a:rPr lang="en-US" dirty="0"/>
              <a:t>      }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4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”strive for following properties”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76"/>
            <a:ext cx="8229600" cy="48758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safety:</a:t>
            </a:r>
            <a:r>
              <a:rPr lang="en-US" sz="2400" dirty="0"/>
              <a:t> never more than one person buys milk</a:t>
            </a:r>
          </a:p>
          <a:p>
            <a:pPr>
              <a:buNone/>
            </a:pPr>
            <a:r>
              <a:rPr lang="en-US" sz="2400" b="1" dirty="0"/>
              <a:t>liveness:</a:t>
            </a:r>
            <a:r>
              <a:rPr lang="en-US" sz="2400" dirty="0"/>
              <a:t> if milk is needed, someone eventually buys it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“WARNING: Simplifying assumption:</a:t>
            </a:r>
          </a:p>
          <a:p>
            <a:r>
              <a:rPr lang="en-US" sz="2400" dirty="0"/>
              <a:t>we assume </a:t>
            </a:r>
            <a:r>
              <a:rPr lang="en-US" sz="2400" dirty="0" err="1"/>
              <a:t>instructures</a:t>
            </a:r>
            <a:r>
              <a:rPr lang="en-US" sz="2400" dirty="0"/>
              <a:t> are executed in order written</a:t>
            </a:r>
          </a:p>
          <a:p>
            <a:r>
              <a:rPr lang="en-US" sz="2400" dirty="0"/>
              <a:t>Many compilers, architectures violate this assumption</a:t>
            </a:r>
          </a:p>
          <a:p>
            <a:r>
              <a:rPr lang="en-US" sz="2400" dirty="0"/>
              <a:t>Be extremely careful applying the style of analysis we present here to your own programs”</a:t>
            </a:r>
          </a:p>
        </p:txBody>
      </p:sp>
    </p:spTree>
    <p:extLst>
      <p:ext uri="{BB962C8B-B14F-4D97-AF65-F5344CB8AC3E}">
        <p14:creationId xmlns:p14="http://schemas.microsoft.com/office/powerpoint/2010/main" val="20196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76"/>
            <a:ext cx="8229600" cy="48758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Race condition:</a:t>
            </a:r>
            <a:r>
              <a:rPr lang="en-US" sz="2400" dirty="0"/>
              <a:t> output of a concurrent program depends on the order of operations between threads</a:t>
            </a:r>
          </a:p>
          <a:p>
            <a:pPr>
              <a:buNone/>
            </a:pPr>
            <a:r>
              <a:rPr lang="en-US" sz="2400" b="1" dirty="0"/>
              <a:t>Mutual exclusion:</a:t>
            </a:r>
            <a:r>
              <a:rPr lang="en-US" sz="2400" dirty="0"/>
              <a:t> only one thread does a particular thing at a time</a:t>
            </a:r>
          </a:p>
          <a:p>
            <a:pPr lvl="1"/>
            <a:r>
              <a:rPr lang="en-US" sz="2200" b="1" dirty="0"/>
              <a:t>Critical section: </a:t>
            </a:r>
            <a:r>
              <a:rPr lang="en-US" sz="2200" dirty="0"/>
              <a:t>piece of code that only one thread can execute at once  </a:t>
            </a:r>
          </a:p>
          <a:p>
            <a:pPr>
              <a:buNone/>
            </a:pPr>
            <a:r>
              <a:rPr lang="en-US" sz="2400" b="1" dirty="0"/>
              <a:t>Lock:</a:t>
            </a:r>
            <a:r>
              <a:rPr lang="en-US" sz="2400" dirty="0"/>
              <a:t> prevent someone from doing something</a:t>
            </a:r>
          </a:p>
          <a:p>
            <a:pPr lvl="1"/>
            <a:r>
              <a:rPr lang="en-US" sz="2200" dirty="0"/>
              <a:t>Lock before entering critical section, before accessing shared data</a:t>
            </a:r>
          </a:p>
          <a:p>
            <a:pPr lvl="1"/>
            <a:r>
              <a:rPr lang="en-US" sz="2200" dirty="0"/>
              <a:t>Unlock when leaving, after done accessing shared data</a:t>
            </a:r>
          </a:p>
          <a:p>
            <a:pPr lvl="1"/>
            <a:r>
              <a:rPr lang="en-US" sz="2200" dirty="0"/>
              <a:t>Wait if locked (all synchronization involves waiting!)</a:t>
            </a:r>
          </a:p>
        </p:txBody>
      </p:sp>
    </p:spTree>
    <p:extLst>
      <p:ext uri="{BB962C8B-B14F-4D97-AF65-F5344CB8AC3E}">
        <p14:creationId xmlns:p14="http://schemas.microsoft.com/office/powerpoint/2010/main" val="315453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Thread 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A</a:t>
            </a:r>
          </a:p>
          <a:p>
            <a:pPr>
              <a:buNone/>
            </a:pPr>
            <a:r>
              <a:rPr lang="en-US" dirty="0"/>
              <a:t>if (!note B) {</a:t>
            </a:r>
          </a:p>
          <a:p>
            <a:pPr>
              <a:buNone/>
            </a:pPr>
            <a:r>
              <a:rPr lang="en-US" dirty="0"/>
              <a:t>    if (!milk)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Thread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B</a:t>
            </a:r>
          </a:p>
          <a:p>
            <a:pPr>
              <a:buNone/>
            </a:pPr>
            <a:r>
              <a:rPr lang="en-US" dirty="0"/>
              <a:t>if (!</a:t>
            </a:r>
            <a:r>
              <a:rPr lang="en-US" dirty="0" err="1"/>
              <a:t>noteA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    if (!milk)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B </a:t>
            </a:r>
          </a:p>
        </p:txBody>
      </p:sp>
    </p:spTree>
    <p:extLst>
      <p:ext uri="{BB962C8B-B14F-4D97-AF65-F5344CB8AC3E}">
        <p14:creationId xmlns:p14="http://schemas.microsoft.com/office/powerpoint/2010/main" val="238923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#2; sigh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800975" cy="4525963"/>
          </a:xfrm>
        </p:spPr>
        <p:txBody>
          <a:bodyPr/>
          <a:lstStyle/>
          <a:p>
            <a:r>
              <a:rPr lang="en-US" dirty="0"/>
              <a:t>Solution 1: check for note before writing one</a:t>
            </a:r>
          </a:p>
          <a:p>
            <a:r>
              <a:rPr lang="en-US" dirty="0"/>
              <a:t>Solution 2: write note before checking</a:t>
            </a:r>
          </a:p>
          <a:p>
            <a:r>
              <a:rPr lang="en-US" dirty="0"/>
              <a:t>Solution #2 does not ensure liveness</a:t>
            </a:r>
          </a:p>
          <a:p>
            <a:r>
              <a:rPr lang="en-US" dirty="0"/>
              <a:t>Possible for: </a:t>
            </a:r>
          </a:p>
          <a:p>
            <a:pPr lvl="1"/>
            <a:r>
              <a:rPr lang="en-US" dirty="0"/>
              <a:t>both threads to set their respective notes;</a:t>
            </a:r>
          </a:p>
          <a:p>
            <a:pPr lvl="1"/>
            <a:r>
              <a:rPr lang="en-US" dirty="0"/>
              <a:t>each thread to check the other thread’s note; and</a:t>
            </a:r>
          </a:p>
          <a:p>
            <a:pPr lvl="1"/>
            <a:r>
              <a:rPr lang="en-US" dirty="0"/>
              <a:t>both threads to decide not to buy milk</a:t>
            </a:r>
          </a:p>
        </p:txBody>
      </p:sp>
    </p:spTree>
    <p:extLst>
      <p:ext uri="{BB962C8B-B14F-4D97-AF65-F5344CB8AC3E}">
        <p14:creationId xmlns:p14="http://schemas.microsoft.com/office/powerpoint/2010/main" val="368871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8785</TotalTime>
  <Words>1147</Words>
  <Application>Microsoft Macintosh PowerPoint</Application>
  <PresentationFormat>On-screen Show (4:3)</PresentationFormat>
  <Paragraphs>208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Synchronization</vt:lpstr>
      <vt:lpstr>Synchronization Motivation</vt:lpstr>
      <vt:lpstr>Milk example motivation</vt:lpstr>
      <vt:lpstr>Too Much Milk Example</vt:lpstr>
      <vt:lpstr>Too Much Milk, Try #1</vt:lpstr>
      <vt:lpstr>”strive for following properties”</vt:lpstr>
      <vt:lpstr>Definitions</vt:lpstr>
      <vt:lpstr>Too Much Milk, Try #2</vt:lpstr>
      <vt:lpstr>Too Much Milk, Try #2; sigh</vt:lpstr>
      <vt:lpstr>Too Much Milk, Try #3</vt:lpstr>
      <vt:lpstr>Too Much Milk, Try #3; sigh</vt:lpstr>
      <vt:lpstr>Lessons</vt:lpstr>
      <vt:lpstr>Locks</vt:lpstr>
      <vt:lpstr>Rules for Using Locks</vt:lpstr>
      <vt:lpstr>Too Much Milk, #4</vt:lpstr>
      <vt:lpstr>Rules for Using Locks</vt:lpstr>
      <vt:lpstr>Condition Variables</vt:lpstr>
    </vt:vector>
  </TitlesOfParts>
  <Manager/>
  <Company>University of Washington</Company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Synchronization</dc:title>
  <dc:subject/>
  <dc:creator>Thomas Anderson</dc:creator>
  <cp:keywords/>
  <dc:description>Copyright Thomas Anderson 2012</dc:description>
  <cp:lastModifiedBy>Brygg Ullmer</cp:lastModifiedBy>
  <cp:revision>71</cp:revision>
  <cp:lastPrinted>2014-04-11T02:46:23Z</cp:lastPrinted>
  <dcterms:created xsi:type="dcterms:W3CDTF">2014-10-17T18:24:38Z</dcterms:created>
  <dcterms:modified xsi:type="dcterms:W3CDTF">2018-09-25T14:57:52Z</dcterms:modified>
  <cp:category/>
</cp:coreProperties>
</file>