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5" r:id="rId4"/>
    <p:sldMasterId id="2147483714" r:id="rId5"/>
    <p:sldMasterId id="2147483725" r:id="rId6"/>
  </p:sldMasterIdLst>
  <p:notesMasterIdLst>
    <p:notesMasterId r:id="rId36"/>
  </p:notesMasterIdLst>
  <p:handoutMasterIdLst>
    <p:handoutMasterId r:id="rId37"/>
  </p:handoutMasterIdLst>
  <p:sldIdLst>
    <p:sldId id="265" r:id="rId7"/>
    <p:sldId id="440" r:id="rId8"/>
    <p:sldId id="366" r:id="rId9"/>
    <p:sldId id="367" r:id="rId10"/>
    <p:sldId id="436" r:id="rId11"/>
    <p:sldId id="441" r:id="rId12"/>
    <p:sldId id="398" r:id="rId13"/>
    <p:sldId id="442" r:id="rId14"/>
    <p:sldId id="424" r:id="rId15"/>
    <p:sldId id="428" r:id="rId16"/>
    <p:sldId id="425" r:id="rId17"/>
    <p:sldId id="426" r:id="rId18"/>
    <p:sldId id="460" r:id="rId19"/>
    <p:sldId id="459" r:id="rId20"/>
    <p:sldId id="427"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478B7F-06D4-4976-A709-AB424B053F0D}">
          <p14:sldIdLst>
            <p14:sldId id="265"/>
          </p14:sldIdLst>
        </p14:section>
        <p14:section name="Introduction &amp; Overview" id="{E20FA0B1-9893-4838-B04A-31A34A7ECEB0}">
          <p14:sldIdLst>
            <p14:sldId id="440"/>
            <p14:sldId id="366"/>
            <p14:sldId id="367"/>
            <p14:sldId id="436"/>
          </p14:sldIdLst>
        </p14:section>
        <p14:section name="Current Architecture" id="{5DD3A150-67B8-4CB2-A78E-045CA8EE2334}">
          <p14:sldIdLst>
            <p14:sldId id="441"/>
            <p14:sldId id="398"/>
          </p14:sldIdLst>
        </p14:section>
        <p14:section name="Requirements" id="{E98B9D79-375F-49C6-8B1E-9A28FC09EBF9}">
          <p14:sldIdLst>
            <p14:sldId id="442"/>
            <p14:sldId id="424"/>
            <p14:sldId id="428"/>
            <p14:sldId id="425"/>
            <p14:sldId id="426"/>
            <p14:sldId id="460"/>
            <p14:sldId id="459"/>
            <p14:sldId id="427"/>
          </p14:sldIdLst>
        </p14:section>
        <p14:section name="Solution Template for Student" id="{42C443D8-C611-704B-9334-A366EE065760}">
          <p14:sldIdLst>
            <p14:sldId id="461"/>
            <p14:sldId id="462"/>
            <p14:sldId id="463"/>
            <p14:sldId id="464"/>
            <p14:sldId id="465"/>
            <p14:sldId id="466"/>
            <p14:sldId id="467"/>
            <p14:sldId id="468"/>
            <p14:sldId id="469"/>
            <p14:sldId id="470"/>
            <p14:sldId id="471"/>
            <p14:sldId id="472"/>
            <p14:sldId id="473"/>
            <p14:sldId id="47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Faulkner, Melinda" initials="FM" lastIdx="3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14042"/>
    <a:srgbClr val="7F7F7F"/>
    <a:srgbClr val="595A5D"/>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0" autoAdjust="0"/>
    <p:restoredTop sz="74147" autoAdjust="0"/>
  </p:normalViewPr>
  <p:slideViewPr>
    <p:cSldViewPr snapToGrid="0" showGuides="1">
      <p:cViewPr varScale="1">
        <p:scale>
          <a:sx n="90" d="100"/>
          <a:sy n="90" d="100"/>
        </p:scale>
        <p:origin x="1032" y="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2" d="100"/>
          <a:sy n="72" d="100"/>
        </p:scale>
        <p:origin x="3488" y="200"/>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38" tIns="48321" rIns="96638" bIns="48321" rtlCol="0"/>
          <a:lstStyle>
            <a:lvl1pPr algn="l">
              <a:defRPr sz="1200"/>
            </a:lvl1pPr>
          </a:lstStyle>
          <a:p>
            <a:r>
              <a:rPr lang="en-US" dirty="0" smtClean="0"/>
              <a:t>AWS Training and Certification</a:t>
            </a:r>
            <a:endParaRPr lang="en-US" dirty="0"/>
          </a:p>
        </p:txBody>
      </p:sp>
      <p:sp>
        <p:nvSpPr>
          <p:cNvPr id="3" name="Date Placeholder 2"/>
          <p:cNvSpPr>
            <a:spLocks noGrp="1"/>
          </p:cNvSpPr>
          <p:nvPr>
            <p:ph type="dt" sz="quarter" idx="1"/>
          </p:nvPr>
        </p:nvSpPr>
        <p:spPr>
          <a:xfrm>
            <a:off x="4143587" y="1"/>
            <a:ext cx="3169920" cy="480060"/>
          </a:xfrm>
          <a:prstGeom prst="rect">
            <a:avLst/>
          </a:prstGeom>
        </p:spPr>
        <p:txBody>
          <a:bodyPr vert="horz" lIns="96638" tIns="48321" rIns="96638" bIns="48321" rtlCol="0"/>
          <a:lstStyle>
            <a:lvl1pPr algn="r">
              <a:defRPr sz="1200"/>
            </a:lvl1pPr>
          </a:lstStyle>
          <a:p>
            <a:fld id="{2ED4DAAF-DBCD-4337-9277-0A528F50CD79}" type="datetimeFigureOut">
              <a:rPr lang="en-US" smtClean="0"/>
              <a:t>3/14/2018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21" rIns="96638" bIns="48321" rtlCol="0" anchor="b"/>
          <a:lstStyle>
            <a:lvl1pPr algn="l">
              <a:defRPr sz="1200"/>
            </a:lvl1pPr>
          </a:lstStyle>
          <a:p>
            <a:r>
              <a:rPr lang="en-US" dirty="0" smtClean="0"/>
              <a:t>© 2013, 2014 Amazon Web Services, Inc. or its affiliates. All rights reserved.</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21" rIns="96638" bIns="48321" rtlCol="0" anchor="b"/>
          <a:lstStyle>
            <a:lvl1pPr algn="r">
              <a:defRPr sz="1200"/>
            </a:lvl1pPr>
          </a:lstStyle>
          <a:p>
            <a:fld id="{1DAAEEFA-5D48-4BB4-9A72-AD41288C7C5D}" type="slidenum">
              <a:rPr lang="en-US" smtClean="0"/>
              <a:t>‹#›</a:t>
            </a:fld>
            <a:endParaRPr lang="en-US" dirty="0"/>
          </a:p>
        </p:txBody>
      </p:sp>
    </p:spTree>
    <p:extLst>
      <p:ext uri="{BB962C8B-B14F-4D97-AF65-F5344CB8AC3E}">
        <p14:creationId xmlns:p14="http://schemas.microsoft.com/office/powerpoint/2010/main" val="108795966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5613" y="717550"/>
            <a:ext cx="6407150" cy="3603625"/>
          </a:xfrm>
          <a:prstGeom prst="rect">
            <a:avLst/>
          </a:prstGeom>
          <a:noFill/>
          <a:ln w="12700">
            <a:solidFill>
              <a:prstClr val="black"/>
            </a:solidFill>
          </a:ln>
        </p:spPr>
        <p:txBody>
          <a:bodyPr vert="horz" lIns="96638" tIns="48321" rIns="96638" bIns="48321" rtlCol="0" anchor="ctr"/>
          <a:lstStyle/>
          <a:p>
            <a:endParaRPr lang="en-US" dirty="0"/>
          </a:p>
        </p:txBody>
      </p:sp>
      <p:sp>
        <p:nvSpPr>
          <p:cNvPr id="5" name="Notes Placeholder 4"/>
          <p:cNvSpPr>
            <a:spLocks noGrp="1"/>
          </p:cNvSpPr>
          <p:nvPr>
            <p:ph type="body" sz="quarter" idx="3"/>
          </p:nvPr>
        </p:nvSpPr>
        <p:spPr>
          <a:xfrm>
            <a:off x="731522" y="4560571"/>
            <a:ext cx="5852159" cy="4320539"/>
          </a:xfrm>
          <a:prstGeom prst="rect">
            <a:avLst/>
          </a:prstGeom>
        </p:spPr>
        <p:txBody>
          <a:bodyPr vert="horz" lIns="96638" tIns="48321" rIns="96638" bIns="48321" rtlCol="0"/>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hf/>
  <p:notesStyle>
    <a:lvl1pPr marL="0" indent="0" algn="l" defTabSz="457200" rtl="0" eaLnBrk="1" latinLnBrk="0" hangingPunct="1">
      <a:spcAft>
        <a:spcPts val="600"/>
      </a:spcAft>
      <a:buFontTx/>
      <a:buNone/>
      <a:defRPr sz="1100" kern="1200">
        <a:solidFill>
          <a:schemeClr val="tx1"/>
        </a:solidFill>
        <a:latin typeface="Arial"/>
        <a:ea typeface="+mn-ea"/>
        <a:cs typeface="+mn-cs"/>
      </a:defRPr>
    </a:lvl1pPr>
    <a:lvl2pPr marL="173038" indent="-171450" algn="l" defTabSz="457200" rtl="0" eaLnBrk="1" latinLnBrk="0" hangingPunct="1">
      <a:spcAft>
        <a:spcPts val="600"/>
      </a:spcAft>
      <a:buSzPct val="100000"/>
      <a:buFont typeface="Arial" panose="020B0604020202020204" pitchFamily="34" charset="0"/>
      <a:buChar char="●"/>
      <a:defRPr sz="1100" kern="1200" baseline="0">
        <a:solidFill>
          <a:schemeClr val="tx1"/>
        </a:solidFill>
        <a:latin typeface="Arial"/>
        <a:ea typeface="+mn-ea"/>
        <a:cs typeface="+mn-cs"/>
      </a:defRPr>
    </a:lvl2pPr>
    <a:lvl3pPr marL="342900" indent="-171450" algn="l" defTabSz="457200" rtl="0" eaLnBrk="1" latinLnBrk="0" hangingPunct="1">
      <a:spcAft>
        <a:spcPts val="600"/>
      </a:spcAft>
      <a:buSzPct val="100000"/>
      <a:buFont typeface="Courier New" panose="02070309020205020404" pitchFamily="49" charset="0"/>
      <a:buChar char="o"/>
      <a:defRPr sz="1100" kern="1200" baseline="0">
        <a:solidFill>
          <a:schemeClr val="tx1"/>
        </a:solidFill>
        <a:latin typeface="Arial"/>
        <a:ea typeface="+mn-ea"/>
        <a:cs typeface="+mn-cs"/>
      </a:defRPr>
    </a:lvl3pPr>
    <a:lvl4pPr marL="514350" indent="-171450" algn="l" defTabSz="457200" rtl="0" eaLnBrk="1" latinLnBrk="0" hangingPunct="1">
      <a:spcAft>
        <a:spcPts val="600"/>
      </a:spcAft>
      <a:buFont typeface="Arial" panose="020B0604020202020204" pitchFamily="34" charset="0"/>
      <a:buChar char="−"/>
      <a:tabLst/>
      <a:defRPr sz="1100" kern="1200">
        <a:solidFill>
          <a:schemeClr val="tx1"/>
        </a:solidFill>
        <a:latin typeface="Arial"/>
        <a:ea typeface="+mn-ea"/>
        <a:cs typeface="+mn-cs"/>
      </a:defRPr>
    </a:lvl4pPr>
    <a:lvl5pPr marL="400050" indent="0" algn="l" defTabSz="457200" rtl="0" eaLnBrk="1" latinLnBrk="0" hangingPunct="1">
      <a:spcAft>
        <a:spcPts val="600"/>
      </a:spcAft>
      <a:buFont typeface="Arial" panose="020B0604020202020204" pitchFamily="34" charset="0"/>
      <a:buNone/>
      <a:defRPr sz="11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ws.amazon.com/complianc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aws.amazon.com/AmazonRDS/latest/UserGuide/USER_VPC.WorkingWithRDSInstanceinaVPC.html#USER_VPC.Non-VPC2VPC"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docs.aws.amazon.com/AmazonRDS/latest/UserGuide/USER_SQLServerMultiAZ.html" TargetMode="External"/><Relationship Id="rId4" Type="http://schemas.openxmlformats.org/officeDocument/2006/relationships/hyperlink" Target="http://docs.aws.amazon.com/AmazonRDS/latest/UserGuide/Concepts.DBInstanceClass.html"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0.awsstatic.com/whitepapers/DDoS_White_Paper_June2015.pdf"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ws.amazon.com/blogs/security/how-to-help-prepare-for-ddos-attacks-by-reducing-your-attack-surfac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latin typeface="Arial"/>
              <a:cs typeface="Arial"/>
            </a:endParaRPr>
          </a:p>
        </p:txBody>
      </p:sp>
    </p:spTree>
    <p:extLst>
      <p:ext uri="{BB962C8B-B14F-4D97-AF65-F5344CB8AC3E}">
        <p14:creationId xmlns:p14="http://schemas.microsoft.com/office/powerpoint/2010/main" val="123934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45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4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07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Load balancers</a:t>
            </a:r>
            <a:endParaRPr lang="en-US" sz="1050" kern="1200" dirty="0" smtClean="0">
              <a:solidFill>
                <a:schemeClr val="tx1"/>
              </a:solidFill>
              <a:effectLst/>
              <a:latin typeface="Arial"/>
              <a:ea typeface="+mn-ea"/>
              <a:cs typeface="+mn-cs"/>
            </a:endParaRPr>
          </a:p>
          <a:p>
            <a:r>
              <a:rPr lang="en-US" sz="1100" kern="1200" dirty="0" err="1" smtClean="0">
                <a:solidFill>
                  <a:schemeClr val="tx1"/>
                </a:solidFill>
                <a:effectLst/>
                <a:latin typeface="Arial"/>
                <a:ea typeface="+mn-ea"/>
                <a:cs typeface="+mn-cs"/>
              </a:rPr>
              <a:t>InnoMed</a:t>
            </a:r>
            <a:r>
              <a:rPr lang="en-US" sz="1100" kern="1200" dirty="0" smtClean="0">
                <a:solidFill>
                  <a:schemeClr val="tx1"/>
                </a:solidFill>
                <a:effectLst/>
                <a:latin typeface="Arial"/>
                <a:ea typeface="+mn-ea"/>
                <a:cs typeface="+mn-cs"/>
              </a:rPr>
              <a:t> requires load balancers to support backend server authentication, so you should choose a Classic Load Balancer. Application Load </a:t>
            </a:r>
            <a:r>
              <a:rPr lang="en-US" sz="1100" kern="1200" dirty="0" err="1" smtClean="0">
                <a:solidFill>
                  <a:schemeClr val="tx1"/>
                </a:solidFill>
                <a:effectLst/>
                <a:latin typeface="Arial"/>
                <a:ea typeface="+mn-ea"/>
                <a:cs typeface="+mn-cs"/>
              </a:rPr>
              <a:t>Balancersdon’t</a:t>
            </a:r>
            <a:r>
              <a:rPr lang="en-US" sz="1100" kern="1200" dirty="0" smtClean="0">
                <a:solidFill>
                  <a:schemeClr val="tx1"/>
                </a:solidFill>
                <a:effectLst/>
                <a:latin typeface="Arial"/>
                <a:ea typeface="+mn-ea"/>
                <a:cs typeface="+mn-cs"/>
              </a:rPr>
              <a:t> support backend server authentication. For more information, see </a:t>
            </a:r>
            <a:r>
              <a:rPr lang="en-US" sz="1100" u="sng" kern="1200" dirty="0" smtClean="0">
                <a:solidFill>
                  <a:schemeClr val="tx1"/>
                </a:solidFill>
                <a:effectLst/>
                <a:latin typeface="Arial"/>
                <a:ea typeface="+mn-ea"/>
                <a:cs typeface="+mn-cs"/>
              </a:rPr>
              <a:t>http://</a:t>
            </a:r>
            <a:r>
              <a:rPr lang="en-US" sz="1100" u="sng" kern="1200" dirty="0" err="1" smtClean="0">
                <a:solidFill>
                  <a:schemeClr val="tx1"/>
                </a:solidFill>
                <a:effectLst/>
                <a:latin typeface="Arial"/>
                <a:ea typeface="+mn-ea"/>
                <a:cs typeface="+mn-cs"/>
              </a:rPr>
              <a:t>docs.aws.amazon.com</a:t>
            </a:r>
            <a:r>
              <a:rPr lang="en-US" sz="1100" u="sng" kern="1200" dirty="0" smtClean="0">
                <a:solidFill>
                  <a:schemeClr val="tx1"/>
                </a:solidFill>
                <a:effectLst/>
                <a:latin typeface="Arial"/>
                <a:ea typeface="+mn-ea"/>
                <a:cs typeface="+mn-cs"/>
              </a:rPr>
              <a:t>/</a:t>
            </a:r>
            <a:r>
              <a:rPr lang="en-US" sz="1100" u="sng" kern="1200" dirty="0" err="1" smtClean="0">
                <a:solidFill>
                  <a:schemeClr val="tx1"/>
                </a:solidFill>
                <a:effectLst/>
                <a:latin typeface="Arial"/>
                <a:ea typeface="+mn-ea"/>
                <a:cs typeface="+mn-cs"/>
              </a:rPr>
              <a:t>elasticloadbalancing</a:t>
            </a:r>
            <a:r>
              <a:rPr lang="en-US" sz="1100" u="sng" kern="1200" dirty="0" smtClean="0">
                <a:solidFill>
                  <a:schemeClr val="tx1"/>
                </a:solidFill>
                <a:effectLst/>
                <a:latin typeface="Arial"/>
                <a:ea typeface="+mn-ea"/>
                <a:cs typeface="+mn-cs"/>
              </a:rPr>
              <a:t>/latest/</a:t>
            </a:r>
            <a:r>
              <a:rPr lang="en-US" sz="1100" u="sng" kern="1200" dirty="0" err="1" smtClean="0">
                <a:solidFill>
                  <a:schemeClr val="tx1"/>
                </a:solidFill>
                <a:effectLst/>
                <a:latin typeface="Arial"/>
                <a:ea typeface="+mn-ea"/>
                <a:cs typeface="+mn-cs"/>
              </a:rPr>
              <a:t>userguide</a:t>
            </a:r>
            <a:r>
              <a:rPr lang="en-US" sz="1100" u="sng" kern="1200" dirty="0" smtClean="0">
                <a:solidFill>
                  <a:schemeClr val="tx1"/>
                </a:solidFill>
                <a:effectLst/>
                <a:latin typeface="Arial"/>
                <a:ea typeface="+mn-ea"/>
                <a:cs typeface="+mn-cs"/>
              </a:rPr>
              <a:t>/what-is-load-</a:t>
            </a:r>
            <a:r>
              <a:rPr lang="en-US" sz="1100" u="sng" kern="1200" dirty="0" err="1" smtClean="0">
                <a:solidFill>
                  <a:schemeClr val="tx1"/>
                </a:solidFill>
                <a:effectLst/>
                <a:latin typeface="Arial"/>
                <a:ea typeface="+mn-ea"/>
                <a:cs typeface="+mn-cs"/>
              </a:rPr>
              <a:t>balancing.html</a:t>
            </a:r>
            <a:r>
              <a:rPr lang="en-US" sz="1100" kern="1200" dirty="0" smtClean="0">
                <a:solidFill>
                  <a:schemeClr val="tx1"/>
                </a:solidFill>
                <a:effectLst/>
                <a:latin typeface="Arial"/>
                <a:ea typeface="+mn-ea"/>
                <a:cs typeface="+mn-cs"/>
              </a:rPr>
              <a:t>. </a:t>
            </a:r>
            <a:endParaRPr lang="en-US" sz="1050"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Instance self-healing</a:t>
            </a:r>
            <a:endParaRPr lang="en-US" sz="1050" kern="1200" dirty="0" smtClean="0">
              <a:solidFill>
                <a:schemeClr val="tx1"/>
              </a:solidFill>
              <a:effectLst/>
              <a:latin typeface="Arial"/>
              <a:ea typeface="+mn-ea"/>
              <a:cs typeface="+mn-cs"/>
            </a:endParaRPr>
          </a:p>
          <a:p>
            <a:r>
              <a:rPr lang="en-US" sz="1100" kern="1200" dirty="0" smtClean="0">
                <a:solidFill>
                  <a:schemeClr val="tx1"/>
                </a:solidFill>
                <a:effectLst/>
                <a:latin typeface="Arial"/>
                <a:ea typeface="+mn-ea"/>
                <a:cs typeface="+mn-cs"/>
              </a:rPr>
              <a:t>For the instance self-healing requirement, you can use the Amazon EC2 Auto Recovery feature and Auto Scaling. But Auto Recovery does not satisfy the requirement that server is considered to be unavailable if the operating system or application fails to respond. Furthermore, Auto Scaling can handle doubling the number of servers to support its rapid growth.</a:t>
            </a:r>
          </a:p>
          <a:p>
            <a:r>
              <a:rPr lang="en-US" sz="1100" b="1" kern="1200" dirty="0" smtClean="0">
                <a:solidFill>
                  <a:schemeClr val="tx1"/>
                </a:solidFill>
                <a:effectLst/>
                <a:latin typeface="Arial"/>
                <a:ea typeface="+mn-ea"/>
                <a:cs typeface="+mn-cs"/>
              </a:rPr>
              <a:t>Security</a:t>
            </a:r>
            <a:r>
              <a:rPr lang="en-US" sz="1100" b="1" kern="1200" baseline="0" dirty="0" smtClean="0">
                <a:solidFill>
                  <a:schemeClr val="tx1"/>
                </a:solidFill>
                <a:effectLst/>
                <a:latin typeface="Arial"/>
                <a:ea typeface="+mn-ea"/>
                <a:cs typeface="+mn-cs"/>
              </a:rPr>
              <a:t> and Compliance</a:t>
            </a:r>
            <a:endParaRPr lang="en-US" sz="1050" b="1" kern="1200" dirty="0" smtClean="0">
              <a:solidFill>
                <a:schemeClr val="tx1"/>
              </a:solidFill>
              <a:effectLst/>
              <a:latin typeface="Arial"/>
              <a:ea typeface="+mn-ea"/>
              <a:cs typeface="+mn-cs"/>
            </a:endParaRPr>
          </a:p>
          <a:p>
            <a:pPr marL="0" marR="0" lvl="2" indent="0" algn="l" defTabSz="457200" rtl="0" eaLnBrk="1" fontAlgn="auto" latinLnBrk="0" hangingPunct="1">
              <a:lnSpc>
                <a:spcPct val="100000"/>
              </a:lnSpc>
              <a:spcBef>
                <a:spcPts val="0"/>
              </a:spcBef>
              <a:spcAft>
                <a:spcPts val="600"/>
              </a:spcAft>
              <a:buClrTx/>
              <a:buSzTx/>
              <a:buFontTx/>
              <a:buNone/>
              <a:tabLst/>
              <a:defRPr/>
            </a:pPr>
            <a:r>
              <a:rPr lang="en-US" sz="1100" kern="1200" baseline="0" dirty="0" smtClean="0">
                <a:solidFill>
                  <a:schemeClr val="tx1"/>
                </a:solidFill>
                <a:effectLst/>
                <a:latin typeface="Arial"/>
                <a:ea typeface="+mn-ea"/>
                <a:cs typeface="+mn-cs"/>
              </a:rPr>
              <a:t>Please be aware that security compliance requirements may vary by region and industry depending on the type of content that the solution will be processing, storing or transmitting. Challenge students to look into specifics of your country. Consider giving them extra points. Students can find more information at </a:t>
            </a:r>
            <a:r>
              <a:rPr lang="en-US" sz="1100" u="sng" kern="1200" baseline="0" dirty="0" smtClean="0">
                <a:solidFill>
                  <a:schemeClr val="tx1"/>
                </a:solidFill>
                <a:effectLst/>
                <a:latin typeface="Arial"/>
                <a:ea typeface="+mn-ea"/>
                <a:cs typeface="+mn-cs"/>
                <a:hlinkClick r:id="rId3"/>
              </a:rPr>
              <a:t>https://aws.amazon.com/compliance/</a:t>
            </a:r>
            <a:endParaRPr lang="en-US" sz="1100" kern="1200" baseline="0" dirty="0" smtClean="0">
              <a:solidFill>
                <a:schemeClr val="tx1"/>
              </a:solidFill>
              <a:effectLst/>
              <a:latin typeface="Arial"/>
              <a:ea typeface="+mn-ea"/>
              <a:cs typeface="+mn-cs"/>
            </a:endParaRPr>
          </a:p>
          <a:p>
            <a:endParaRPr lang="en-US" sz="1050" kern="1200" dirty="0" smtClean="0">
              <a:solidFill>
                <a:schemeClr val="tx1"/>
              </a:solidFill>
              <a:effectLst/>
              <a:latin typeface="Arial"/>
              <a:ea typeface="+mn-ea"/>
              <a:cs typeface="+mn-cs"/>
            </a:endParaRPr>
          </a:p>
          <a:p>
            <a:pPr marL="0" marR="0" lvl="2" indent="0" algn="l" defTabSz="457200" rtl="0" eaLnBrk="1" fontAlgn="auto" latinLnBrk="0" hangingPunct="1">
              <a:lnSpc>
                <a:spcPct val="100000"/>
              </a:lnSpc>
              <a:spcBef>
                <a:spcPts val="0"/>
              </a:spcBef>
              <a:spcAft>
                <a:spcPts val="600"/>
              </a:spcAft>
              <a:buClrTx/>
              <a:buSzTx/>
              <a:buFontTx/>
              <a:buNone/>
              <a:tabLst/>
              <a:defRPr/>
            </a:pPr>
            <a:endParaRPr lang="en-US" dirty="0"/>
          </a:p>
        </p:txBody>
      </p:sp>
    </p:spTree>
    <p:extLst>
      <p:ext uri="{BB962C8B-B14F-4D97-AF65-F5344CB8AC3E}">
        <p14:creationId xmlns:p14="http://schemas.microsoft.com/office/powerpoint/2010/main" val="953422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requirements, you need to use AWS IAM to create a System Administrator group (two users), a Database Administrator group (two users) and a Monitor group (four users).</a:t>
            </a:r>
          </a:p>
          <a:p>
            <a:endParaRPr lang="en-US" dirty="0" smtClean="0"/>
          </a:p>
          <a:p>
            <a:r>
              <a:rPr lang="en-US" dirty="0" smtClean="0"/>
              <a:t>To allow the application to read and write to S3 buckets, you need to create an AWS service role (for Amazon EC2) and attach an appropriate policy.</a:t>
            </a:r>
          </a:p>
          <a:p>
            <a:endParaRPr lang="en-US" dirty="0"/>
          </a:p>
        </p:txBody>
      </p:sp>
    </p:spTree>
    <p:extLst>
      <p:ext uri="{BB962C8B-B14F-4D97-AF65-F5344CB8AC3E}">
        <p14:creationId xmlns:p14="http://schemas.microsoft.com/office/powerpoint/2010/main" val="1721962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smtClean="0"/>
              <a:t>Because the Monitor group needs to monitor Amazon EC2, Amazon S3, and Amazon RDS, read-only access permissions are granted for these services.</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smtClean="0"/>
              <a:t>Because the role can read and write to S3 buckets, the policies attached are read-related (s3:Get*, s3:List*) and write-related (s3:Put*). AWS best practices are followed by granting least privilege to the groups and role.</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dirty="0" smtClean="0"/>
          </a:p>
        </p:txBody>
      </p:sp>
    </p:spTree>
    <p:extLst>
      <p:ext uri="{BB962C8B-B14F-4D97-AF65-F5344CB8AC3E}">
        <p14:creationId xmlns:p14="http://schemas.microsoft.com/office/powerpoint/2010/main" val="56291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16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Multi-factor authentication (MFA) is a simple best practice that adds an extra layer of protection to your user name and password. Virtual MFA applications can be installed from the application store that is specific to your smartphone type. For more information, see https://</a:t>
            </a:r>
            <a:r>
              <a:rPr lang="en-US" sz="1200" kern="1200" dirty="0" err="1" smtClean="0">
                <a:solidFill>
                  <a:schemeClr val="tx1"/>
                </a:solidFill>
                <a:effectLst/>
                <a:latin typeface="Arial" panose="020B0604020202020204" pitchFamily="34" charset="0"/>
                <a:cs typeface="Arial" panose="020B0604020202020204" pitchFamily="34" charset="0"/>
              </a:rPr>
              <a:t>aws.amazon.com</a:t>
            </a:r>
            <a:r>
              <a:rPr lang="en-US" sz="1200" kern="1200" dirty="0" smtClean="0">
                <a:solidFill>
                  <a:schemeClr val="tx1"/>
                </a:solidFill>
                <a:effectLst/>
                <a:latin typeface="Arial" panose="020B0604020202020204" pitchFamily="34" charset="0"/>
                <a:cs typeface="Arial" panose="020B0604020202020204" pitchFamily="34" charset="0"/>
              </a:rPr>
              <a:t>/</a:t>
            </a:r>
            <a:r>
              <a:rPr lang="en-US" sz="1200" kern="1200" dirty="0" err="1" smtClean="0">
                <a:solidFill>
                  <a:schemeClr val="tx1"/>
                </a:solidFill>
                <a:effectLst/>
                <a:latin typeface="Arial" panose="020B0604020202020204" pitchFamily="34" charset="0"/>
                <a:cs typeface="Arial" panose="020B0604020202020204" pitchFamily="34" charset="0"/>
              </a:rPr>
              <a:t>iam</a:t>
            </a:r>
            <a:r>
              <a:rPr lang="en-US" sz="1200" kern="1200" dirty="0" smtClean="0">
                <a:solidFill>
                  <a:schemeClr val="tx1"/>
                </a:solidFill>
                <a:effectLst/>
                <a:latin typeface="Arial" panose="020B0604020202020204" pitchFamily="34" charset="0"/>
                <a:cs typeface="Arial" panose="020B0604020202020204" pitchFamily="34" charset="0"/>
              </a:rPr>
              <a:t>/details/</a:t>
            </a:r>
            <a:r>
              <a:rPr lang="en-US" sz="1200" kern="1200" dirty="0" err="1" smtClean="0">
                <a:solidFill>
                  <a:schemeClr val="tx1"/>
                </a:solidFill>
                <a:effectLst/>
                <a:latin typeface="Arial" panose="020B0604020202020204" pitchFamily="34" charset="0"/>
                <a:cs typeface="Arial" panose="020B0604020202020204" pitchFamily="34" charset="0"/>
              </a:rPr>
              <a:t>mfa</a:t>
            </a:r>
            <a:r>
              <a:rPr lang="en-US" sz="1200" kern="1200" dirty="0" smtClean="0">
                <a:solidFill>
                  <a:schemeClr val="tx1"/>
                </a:solidFill>
                <a:effectLst/>
                <a:latin typeface="Arial" panose="020B0604020202020204" pitchFamily="34" charset="0"/>
                <a:cs typeface="Arial" panose="020B0604020202020204" pitchFamily="34" charset="0"/>
              </a:rPr>
              <a:t>/. </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There are two AWS access types: programmatic access and AWS Management Console access. Programmatic access requires an access key ID and secret access key for the AWS API, CLI, SDK, and other development tools. AWS Management Console access requires a password that allows users to sign in. Administrators can use both types, but other users are granted only AWS Management Console access.</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722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panose="020B0604020202020204" pitchFamily="34" charset="0"/>
                <a:cs typeface="Arial" panose="020B0604020202020204" pitchFamily="34" charset="0"/>
              </a:rPr>
              <a:t>All tiers</a:t>
            </a:r>
            <a:r>
              <a:rPr lang="en-US" sz="1200" b="0" kern="1200" baseline="0" dirty="0" smtClean="0">
                <a:solidFill>
                  <a:schemeClr val="tx1"/>
                </a:solidFill>
                <a:effectLst/>
                <a:latin typeface="Arial" panose="020B0604020202020204" pitchFamily="34" charset="0"/>
                <a:cs typeface="Arial" panose="020B0604020202020204" pitchFamily="34" charset="0"/>
              </a:rPr>
              <a:t> require high availability, but not all AWS Regions support </a:t>
            </a:r>
            <a:r>
              <a:rPr lang="en-US" sz="1100" kern="1200" dirty="0" smtClean="0">
                <a:solidFill>
                  <a:schemeClr val="tx1"/>
                </a:solidFill>
                <a:effectLst/>
                <a:latin typeface="Arial"/>
                <a:ea typeface="+mn-ea"/>
                <a:cs typeface="+mn-cs"/>
              </a:rPr>
              <a:t>Amazon RDS Multi-AZ with Mirroring for SQL Server,</a:t>
            </a:r>
            <a:r>
              <a:rPr lang="en-US" sz="1100" kern="1200" baseline="0" dirty="0" smtClean="0">
                <a:solidFill>
                  <a:schemeClr val="tx1"/>
                </a:solidFill>
                <a:effectLst/>
                <a:latin typeface="Arial"/>
                <a:ea typeface="+mn-ea"/>
                <a:cs typeface="+mn-cs"/>
              </a:rPr>
              <a:t> which affect region selection.</a:t>
            </a:r>
            <a:r>
              <a:rPr lang="zh-CN" altLang="en-US" sz="1100" kern="1200" baseline="0" dirty="0" smtClean="0">
                <a:solidFill>
                  <a:schemeClr val="tx1"/>
                </a:solidFill>
                <a:effectLst/>
                <a:latin typeface="Arial"/>
                <a:ea typeface="+mn-ea"/>
                <a:cs typeface="+mn-cs"/>
              </a:rPr>
              <a:t> </a:t>
            </a:r>
            <a:r>
              <a:rPr lang="en-US" altLang="zh-CN" sz="1100" kern="1200" baseline="0" dirty="0" smtClean="0">
                <a:solidFill>
                  <a:schemeClr val="tx1"/>
                </a:solidFill>
                <a:effectLst/>
                <a:latin typeface="Arial"/>
                <a:ea typeface="+mn-ea"/>
                <a:cs typeface="+mn-cs"/>
              </a:rPr>
              <a:t>There are several </a:t>
            </a:r>
            <a:r>
              <a:rPr lang="en-US" sz="1100" kern="1200" dirty="0" smtClean="0">
                <a:solidFill>
                  <a:schemeClr val="tx1"/>
                </a:solidFill>
                <a:effectLst/>
                <a:latin typeface="Arial"/>
                <a:ea typeface="+mn-ea"/>
                <a:cs typeface="+mn-cs"/>
              </a:rPr>
              <a:t>exceptions:</a:t>
            </a:r>
          </a:p>
          <a:p>
            <a:pPr lvl="2"/>
            <a:r>
              <a:rPr lang="en-US" sz="1100" kern="1200" dirty="0" smtClean="0">
                <a:solidFill>
                  <a:schemeClr val="tx1"/>
                </a:solidFill>
                <a:effectLst/>
                <a:latin typeface="Arial"/>
                <a:ea typeface="+mn-ea"/>
                <a:cs typeface="+mn-cs"/>
              </a:rPr>
              <a:t>Not supported </a:t>
            </a:r>
          </a:p>
          <a:p>
            <a:pPr lvl="3"/>
            <a:r>
              <a:rPr lang="en-US" sz="1100" kern="1200" baseline="0" dirty="0" smtClean="0">
                <a:solidFill>
                  <a:schemeClr val="tx1"/>
                </a:solidFill>
                <a:effectLst/>
                <a:latin typeface="Arial"/>
                <a:ea typeface="+mn-ea"/>
                <a:cs typeface="+mn-cs"/>
              </a:rPr>
              <a:t>US West (N. California)</a:t>
            </a:r>
          </a:p>
          <a:p>
            <a:pPr lvl="3"/>
            <a:r>
              <a:rPr lang="en-US" sz="1100" kern="1200" baseline="0" dirty="0" smtClean="0">
                <a:solidFill>
                  <a:schemeClr val="tx1"/>
                </a:solidFill>
                <a:effectLst/>
                <a:latin typeface="Arial"/>
                <a:ea typeface="+mn-ea"/>
                <a:cs typeface="+mn-cs"/>
              </a:rPr>
              <a:t>Asia Pacific (Singapore)</a:t>
            </a:r>
          </a:p>
          <a:p>
            <a:pPr lvl="3"/>
            <a:r>
              <a:rPr lang="en-US" sz="1100" kern="1200" baseline="0" dirty="0" smtClean="0">
                <a:solidFill>
                  <a:schemeClr val="tx1"/>
                </a:solidFill>
                <a:effectLst/>
                <a:latin typeface="Arial"/>
                <a:ea typeface="+mn-ea"/>
                <a:cs typeface="+mn-cs"/>
              </a:rPr>
              <a:t>EU (Frankfurt)</a:t>
            </a:r>
          </a:p>
          <a:p>
            <a:pPr lvl="2"/>
            <a:r>
              <a:rPr lang="en-US" sz="1100" kern="1200" dirty="0" smtClean="0">
                <a:solidFill>
                  <a:schemeClr val="tx1"/>
                </a:solidFill>
                <a:effectLst/>
                <a:latin typeface="Arial"/>
                <a:ea typeface="+mn-ea"/>
                <a:cs typeface="+mn-cs"/>
              </a:rPr>
              <a:t>Supported in most cases </a:t>
            </a:r>
          </a:p>
          <a:p>
            <a:pPr lvl="3"/>
            <a:r>
              <a:rPr lang="en-US" sz="1100" kern="1200" baseline="0" dirty="0" smtClean="0">
                <a:solidFill>
                  <a:schemeClr val="tx1"/>
                </a:solidFill>
                <a:effectLst/>
                <a:latin typeface="Arial"/>
                <a:ea typeface="+mn-ea"/>
                <a:cs typeface="+mn-cs"/>
              </a:rPr>
              <a:t>Asia Pacific (Sydney) – Supported for </a:t>
            </a:r>
            <a:r>
              <a:rPr lang="en-US" sz="1100" kern="1200" baseline="0" dirty="0" smtClean="0">
                <a:solidFill>
                  <a:schemeClr val="tx1"/>
                </a:solidFill>
                <a:effectLst/>
                <a:latin typeface="Arial"/>
                <a:ea typeface="+mn-ea"/>
                <a:cs typeface="+mn-cs"/>
                <a:hlinkClick r:id="rId3"/>
              </a:rPr>
              <a:t>DB instances in VPCs</a:t>
            </a:r>
            <a:r>
              <a:rPr lang="en-US" sz="1100" kern="1200" baseline="0" dirty="0" smtClean="0">
                <a:solidFill>
                  <a:schemeClr val="tx1"/>
                </a:solidFill>
                <a:effectLst/>
                <a:latin typeface="Arial"/>
                <a:ea typeface="+mn-ea"/>
                <a:cs typeface="+mn-cs"/>
              </a:rPr>
              <a:t>.</a:t>
            </a:r>
          </a:p>
          <a:p>
            <a:pPr lvl="3"/>
            <a:r>
              <a:rPr lang="en-US" sz="1100" kern="1200" baseline="0" dirty="0" smtClean="0">
                <a:solidFill>
                  <a:schemeClr val="tx1"/>
                </a:solidFill>
                <a:effectLst/>
                <a:latin typeface="Arial"/>
                <a:ea typeface="+mn-ea"/>
                <a:cs typeface="+mn-cs"/>
              </a:rPr>
              <a:t>Asia Pacific (Tokyo) – Supported for </a:t>
            </a:r>
            <a:r>
              <a:rPr lang="en-US" sz="1100" kern="1200" baseline="0" dirty="0" smtClean="0">
                <a:solidFill>
                  <a:schemeClr val="tx1"/>
                </a:solidFill>
                <a:effectLst/>
                <a:latin typeface="Arial"/>
                <a:ea typeface="+mn-ea"/>
                <a:cs typeface="+mn-cs"/>
                <a:hlinkClick r:id="rId3"/>
              </a:rPr>
              <a:t>DB instances in VPCs</a:t>
            </a:r>
            <a:r>
              <a:rPr lang="en-US" sz="1100" kern="1200" baseline="0" dirty="0" smtClean="0">
                <a:solidFill>
                  <a:schemeClr val="tx1"/>
                </a:solidFill>
                <a:effectLst/>
                <a:latin typeface="Arial"/>
                <a:ea typeface="+mn-ea"/>
                <a:cs typeface="+mn-cs"/>
              </a:rPr>
              <a:t>.</a:t>
            </a:r>
          </a:p>
          <a:p>
            <a:pPr lvl="3"/>
            <a:r>
              <a:rPr lang="en-US" sz="1100" kern="1200" baseline="0" dirty="0" smtClean="0">
                <a:solidFill>
                  <a:schemeClr val="tx1"/>
                </a:solidFill>
                <a:effectLst/>
                <a:latin typeface="Arial"/>
                <a:ea typeface="+mn-ea"/>
                <a:cs typeface="+mn-cs"/>
              </a:rPr>
              <a:t>South America (São Paulo) – Supported on all </a:t>
            </a:r>
            <a:r>
              <a:rPr lang="en-US" sz="1100" kern="1200" baseline="0" dirty="0" smtClean="0">
                <a:solidFill>
                  <a:schemeClr val="tx1"/>
                </a:solidFill>
                <a:effectLst/>
                <a:latin typeface="Arial"/>
                <a:ea typeface="+mn-ea"/>
                <a:cs typeface="+mn-cs"/>
                <a:hlinkClick r:id="rId4"/>
              </a:rPr>
              <a:t>DB instance classes</a:t>
            </a:r>
            <a:r>
              <a:rPr lang="en-US" sz="1100" kern="1200" baseline="0" dirty="0" smtClean="0">
                <a:solidFill>
                  <a:schemeClr val="tx1"/>
                </a:solidFill>
                <a:effectLst/>
                <a:latin typeface="Arial"/>
                <a:ea typeface="+mn-ea"/>
                <a:cs typeface="+mn-cs"/>
              </a:rPr>
              <a:t> except m1 or m2.</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b="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b="0" kern="1200" dirty="0" smtClean="0">
                <a:solidFill>
                  <a:schemeClr val="tx1"/>
                </a:solidFill>
                <a:effectLst/>
                <a:latin typeface="Arial" panose="020B0604020202020204" pitchFamily="34" charset="0"/>
                <a:cs typeface="Arial" panose="020B0604020202020204" pitchFamily="34" charset="0"/>
              </a:rPr>
              <a:t>For more information,</a:t>
            </a:r>
            <a:r>
              <a:rPr lang="en-US" sz="1200" b="0" kern="1200" baseline="0" dirty="0" smtClean="0">
                <a:solidFill>
                  <a:schemeClr val="tx1"/>
                </a:solidFill>
                <a:effectLst/>
                <a:latin typeface="Arial" panose="020B0604020202020204" pitchFamily="34" charset="0"/>
                <a:cs typeface="Arial" panose="020B0604020202020204" pitchFamily="34" charset="0"/>
              </a:rPr>
              <a:t> see</a:t>
            </a:r>
            <a:r>
              <a:rPr lang="en-US" sz="1200" b="0" kern="1200" dirty="0" smtClean="0">
                <a:solidFill>
                  <a:schemeClr val="tx1"/>
                </a:solidFill>
                <a:effectLst/>
                <a:latin typeface="Arial" panose="020B0604020202020204" pitchFamily="34" charset="0"/>
                <a:cs typeface="Arial" panose="020B0604020202020204" pitchFamily="34" charset="0"/>
              </a:rPr>
              <a:t>: </a:t>
            </a:r>
            <a:r>
              <a:rPr lang="en-US" sz="1200" b="0" kern="1200" dirty="0" smtClean="0">
                <a:solidFill>
                  <a:schemeClr val="tx1"/>
                </a:solidFill>
                <a:effectLst/>
                <a:latin typeface="Arial" panose="020B0604020202020204" pitchFamily="34" charset="0"/>
                <a:cs typeface="Arial" panose="020B0604020202020204" pitchFamily="34" charset="0"/>
                <a:hlinkClick r:id="rId5"/>
              </a:rPr>
              <a:t>http://docs.aws.amazon.com/AmazonRDS/latest/UserGuide/USER_SQLServerMultiAZ.html</a:t>
            </a:r>
            <a:r>
              <a:rPr lang="en-US" sz="1200" b="0" kern="1200" dirty="0" smtClean="0">
                <a:solidFill>
                  <a:schemeClr val="tx1"/>
                </a:solidFill>
                <a:effectLst/>
                <a:latin typeface="Arial" panose="020B0604020202020204" pitchFamily="34" charset="0"/>
                <a:cs typeface="Arial" panose="020B0604020202020204" pitchFamily="34" charset="0"/>
              </a:rPr>
              <a:t> </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b="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017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Arial"/>
                <a:ea typeface="+mn-ea"/>
                <a:cs typeface="+mn-cs"/>
              </a:rPr>
              <a:t>It is important to minimize the opportunities an attacker has to target your applications. Here</a:t>
            </a:r>
            <a:r>
              <a:rPr lang="en-US" sz="1100" b="0" i="0" kern="1200" baseline="0" dirty="0" smtClean="0">
                <a:solidFill>
                  <a:schemeClr val="tx1"/>
                </a:solidFill>
                <a:effectLst/>
                <a:latin typeface="Arial"/>
                <a:ea typeface="+mn-ea"/>
                <a:cs typeface="+mn-cs"/>
              </a:rPr>
              <a:t> we want students know how to use VPC </a:t>
            </a:r>
            <a:r>
              <a:rPr lang="en-US" sz="1100" b="0" i="0" kern="1200" dirty="0" smtClean="0">
                <a:solidFill>
                  <a:schemeClr val="tx1"/>
                </a:solidFill>
                <a:effectLst/>
                <a:latin typeface="Arial"/>
                <a:ea typeface="+mn-ea"/>
                <a:cs typeface="+mn-cs"/>
              </a:rPr>
              <a:t>to control access to applications and minimize public entry points by configuring security groups and network access control lists (ACLs). This is one of several best practices you should consider when building a DDoS-resilient architecture.</a:t>
            </a:r>
            <a:r>
              <a:rPr lang="en-US" sz="1100" b="0" i="0" kern="1200" baseline="0" dirty="0" smtClean="0">
                <a:solidFill>
                  <a:schemeClr val="tx1"/>
                </a:solidFill>
                <a:effectLst/>
                <a:latin typeface="Arial"/>
                <a:ea typeface="+mn-ea"/>
                <a:cs typeface="+mn-cs"/>
              </a:rPr>
              <a:t> For more DDoS information, you can refer </a:t>
            </a:r>
            <a:r>
              <a:rPr lang="en-US" sz="1100" b="0" i="0" kern="1200" dirty="0" smtClean="0">
                <a:solidFill>
                  <a:schemeClr val="tx1"/>
                </a:solidFill>
                <a:effectLst/>
                <a:latin typeface="Arial"/>
                <a:ea typeface="+mn-ea"/>
                <a:cs typeface="+mn-cs"/>
              </a:rPr>
              <a:t>the whitepaper, </a:t>
            </a:r>
            <a:r>
              <a:rPr lang="en-US" sz="1100" b="0" i="0" u="none" strike="noStrike" kern="1200" dirty="0" smtClean="0">
                <a:solidFill>
                  <a:schemeClr val="tx1"/>
                </a:solidFill>
                <a:effectLst/>
                <a:latin typeface="Arial"/>
                <a:ea typeface="+mn-ea"/>
                <a:cs typeface="+mn-cs"/>
                <a:hlinkClick r:id="rId3"/>
              </a:rPr>
              <a:t>AWS Best Practices for DDoS Resiliency</a:t>
            </a:r>
            <a:r>
              <a:rPr lang="en-US" sz="1100" b="0" i="0" kern="1200" dirty="0" smtClean="0">
                <a:solidFill>
                  <a:schemeClr val="tx1"/>
                </a:solidFill>
                <a:effectLst/>
                <a:latin typeface="Arial"/>
                <a:ea typeface="+mn-ea"/>
                <a:cs typeface="+mn-cs"/>
              </a:rPr>
              <a:t>.</a:t>
            </a:r>
          </a:p>
          <a:p>
            <a:endParaRPr lang="en-US" sz="1100" b="0" i="0" kern="1200" dirty="0" smtClean="0">
              <a:solidFill>
                <a:schemeClr val="tx1"/>
              </a:solidFill>
              <a:effectLst/>
              <a:latin typeface="Arial"/>
              <a:ea typeface="+mn-ea"/>
              <a:cs typeface="+mn-cs"/>
            </a:endParaRPr>
          </a:p>
          <a:p>
            <a:r>
              <a:rPr lang="en-US" sz="1100" b="0" i="0" kern="1200" dirty="0" smtClean="0">
                <a:solidFill>
                  <a:schemeClr val="tx1"/>
                </a:solidFill>
                <a:effectLst/>
                <a:latin typeface="Arial"/>
                <a:ea typeface="+mn-ea"/>
                <a:cs typeface="+mn-cs"/>
              </a:rPr>
              <a:t>Reference link: </a:t>
            </a:r>
            <a:r>
              <a:rPr lang="en-US" sz="1100" b="0" i="0" kern="1200" dirty="0" smtClean="0">
                <a:solidFill>
                  <a:schemeClr val="tx1"/>
                </a:solidFill>
                <a:effectLst/>
                <a:latin typeface="Arial"/>
                <a:ea typeface="+mn-ea"/>
                <a:cs typeface="+mn-cs"/>
                <a:hlinkClick r:id="rId4"/>
              </a:rPr>
              <a:t>https://aws.amazon.com/blogs/security/how-to-help-prepare-for-ddos-attacks-by-reducing-your-attack-surface/</a:t>
            </a:r>
            <a:r>
              <a:rPr lang="en-US" sz="1100" b="0" i="0" kern="1200" dirty="0" smtClean="0">
                <a:solidFill>
                  <a:schemeClr val="tx1"/>
                </a:solidFill>
                <a:effectLst/>
                <a:latin typeface="Arial"/>
                <a:ea typeface="+mn-ea"/>
                <a:cs typeface="+mn-cs"/>
              </a:rPr>
              <a:t> </a:t>
            </a:r>
          </a:p>
          <a:p>
            <a:endParaRPr lang="en-US" sz="1100" b="0" i="0" kern="1200" dirty="0" smtClean="0">
              <a:solidFill>
                <a:schemeClr val="tx1"/>
              </a:solidFill>
              <a:effectLst/>
              <a:latin typeface="Arial"/>
              <a:ea typeface="+mn-ea"/>
              <a:cs typeface="+mn-cs"/>
            </a:endParaRPr>
          </a:p>
          <a:p>
            <a:endParaRPr lang="en-US" sz="1100" b="0" i="0" kern="1200" dirty="0" smtClean="0">
              <a:solidFill>
                <a:schemeClr val="tx1"/>
              </a:solidFill>
              <a:effectLst/>
              <a:latin typeface="Arial"/>
              <a:ea typeface="+mn-ea"/>
              <a:cs typeface="+mn-cs"/>
            </a:endParaRPr>
          </a:p>
          <a:p>
            <a:endParaRPr lang="en-US" dirty="0" smtClean="0"/>
          </a:p>
        </p:txBody>
      </p:sp>
    </p:spTree>
    <p:extLst>
      <p:ext uri="{BB962C8B-B14F-4D97-AF65-F5344CB8AC3E}">
        <p14:creationId xmlns:p14="http://schemas.microsoft.com/office/powerpoint/2010/main" val="52637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smtClean="0">
                <a:solidFill>
                  <a:srgbClr val="414042"/>
                </a:solidFill>
              </a:rPr>
              <a:t>Students</a:t>
            </a:r>
            <a:r>
              <a:rPr lang="en-US" sz="1800" baseline="0" dirty="0" smtClean="0">
                <a:solidFill>
                  <a:srgbClr val="414042"/>
                </a:solidFill>
              </a:rPr>
              <a:t> should </a:t>
            </a:r>
            <a:r>
              <a:rPr lang="en-US" sz="1800" dirty="0" smtClean="0">
                <a:solidFill>
                  <a:srgbClr val="414042"/>
                </a:solidFill>
              </a:rPr>
              <a:t>build two VPCs as separate networks to support </a:t>
            </a:r>
            <a:r>
              <a:rPr lang="en-US" sz="1800" dirty="0" err="1" smtClean="0">
                <a:solidFill>
                  <a:srgbClr val="414042"/>
                </a:solidFill>
              </a:rPr>
              <a:t>InnoMed’s</a:t>
            </a:r>
            <a:r>
              <a:rPr lang="en-US" sz="1800" dirty="0" smtClean="0">
                <a:solidFill>
                  <a:srgbClr val="414042"/>
                </a:solidFill>
              </a:rPr>
              <a:t> development/testing environment and production environment.</a:t>
            </a:r>
          </a:p>
          <a:p>
            <a:pPr marL="0" marR="0" lvl="1" indent="0" algn="l" defTabSz="457200" rtl="0" eaLnBrk="1" fontAlgn="auto" latinLnBrk="0" hangingPunct="1">
              <a:lnSpc>
                <a:spcPct val="100000"/>
              </a:lnSpc>
              <a:spcBef>
                <a:spcPts val="0"/>
              </a:spcBef>
              <a:spcAft>
                <a:spcPts val="600"/>
              </a:spcAft>
              <a:buClrTx/>
              <a:buSzTx/>
              <a:buFontTx/>
              <a:buNone/>
              <a:tabLst/>
              <a:defRPr/>
            </a:pPr>
            <a:endParaRPr lang="en-US" sz="1800" dirty="0" smtClean="0">
              <a:solidFill>
                <a:srgbClr val="414042"/>
              </a:solidFill>
            </a:endParaRPr>
          </a:p>
        </p:txBody>
      </p:sp>
    </p:spTree>
    <p:extLst>
      <p:ext uri="{BB962C8B-B14F-4D97-AF65-F5344CB8AC3E}">
        <p14:creationId xmlns:p14="http://schemas.microsoft.com/office/powerpoint/2010/main" val="1370864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Students should </a:t>
            </a:r>
            <a:r>
              <a:rPr lang="en-US" sz="1600" baseline="0" dirty="0" smtClean="0"/>
              <a:t>select the instance types that most closely match the current architecture.</a:t>
            </a:r>
          </a:p>
          <a:p>
            <a:endParaRPr lang="en-US" sz="1600" baseline="0" dirty="0" smtClean="0"/>
          </a:p>
          <a:p>
            <a:r>
              <a:rPr lang="en-US" sz="1600" baseline="0" dirty="0" smtClean="0"/>
              <a:t>Web Tier servers has two CPUs / 4-GB memory, so we choose t2.medium.</a:t>
            </a:r>
          </a:p>
          <a:p>
            <a:endParaRPr lang="en-US" sz="1600" baseline="0" dirty="0" smtClean="0"/>
          </a:p>
          <a:p>
            <a:r>
              <a:rPr lang="en-US" sz="1600" baseline="0" dirty="0" smtClean="0"/>
              <a:t>Application Tier servers have four CPUs / 16-GB memory, so students can choose either t2.xlarge or m4.xlarge, but since they also need all instances in the Application Tier to support EBS-optimization, </a:t>
            </a:r>
            <a:r>
              <a:rPr lang="en-US" sz="1600" u="sng" baseline="0" dirty="0" smtClean="0"/>
              <a:t>they can only choose m4.xlarge.</a:t>
            </a:r>
          </a:p>
          <a:p>
            <a:endParaRPr lang="en-US" sz="1600" baseline="0" dirty="0" smtClean="0"/>
          </a:p>
          <a:p>
            <a:r>
              <a:rPr lang="en-US" sz="1600" baseline="0" dirty="0" smtClean="0"/>
              <a:t>For the Database Tier, for high availability, we choose </a:t>
            </a:r>
            <a:r>
              <a:rPr lang="en-US" sz="1600" kern="1200" dirty="0" smtClean="0">
                <a:solidFill>
                  <a:schemeClr val="tx1"/>
                </a:solidFill>
                <a:effectLst/>
                <a:latin typeface="Arial"/>
                <a:ea typeface="+mn-ea"/>
                <a:cs typeface="+mn-cs"/>
              </a:rPr>
              <a:t>Amazon RDS Multi-AZ with Mirroring for SQL Server. Because the ph</a:t>
            </a:r>
            <a:r>
              <a:rPr lang="en-US" sz="1600" baseline="0" dirty="0" smtClean="0"/>
              <a:t>ysical server has eight CPUs / 32-GB memory, students need to choose db.m4.2xlarge.</a:t>
            </a:r>
          </a:p>
          <a:p>
            <a:endParaRPr lang="en-US" sz="1600" baseline="0" dirty="0" smtClean="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600" baseline="0" dirty="0" smtClean="0"/>
              <a:t>Both Web and Application Tier servers need to have IIS installed. </a:t>
            </a:r>
            <a:r>
              <a:rPr lang="en-US" sz="1600" kern="1200" baseline="0" dirty="0" smtClean="0">
                <a:solidFill>
                  <a:schemeClr val="tx1"/>
                </a:solidFill>
                <a:effectLst/>
                <a:latin typeface="Arial" panose="020B0604020202020204" pitchFamily="34" charset="0"/>
                <a:cs typeface="Arial" panose="020B0604020202020204" pitchFamily="34" charset="0"/>
              </a:rPr>
              <a:t>The quickest and easiest way to solve it, is to install IIS via user data. For your reference, the following code can be used to install IIS via user data:</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600" kern="1200" baseline="0" dirty="0" smtClean="0">
              <a:solidFill>
                <a:schemeClr val="tx1"/>
              </a:solidFill>
              <a:effectLst/>
              <a:latin typeface="Arial" panose="020B0604020202020204" pitchFamily="34" charset="0"/>
              <a:cs typeface="Arial" panose="020B0604020202020204" pitchFamily="34" charset="0"/>
            </a:endParaRPr>
          </a:p>
          <a:p>
            <a:pPr fontAlgn="base"/>
            <a:r>
              <a:rPr lang="en-US" sz="1600" b="0" i="0" kern="1200" dirty="0" smtClean="0">
                <a:solidFill>
                  <a:schemeClr val="tx1"/>
                </a:solidFill>
                <a:effectLst/>
                <a:latin typeface="Arial"/>
                <a:ea typeface="+mn-ea"/>
                <a:cs typeface="+mn-cs"/>
              </a:rPr>
              <a:t>&lt;</a:t>
            </a:r>
            <a:r>
              <a:rPr lang="en-US" sz="1600" b="0" i="0" kern="1200" dirty="0" err="1" smtClean="0">
                <a:solidFill>
                  <a:schemeClr val="tx1"/>
                </a:solidFill>
                <a:effectLst/>
                <a:latin typeface="Arial"/>
                <a:ea typeface="+mn-ea"/>
                <a:cs typeface="+mn-cs"/>
              </a:rPr>
              <a:t>powershell</a:t>
            </a:r>
            <a:r>
              <a:rPr lang="en-US" sz="1600" b="0" i="0" kern="1200" dirty="0" smtClean="0">
                <a:solidFill>
                  <a:schemeClr val="tx1"/>
                </a:solidFill>
                <a:effectLst/>
                <a:latin typeface="Arial"/>
                <a:ea typeface="+mn-ea"/>
                <a:cs typeface="+mn-cs"/>
              </a:rPr>
              <a:t>&gt;</a:t>
            </a:r>
          </a:p>
          <a:p>
            <a:pPr fontAlgn="base"/>
            <a:r>
              <a:rPr lang="en-US" sz="1600" b="0" i="0" kern="1200" dirty="0" smtClean="0">
                <a:solidFill>
                  <a:schemeClr val="tx1"/>
                </a:solidFill>
                <a:effectLst/>
                <a:latin typeface="Arial"/>
                <a:ea typeface="+mn-ea"/>
                <a:cs typeface="+mn-cs"/>
              </a:rPr>
              <a:t>Set-</a:t>
            </a:r>
            <a:r>
              <a:rPr lang="en-US" sz="1600" b="0" i="0" kern="1200" dirty="0" err="1" smtClean="0">
                <a:solidFill>
                  <a:schemeClr val="tx1"/>
                </a:solidFill>
                <a:effectLst/>
                <a:latin typeface="Arial"/>
                <a:ea typeface="+mn-ea"/>
                <a:cs typeface="+mn-cs"/>
              </a:rPr>
              <a:t>ExecutionPolicy</a:t>
            </a:r>
            <a:r>
              <a:rPr lang="en-US" sz="1600" b="0" i="0" kern="1200" dirty="0" smtClean="0">
                <a:solidFill>
                  <a:schemeClr val="tx1"/>
                </a:solidFill>
                <a:effectLst/>
                <a:latin typeface="Arial"/>
                <a:ea typeface="+mn-ea"/>
                <a:cs typeface="+mn-cs"/>
              </a:rPr>
              <a:t> Unrestricted -Force</a:t>
            </a:r>
          </a:p>
          <a:p>
            <a:pPr fontAlgn="base"/>
            <a:r>
              <a:rPr lang="en-US" sz="1600" b="0" i="0" kern="1200" dirty="0" smtClean="0">
                <a:solidFill>
                  <a:schemeClr val="tx1"/>
                </a:solidFill>
                <a:effectLst/>
                <a:latin typeface="Arial"/>
                <a:ea typeface="+mn-ea"/>
                <a:cs typeface="+mn-cs"/>
              </a:rPr>
              <a:t>New-Item -</a:t>
            </a:r>
            <a:r>
              <a:rPr lang="en-US" sz="1600" b="0" i="0" kern="1200" dirty="0" err="1" smtClean="0">
                <a:solidFill>
                  <a:schemeClr val="tx1"/>
                </a:solidFill>
                <a:effectLst/>
                <a:latin typeface="Arial"/>
                <a:ea typeface="+mn-ea"/>
                <a:cs typeface="+mn-cs"/>
              </a:rPr>
              <a:t>ItemType</a:t>
            </a:r>
            <a:r>
              <a:rPr lang="en-US" sz="1600" b="0" i="0" kern="1200" dirty="0" smtClean="0">
                <a:solidFill>
                  <a:schemeClr val="tx1"/>
                </a:solidFill>
                <a:effectLst/>
                <a:latin typeface="Arial"/>
                <a:ea typeface="+mn-ea"/>
                <a:cs typeface="+mn-cs"/>
              </a:rPr>
              <a:t> directory -Path 'C:\temp'</a:t>
            </a:r>
          </a:p>
          <a:p>
            <a:pPr fontAlgn="base"/>
            <a:r>
              <a:rPr lang="en-US" sz="1600" b="0" i="0" kern="1200" dirty="0" smtClean="0">
                <a:solidFill>
                  <a:schemeClr val="tx1"/>
                </a:solidFill>
                <a:effectLst/>
                <a:latin typeface="Arial"/>
                <a:ea typeface="+mn-ea"/>
                <a:cs typeface="+mn-cs"/>
              </a:rPr>
              <a:t> </a:t>
            </a:r>
          </a:p>
          <a:p>
            <a:pPr fontAlgn="base"/>
            <a:r>
              <a:rPr lang="en-US" sz="1600" b="0" i="0" kern="1200" dirty="0" smtClean="0">
                <a:solidFill>
                  <a:schemeClr val="tx1"/>
                </a:solidFill>
                <a:effectLst/>
                <a:latin typeface="Arial"/>
                <a:ea typeface="+mn-ea"/>
                <a:cs typeface="+mn-cs"/>
              </a:rPr>
              <a:t># Install IIS and Web Management Tools.</a:t>
            </a:r>
          </a:p>
          <a:p>
            <a:pPr fontAlgn="base"/>
            <a:r>
              <a:rPr lang="en-US" sz="1600" b="0" i="0" kern="1200" dirty="0" smtClean="0">
                <a:solidFill>
                  <a:schemeClr val="tx1"/>
                </a:solidFill>
                <a:effectLst/>
                <a:latin typeface="Arial"/>
                <a:ea typeface="+mn-ea"/>
                <a:cs typeface="+mn-cs"/>
              </a:rPr>
              <a:t>Import-Module </a:t>
            </a:r>
            <a:r>
              <a:rPr lang="en-US" sz="1600" b="0" i="0" kern="1200" dirty="0" err="1" smtClean="0">
                <a:solidFill>
                  <a:schemeClr val="tx1"/>
                </a:solidFill>
                <a:effectLst/>
                <a:latin typeface="Arial"/>
                <a:ea typeface="+mn-ea"/>
                <a:cs typeface="+mn-cs"/>
              </a:rPr>
              <a:t>ServerManager</a:t>
            </a:r>
            <a:endParaRPr lang="en-US" sz="1600" b="0" i="0" kern="1200" dirty="0" smtClean="0">
              <a:solidFill>
                <a:schemeClr val="tx1"/>
              </a:solidFill>
              <a:effectLst/>
              <a:latin typeface="Arial"/>
              <a:ea typeface="+mn-ea"/>
              <a:cs typeface="+mn-cs"/>
            </a:endParaRPr>
          </a:p>
          <a:p>
            <a:pPr fontAlgn="base"/>
            <a:r>
              <a:rPr lang="en-US" sz="1600" b="0" i="0" kern="1200" dirty="0" smtClean="0">
                <a:solidFill>
                  <a:schemeClr val="tx1"/>
                </a:solidFill>
                <a:effectLst/>
                <a:latin typeface="Arial"/>
                <a:ea typeface="+mn-ea"/>
                <a:cs typeface="+mn-cs"/>
              </a:rPr>
              <a:t>install-</a:t>
            </a:r>
            <a:r>
              <a:rPr lang="en-US" sz="1600" b="0" i="0" kern="1200" dirty="0" err="1" smtClean="0">
                <a:solidFill>
                  <a:schemeClr val="tx1"/>
                </a:solidFill>
                <a:effectLst/>
                <a:latin typeface="Arial"/>
                <a:ea typeface="+mn-ea"/>
                <a:cs typeface="+mn-cs"/>
              </a:rPr>
              <a:t>windowsfeature</a:t>
            </a:r>
            <a:r>
              <a:rPr lang="en-US" sz="1600" b="0" i="0" kern="1200" dirty="0" smtClean="0">
                <a:solidFill>
                  <a:schemeClr val="tx1"/>
                </a:solidFill>
                <a:effectLst/>
                <a:latin typeface="Arial"/>
                <a:ea typeface="+mn-ea"/>
                <a:cs typeface="+mn-cs"/>
              </a:rPr>
              <a:t> web-server, web-webserver -</a:t>
            </a:r>
            <a:r>
              <a:rPr lang="en-US" sz="1600" b="0" i="0" kern="1200" dirty="0" err="1" smtClean="0">
                <a:solidFill>
                  <a:schemeClr val="tx1"/>
                </a:solidFill>
                <a:effectLst/>
                <a:latin typeface="Arial"/>
                <a:ea typeface="+mn-ea"/>
                <a:cs typeface="+mn-cs"/>
              </a:rPr>
              <a:t>IncludeAllSubFeature</a:t>
            </a:r>
            <a:endParaRPr lang="en-US" sz="1600" b="0" i="0" kern="1200" dirty="0" smtClean="0">
              <a:solidFill>
                <a:schemeClr val="tx1"/>
              </a:solidFill>
              <a:effectLst/>
              <a:latin typeface="Arial"/>
              <a:ea typeface="+mn-ea"/>
              <a:cs typeface="+mn-cs"/>
            </a:endParaRPr>
          </a:p>
          <a:p>
            <a:pPr fontAlgn="base"/>
            <a:r>
              <a:rPr lang="en-US" sz="1600" b="0" i="0" kern="1200" dirty="0" smtClean="0">
                <a:solidFill>
                  <a:schemeClr val="tx1"/>
                </a:solidFill>
                <a:effectLst/>
                <a:latin typeface="Arial"/>
                <a:ea typeface="+mn-ea"/>
                <a:cs typeface="+mn-cs"/>
              </a:rPr>
              <a:t>install-</a:t>
            </a:r>
            <a:r>
              <a:rPr lang="en-US" sz="1600" b="0" i="0" kern="1200" dirty="0" err="1" smtClean="0">
                <a:solidFill>
                  <a:schemeClr val="tx1"/>
                </a:solidFill>
                <a:effectLst/>
                <a:latin typeface="Arial"/>
                <a:ea typeface="+mn-ea"/>
                <a:cs typeface="+mn-cs"/>
              </a:rPr>
              <a:t>windowsfeature</a:t>
            </a:r>
            <a:r>
              <a:rPr lang="en-US" sz="1600" b="0" i="0" kern="1200" dirty="0" smtClean="0">
                <a:solidFill>
                  <a:schemeClr val="tx1"/>
                </a:solidFill>
                <a:effectLst/>
                <a:latin typeface="Arial"/>
                <a:ea typeface="+mn-ea"/>
                <a:cs typeface="+mn-cs"/>
              </a:rPr>
              <a:t> web-</a:t>
            </a:r>
            <a:r>
              <a:rPr lang="en-US" sz="1600" b="0" i="0" kern="1200" dirty="0" err="1" smtClean="0">
                <a:solidFill>
                  <a:schemeClr val="tx1"/>
                </a:solidFill>
                <a:effectLst/>
                <a:latin typeface="Arial"/>
                <a:ea typeface="+mn-ea"/>
                <a:cs typeface="+mn-cs"/>
              </a:rPr>
              <a:t>mgmt</a:t>
            </a:r>
            <a:r>
              <a:rPr lang="en-US" sz="1600" b="0" i="0" kern="1200" dirty="0" smtClean="0">
                <a:solidFill>
                  <a:schemeClr val="tx1"/>
                </a:solidFill>
                <a:effectLst/>
                <a:latin typeface="Arial"/>
                <a:ea typeface="+mn-ea"/>
                <a:cs typeface="+mn-cs"/>
              </a:rPr>
              <a:t>-tools</a:t>
            </a:r>
          </a:p>
          <a:p>
            <a:pPr fontAlgn="base"/>
            <a:r>
              <a:rPr lang="en-US" sz="1600" b="0" i="0" kern="1200" dirty="0" smtClean="0">
                <a:solidFill>
                  <a:schemeClr val="tx1"/>
                </a:solidFill>
                <a:effectLst/>
                <a:latin typeface="Arial"/>
                <a:ea typeface="+mn-ea"/>
                <a:cs typeface="+mn-cs"/>
              </a:rPr>
              <a:t>&lt;/</a:t>
            </a:r>
            <a:r>
              <a:rPr lang="en-US" sz="1600" b="0" i="0" kern="1200" dirty="0" err="1" smtClean="0">
                <a:solidFill>
                  <a:schemeClr val="tx1"/>
                </a:solidFill>
                <a:effectLst/>
                <a:latin typeface="Arial"/>
                <a:ea typeface="+mn-ea"/>
                <a:cs typeface="+mn-cs"/>
              </a:rPr>
              <a:t>powershell</a:t>
            </a:r>
            <a:r>
              <a:rPr lang="en-US" sz="1600" b="0" i="0" kern="1200" dirty="0" smtClean="0">
                <a:solidFill>
                  <a:schemeClr val="tx1"/>
                </a:solidFill>
                <a:effectLst/>
                <a:latin typeface="Arial"/>
                <a:ea typeface="+mn-ea"/>
                <a:cs typeface="+mn-cs"/>
              </a:rPr>
              <a:t>&gt;</a:t>
            </a:r>
          </a:p>
          <a:p>
            <a:endParaRPr lang="en-US" sz="1600" baseline="0" dirty="0" smtClean="0"/>
          </a:p>
        </p:txBody>
      </p:sp>
    </p:spTree>
    <p:extLst>
      <p:ext uri="{BB962C8B-B14F-4D97-AF65-F5344CB8AC3E}">
        <p14:creationId xmlns:p14="http://schemas.microsoft.com/office/powerpoint/2010/main" val="1874818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Web tier load balancer receive requests from Internet on</a:t>
            </a:r>
            <a:r>
              <a:rPr lang="en-US" sz="1200" kern="1200" baseline="0" dirty="0" smtClean="0">
                <a:solidFill>
                  <a:schemeClr val="tx1"/>
                </a:solidFill>
                <a:effectLst/>
                <a:latin typeface="Arial" panose="020B0604020202020204" pitchFamily="34" charset="0"/>
                <a:cs typeface="Arial" panose="020B0604020202020204" pitchFamily="34" charset="0"/>
              </a:rPr>
              <a:t> port 80.</a:t>
            </a: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Application tier load balancer can only receive requests from web tier servers, on port 8080</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Web tier servers can only receive requests from web tier load balancer, on port 80.</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Application tier servers can only receive requests from application tier load balancer, on port 80</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Database servers can only receive requests from Application tier servers, on port 1433</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b="1" kern="1200" dirty="0" smtClean="0">
                <a:solidFill>
                  <a:schemeClr val="tx1"/>
                </a:solidFill>
                <a:effectLst/>
                <a:latin typeface="Arial" panose="020B0604020202020204" pitchFamily="34" charset="0"/>
                <a:cs typeface="Arial" panose="020B0604020202020204" pitchFamily="34" charset="0"/>
              </a:rPr>
              <a:t>ELB health status</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Microsoft Windows cannot open port 80 or other ports by default, and there is no IIS installed by default in Microsoft Windows 2016 Base. If you configure using port 80 (TCP or HTTP) to detect the ELB health status, you need to install IIS by using user data when launching an instance, downloading from the website, or using a </a:t>
            </a:r>
            <a:r>
              <a:rPr lang="en-US" sz="1200" kern="1200" dirty="0" err="1" smtClean="0">
                <a:solidFill>
                  <a:schemeClr val="tx1"/>
                </a:solidFill>
                <a:effectLst/>
                <a:latin typeface="Arial" panose="020B0604020202020204" pitchFamily="34" charset="0"/>
                <a:cs typeface="Arial" panose="020B0604020202020204" pitchFamily="34" charset="0"/>
              </a:rPr>
              <a:t>Powershell</a:t>
            </a:r>
            <a:r>
              <a:rPr lang="en-US" sz="1200" kern="1200" dirty="0" smtClean="0">
                <a:solidFill>
                  <a:schemeClr val="tx1"/>
                </a:solidFill>
                <a:effectLst/>
                <a:latin typeface="Arial" panose="020B0604020202020204" pitchFamily="34" charset="0"/>
                <a:cs typeface="Arial" panose="020B0604020202020204" pitchFamily="34" charset="0"/>
              </a:rPr>
              <a:t> script.</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Arial" panose="020B0604020202020204" pitchFamily="34" charset="0"/>
                <a:cs typeface="Arial" panose="020B0604020202020204" pitchFamily="34" charset="0"/>
              </a:rPr>
              <a:t>Challenge students to research or</a:t>
            </a:r>
            <a:r>
              <a:rPr lang="en-US" sz="1200" kern="1200" baseline="0" dirty="0" smtClean="0">
                <a:solidFill>
                  <a:schemeClr val="tx1"/>
                </a:solidFill>
                <a:effectLst/>
                <a:latin typeface="Arial" panose="020B0604020202020204" pitchFamily="34" charset="0"/>
                <a:cs typeface="Arial" panose="020B0604020202020204" pitchFamily="34" charset="0"/>
              </a:rPr>
              <a:t> think on how to solve this problem. </a:t>
            </a:r>
            <a:endParaRPr lang="en-US" sz="1200" kern="1200"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898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students are configuring their Auto Scaling groups, they will follow the same instance types as the ones previously configured</a:t>
            </a:r>
            <a:endParaRPr lang="en-US" dirty="0"/>
          </a:p>
        </p:txBody>
      </p:sp>
    </p:spTree>
    <p:extLst>
      <p:ext uri="{BB962C8B-B14F-4D97-AF65-F5344CB8AC3E}">
        <p14:creationId xmlns:p14="http://schemas.microsoft.com/office/powerpoint/2010/main" val="123625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2000" dirty="0" smtClean="0"/>
              <a:t>To ensure that the architecture can handle doubling the number of servers to support its rapid growth, students need to set the minimum capacity to 2 and the maximum capacity to 4.</a:t>
            </a:r>
          </a:p>
        </p:txBody>
      </p:sp>
    </p:spTree>
    <p:extLst>
      <p:ext uri="{BB962C8B-B14F-4D97-AF65-F5344CB8AC3E}">
        <p14:creationId xmlns:p14="http://schemas.microsoft.com/office/powerpoint/2010/main" val="130106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baseline="0" dirty="0" smtClean="0">
                <a:solidFill>
                  <a:schemeClr val="tx1"/>
                </a:solidFill>
                <a:effectLst/>
                <a:latin typeface="Arial" panose="020B0604020202020204" pitchFamily="34" charset="0"/>
                <a:cs typeface="Arial" panose="020B0604020202020204" pitchFamily="34" charset="0"/>
              </a:rPr>
              <a:t>Enable </a:t>
            </a:r>
            <a:r>
              <a:rPr lang="en-US" sz="1200" kern="1200" baseline="0" dirty="0" err="1" smtClean="0">
                <a:solidFill>
                  <a:schemeClr val="tx1"/>
                </a:solidFill>
                <a:effectLst/>
                <a:latin typeface="Arial" panose="020B0604020202020204" pitchFamily="34" charset="0"/>
                <a:cs typeface="Arial" panose="020B0604020202020204" pitchFamily="34" charset="0"/>
              </a:rPr>
              <a:t>CloudTrail</a:t>
            </a:r>
            <a:r>
              <a:rPr lang="en-US" sz="1200" kern="1200" baseline="0" dirty="0" smtClean="0">
                <a:solidFill>
                  <a:schemeClr val="tx1"/>
                </a:solidFill>
                <a:effectLst/>
                <a:latin typeface="Arial" panose="020B0604020202020204" pitchFamily="34" charset="0"/>
                <a:cs typeface="Arial" panose="020B0604020202020204" pitchFamily="34" charset="0"/>
              </a:rPr>
              <a:t> for all regions, and save all API call logs in an S3 bucket.</a:t>
            </a:r>
          </a:p>
        </p:txBody>
      </p:sp>
    </p:spTree>
    <p:extLst>
      <p:ext uri="{BB962C8B-B14F-4D97-AF65-F5344CB8AC3E}">
        <p14:creationId xmlns:p14="http://schemas.microsoft.com/office/powerpoint/2010/main" val="487033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6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buClrTx/>
              <a:buSzTx/>
              <a:buFontTx/>
              <a:buNone/>
              <a:tabLst/>
              <a:defRPr/>
            </a:pPr>
            <a:endParaRPr lang="en-US" sz="1200" kern="1200" baseline="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87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18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60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151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1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aws.amazon.com/contact-us/aws-training/"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aws.amazon.com/training/self-paced-labs/" TargetMode="External"/><Relationship Id="rId7" Type="http://schemas.openxmlformats.org/officeDocument/2006/relationships/image" Target="../media/image16.jpg"/><Relationship Id="rId2" Type="http://schemas.openxmlformats.org/officeDocument/2006/relationships/hyperlink" Target="http://aws.amazon.com/certification" TargetMode="External"/><Relationship Id="rId1" Type="http://schemas.openxmlformats.org/officeDocument/2006/relationships/slideMaster" Target="../slideMasters/slideMaster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hyperlink" Target="http://aws.amazon.com/traini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aws.amazon.com/training/self-paced-labs/" TargetMode="External"/><Relationship Id="rId7" Type="http://schemas.openxmlformats.org/officeDocument/2006/relationships/image" Target="../media/image16.jpg"/><Relationship Id="rId2" Type="http://schemas.openxmlformats.org/officeDocument/2006/relationships/hyperlink" Target="http://aws.amazon.com/certification" TargetMode="External"/><Relationship Id="rId1" Type="http://schemas.openxmlformats.org/officeDocument/2006/relationships/slideMaster" Target="../slideMasters/slideMaster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hyperlink" Target="http://aws.amazon.com/training/"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aws.amazon.com/contact-us/aws-training/"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aws.amazon.com/training/self-paced-labs/" TargetMode="External"/><Relationship Id="rId7" Type="http://schemas.openxmlformats.org/officeDocument/2006/relationships/image" Target="../media/image16.jpg"/><Relationship Id="rId2" Type="http://schemas.openxmlformats.org/officeDocument/2006/relationships/hyperlink" Target="http://aws.amazon.com/certification" TargetMode="External"/><Relationship Id="rId1" Type="http://schemas.openxmlformats.org/officeDocument/2006/relationships/slideMaster" Target="../slideMasters/slideMaster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hyperlink" Target="http://aws.amazon.com/training/"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hyperlink" Target="https://aws.amazon.com/contact-us/aws-training/"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2" name="Footer Placeholder 1"/>
          <p:cNvSpPr>
            <a:spLocks noGrp="1"/>
          </p:cNvSpPr>
          <p:nvPr>
            <p:ph type="ftr" sz="quarter" idx="14"/>
          </p:nvPr>
        </p:nvSpPr>
        <p:spPr/>
        <p:txBody>
          <a:bodyPr/>
          <a:lstStyle/>
          <a:p>
            <a:r>
              <a:rPr lang="en-US" dirty="0" smtClean="0"/>
              <a:t>© 2017, Amazon Web Services, Inc. or its Affiliates. All rights reserved.</a:t>
            </a:r>
            <a:endParaRPr lang="en-US" dirty="0"/>
          </a:p>
        </p:txBody>
      </p:sp>
    </p:spTree>
    <p:extLst>
      <p:ext uri="{BB962C8B-B14F-4D97-AF65-F5344CB8AC3E}">
        <p14:creationId xmlns:p14="http://schemas.microsoft.com/office/powerpoint/2010/main" val="360580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60792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81861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 No Logo">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162388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108651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Footer Placeholder 3"/>
          <p:cNvSpPr>
            <a:spLocks noGrp="1"/>
          </p:cNvSpPr>
          <p:nvPr>
            <p:ph type="ftr" sz="quarter" idx="11"/>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41160316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odule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0136" y="1340363"/>
            <a:ext cx="5514798" cy="993913"/>
          </a:xfrm>
        </p:spPr>
        <p:txBody>
          <a:bodyPr anchor="ctr">
            <a:noAutofit/>
          </a:bodyPr>
          <a:lstStyle>
            <a:lvl1pPr algn="l">
              <a:defRPr sz="2800" b="1" cap="none" baseline="0">
                <a:solidFill>
                  <a:schemeClr val="tx1"/>
                </a:solidFill>
              </a:defRPr>
            </a:lvl1pPr>
          </a:lstStyle>
          <a:p>
            <a:r>
              <a:rPr lang="en-US" dirty="0" smtClean="0"/>
              <a:t>Section Header</a:t>
            </a:r>
            <a:endParaRPr lang="en-US" dirty="0"/>
          </a:p>
        </p:txBody>
      </p:sp>
      <p:pic>
        <p:nvPicPr>
          <p:cNvPr id="4" name="Picture 3" descr="AWS-Intro-Series-Branding_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441" y="1172965"/>
            <a:ext cx="2225304" cy="3346107"/>
          </a:xfrm>
          <a:prstGeom prst="rect">
            <a:avLst/>
          </a:prstGeom>
        </p:spPr>
      </p:pic>
      <p:sp>
        <p:nvSpPr>
          <p:cNvPr id="6" name="Subtitle 2"/>
          <p:cNvSpPr>
            <a:spLocks noGrp="1"/>
          </p:cNvSpPr>
          <p:nvPr>
            <p:ph type="subTitle" idx="1"/>
          </p:nvPr>
        </p:nvSpPr>
        <p:spPr>
          <a:xfrm>
            <a:off x="3009807" y="2052485"/>
            <a:ext cx="5532166" cy="13144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587035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verall Title Slide - People Standing">
    <p:spTree>
      <p:nvGrpSpPr>
        <p:cNvPr id="1" name=""/>
        <p:cNvGrpSpPr/>
        <p:nvPr/>
      </p:nvGrpSpPr>
      <p:grpSpPr>
        <a:xfrm>
          <a:off x="0" y="0"/>
          <a:ext cx="0" cy="0"/>
          <a:chOff x="0" y="0"/>
          <a:chExt cx="0" cy="0"/>
        </a:xfrm>
      </p:grpSpPr>
      <p:pic>
        <p:nvPicPr>
          <p:cNvPr id="8"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sp>
        <p:nvSpPr>
          <p:cNvPr id="2" name="Title 1"/>
          <p:cNvSpPr>
            <a:spLocks noGrp="1"/>
          </p:cNvSpPr>
          <p:nvPr>
            <p:ph type="ctrTitle" hasCustomPrompt="1"/>
          </p:nvPr>
        </p:nvSpPr>
        <p:spPr>
          <a:xfrm>
            <a:off x="1169978" y="595708"/>
            <a:ext cx="7031224" cy="1664734"/>
          </a:xfrm>
        </p:spPr>
        <p:txBody>
          <a:bodyPr anchor="ctr">
            <a:noAutofit/>
          </a:bodyPr>
          <a:lstStyle>
            <a:lvl1pPr algn="ctr">
              <a:defRPr sz="4000">
                <a:solidFill>
                  <a:schemeClr val="tx1"/>
                </a:solidFill>
                <a:latin typeface="Arial"/>
                <a:cs typeface="Arial"/>
              </a:defRPr>
            </a:lvl1pPr>
          </a:lstStyle>
          <a:p>
            <a:r>
              <a:rPr lang="en-US" dirty="0" smtClean="0"/>
              <a:t>Classroom Title Slide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6" descr="F:\Sreejesh_CM_Data\2013\Amazon\_Oct_2013\AWS Intro Series Branding\AWS-Intro-Series-Branding_10-17-2013_03e.png"/>
          <p:cNvPicPr>
            <a:picLocks noChangeAspect="1" noChangeArrowheads="1"/>
          </p:cNvPicPr>
          <p:nvPr userDrawn="1"/>
        </p:nvPicPr>
        <p:blipFill>
          <a:blip r:embed="rId3" cstate="print"/>
          <a:srcRect/>
          <a:stretch>
            <a:fillRect/>
          </a:stretch>
        </p:blipFill>
        <p:spPr bwMode="auto">
          <a:xfrm>
            <a:off x="765790" y="2213804"/>
            <a:ext cx="1031230" cy="2408108"/>
          </a:xfrm>
          <a:prstGeom prst="rect">
            <a:avLst/>
          </a:prstGeom>
          <a:noFill/>
        </p:spPr>
      </p:pic>
      <p:pic>
        <p:nvPicPr>
          <p:cNvPr id="12" name="Picture 6" descr="F:\Sreejesh_CM_Data\2013\Amazon\_Oct_2013\AWS Intro Series Branding\AWS-Intro-Series-Branding_10-17-2013_06b.png"/>
          <p:cNvPicPr>
            <a:picLocks noChangeAspect="1" noChangeArrowheads="1"/>
          </p:cNvPicPr>
          <p:nvPr userDrawn="1"/>
        </p:nvPicPr>
        <p:blipFill>
          <a:blip r:embed="rId4" cstate="print"/>
          <a:srcRect/>
          <a:stretch>
            <a:fillRect/>
          </a:stretch>
        </p:blipFill>
        <p:spPr bwMode="auto">
          <a:xfrm>
            <a:off x="-190341" y="2307050"/>
            <a:ext cx="1568327" cy="2438663"/>
          </a:xfrm>
          <a:prstGeom prst="rect">
            <a:avLst/>
          </a:prstGeom>
          <a:noFill/>
        </p:spPr>
      </p:pic>
      <p:pic>
        <p:nvPicPr>
          <p:cNvPr id="13" name="Picture 3" descr="F:\Sreejesh_CM_Data\2013\Amazon\_Nov_2013\AWS Intro Series Branding\AWS-Intro-Series-Branding_11-07-2013_01.png"/>
          <p:cNvPicPr>
            <a:picLocks noChangeAspect="1" noChangeArrowheads="1"/>
          </p:cNvPicPr>
          <p:nvPr userDrawn="1"/>
        </p:nvPicPr>
        <p:blipFill>
          <a:blip r:embed="rId5"/>
          <a:srcRect/>
          <a:stretch>
            <a:fillRect/>
          </a:stretch>
        </p:blipFill>
        <p:spPr bwMode="auto">
          <a:xfrm>
            <a:off x="1412760" y="2356035"/>
            <a:ext cx="1339415" cy="2323360"/>
          </a:xfrm>
          <a:prstGeom prst="rect">
            <a:avLst/>
          </a:prstGeom>
          <a:noFill/>
        </p:spPr>
      </p:pic>
      <p:pic>
        <p:nvPicPr>
          <p:cNvPr id="14" name="Picture 7" descr="F:\Sreejesh_CM_Data\2013\Amazon\_Oct_2013\AWS Intro Series Branding\AWS-Intro-Series-Branding_10-17-2013_03f.png"/>
          <p:cNvPicPr>
            <a:picLocks noChangeAspect="1" noChangeArrowheads="1"/>
          </p:cNvPicPr>
          <p:nvPr userDrawn="1"/>
        </p:nvPicPr>
        <p:blipFill>
          <a:blip r:embed="rId6" cstate="print"/>
          <a:srcRect/>
          <a:stretch>
            <a:fillRect/>
          </a:stretch>
        </p:blipFill>
        <p:spPr bwMode="auto">
          <a:xfrm>
            <a:off x="7979585" y="2356035"/>
            <a:ext cx="1108136" cy="2300883"/>
          </a:xfrm>
          <a:prstGeom prst="rect">
            <a:avLst/>
          </a:prstGeom>
          <a:noFill/>
        </p:spPr>
      </p:pic>
      <p:pic>
        <p:nvPicPr>
          <p:cNvPr id="15" name="Picture 5" descr="F:\Sreejesh_CM_Data\2013\Amazon\_Oct_2013\AWS Intro Series Branding\AWS-Intro-Series-Branding_10-17-2013_02b.png"/>
          <p:cNvPicPr>
            <a:picLocks noChangeAspect="1" noChangeArrowheads="1"/>
          </p:cNvPicPr>
          <p:nvPr userDrawn="1"/>
        </p:nvPicPr>
        <p:blipFill>
          <a:blip r:embed="rId7" cstate="print"/>
          <a:srcRect/>
          <a:stretch>
            <a:fillRect/>
          </a:stretch>
        </p:blipFill>
        <p:spPr bwMode="auto">
          <a:xfrm flipH="1">
            <a:off x="6586157" y="2356036"/>
            <a:ext cx="1502042" cy="2285590"/>
          </a:xfrm>
          <a:prstGeom prst="rect">
            <a:avLst/>
          </a:prstGeom>
          <a:noFill/>
        </p:spPr>
      </p:pic>
      <p:sp>
        <p:nvSpPr>
          <p:cNvPr id="16" name="Subtitle 2"/>
          <p:cNvSpPr>
            <a:spLocks noGrp="1"/>
          </p:cNvSpPr>
          <p:nvPr>
            <p:ph type="subTitle" idx="1"/>
          </p:nvPr>
        </p:nvSpPr>
        <p:spPr>
          <a:xfrm>
            <a:off x="2359478" y="2307050"/>
            <a:ext cx="4819413" cy="726237"/>
          </a:xfrm>
        </p:spPr>
        <p:txBody>
          <a:bodyPr>
            <a:no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247521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69004" y="2408109"/>
            <a:ext cx="2869529" cy="2030077"/>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7363314" y="2260442"/>
            <a:ext cx="1547331" cy="2293505"/>
          </a:xfrm>
          <a:prstGeom prst="rect">
            <a:avLst/>
          </a:prstGeom>
          <a:noFill/>
        </p:spPr>
      </p:pic>
      <p:sp>
        <p:nvSpPr>
          <p:cNvPr id="21" name="Title 1"/>
          <p:cNvSpPr>
            <a:spLocks noGrp="1"/>
          </p:cNvSpPr>
          <p:nvPr>
            <p:ph type="ctrTitle" hasCustomPrompt="1"/>
          </p:nvPr>
        </p:nvSpPr>
        <p:spPr>
          <a:xfrm>
            <a:off x="1169978" y="595708"/>
            <a:ext cx="7031224" cy="1664734"/>
          </a:xfrm>
        </p:spPr>
        <p:txBody>
          <a:bodyPr anchor="ctr">
            <a:noAutofit/>
          </a:bodyPr>
          <a:lstStyle>
            <a:lvl1pPr algn="ctr">
              <a:defRPr sz="4000">
                <a:solidFill>
                  <a:schemeClr val="tx1"/>
                </a:solidFill>
                <a:latin typeface="Arial"/>
                <a:cs typeface="Arial"/>
              </a:defRPr>
            </a:lvl1pPr>
          </a:lstStyle>
          <a:p>
            <a:r>
              <a:rPr lang="en-US" dirty="0" smtClean="0"/>
              <a:t>Classroom Title Slide</a:t>
            </a:r>
            <a:endParaRPr lang="en-US" dirty="0"/>
          </a:p>
        </p:txBody>
      </p:sp>
      <p:sp>
        <p:nvSpPr>
          <p:cNvPr id="22" name="Subtitle 2"/>
          <p:cNvSpPr>
            <a:spLocks noGrp="1"/>
          </p:cNvSpPr>
          <p:nvPr>
            <p:ph type="subTitle" idx="1"/>
          </p:nvPr>
        </p:nvSpPr>
        <p:spPr>
          <a:xfrm>
            <a:off x="2359478" y="2307050"/>
            <a:ext cx="4819413" cy="726237"/>
          </a:xfrm>
        </p:spPr>
        <p:txBody>
          <a:bodyPr>
            <a:no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097355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274711" y="299120"/>
            <a:ext cx="8535259" cy="4067471"/>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516835" y="620153"/>
            <a:ext cx="8050695" cy="3139321"/>
          </a:xfrm>
          <a:prstGeom prst="rect">
            <a:avLst/>
          </a:prstGeom>
        </p:spPr>
        <p:txBody>
          <a:bodyPr wrap="square">
            <a:spAutoFit/>
          </a:bodyPr>
          <a:lstStyle/>
          <a:p>
            <a:pPr algn="ctr"/>
            <a:r>
              <a:rPr lang="en-US" sz="1800" dirty="0" smtClean="0">
                <a:solidFill>
                  <a:schemeClr val="tx1"/>
                </a:solidFill>
              </a:rPr>
              <a:t>© 2017, Amazon Web Services, Inc. or its affiliates. All rights reserved.</a:t>
            </a:r>
          </a:p>
          <a:p>
            <a:pPr algn="ctr"/>
            <a:endParaRPr lang="en-US" sz="1800" dirty="0" smtClean="0">
              <a:solidFill>
                <a:schemeClr val="tx1"/>
              </a:solidFill>
            </a:endParaRPr>
          </a:p>
          <a:p>
            <a:pPr algn="ctr"/>
            <a:r>
              <a:rPr lang="en-US" sz="1800" dirty="0" smtClean="0">
                <a:solidFill>
                  <a:schemeClr val="tx1"/>
                </a:solidFill>
              </a:rPr>
              <a:t>This work may not be reproduced or redistributed, in whole or in part, without prior written permission from Amazon Web Services, Inc. Commercial copying, lending, or selling is prohibited.</a:t>
            </a:r>
          </a:p>
          <a:p>
            <a:pPr algn="ctr"/>
            <a:endParaRPr lang="en-US" sz="1800" dirty="0" smtClean="0">
              <a:solidFill>
                <a:schemeClr val="tx1"/>
              </a:solidFill>
            </a:endParaRPr>
          </a:p>
          <a:p>
            <a:pPr algn="ctr"/>
            <a:r>
              <a:rPr lang="en-US" sz="1800" dirty="0" smtClean="0">
                <a:solidFill>
                  <a:schemeClr val="tx1"/>
                </a:solidFill>
              </a:rPr>
              <a:t>Errors or corrections? Email us at </a:t>
            </a:r>
            <a:r>
              <a:rPr lang="en-US" sz="1800" u="sng" dirty="0" smtClean="0">
                <a:solidFill>
                  <a:schemeClr val="tx1"/>
                </a:solidFill>
                <a:hlinkClick r:id="rId3"/>
              </a:rPr>
              <a:t>aws-course-feedback@amazon.com</a:t>
            </a:r>
            <a:r>
              <a:rPr lang="en-US" sz="1800" dirty="0" smtClean="0">
                <a:solidFill>
                  <a:schemeClr val="tx1"/>
                </a:solidFill>
              </a:rPr>
              <a:t>. </a:t>
            </a:r>
            <a:br>
              <a:rPr lang="en-US" sz="1800" dirty="0" smtClean="0">
                <a:solidFill>
                  <a:schemeClr val="tx1"/>
                </a:solidFill>
              </a:rPr>
            </a:br>
            <a:r>
              <a:rPr lang="en-US" sz="1800" b="0" kern="1200" dirty="0" smtClean="0">
                <a:solidFill>
                  <a:schemeClr val="tx1"/>
                </a:solidFill>
                <a:effectLst/>
                <a:latin typeface="+mn-lt"/>
                <a:ea typeface="+mn-ea"/>
                <a:cs typeface="+mn-cs"/>
              </a:rPr>
              <a:t>Other questions? Contact us at </a:t>
            </a:r>
            <a:br>
              <a:rPr lang="en-US" sz="1800" b="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hlinkClick r:id="rId4"/>
              </a:rPr>
              <a:t>https://aws.amazon.com/contact-us/aws-training/</a:t>
            </a:r>
            <a:r>
              <a:rPr lang="en-US" sz="1800" kern="1200" dirty="0" smtClean="0">
                <a:solidFill>
                  <a:schemeClr val="tx1"/>
                </a:solidFill>
                <a:effectLst/>
                <a:latin typeface="+mn-lt"/>
                <a:ea typeface="+mn-ea"/>
                <a:cs typeface="+mn-cs"/>
              </a:rPr>
              <a:t>.</a:t>
            </a:r>
            <a:endParaRPr lang="en-US" sz="1800" dirty="0" smtClean="0">
              <a:solidFill>
                <a:schemeClr val="tx1"/>
              </a:solidFill>
            </a:endParaRPr>
          </a:p>
          <a:p>
            <a:pPr algn="ctr"/>
            <a:endParaRPr lang="en-US" sz="1800" dirty="0" smtClean="0">
              <a:solidFill>
                <a:schemeClr val="tx1"/>
              </a:solidFill>
            </a:endParaRPr>
          </a:p>
          <a:p>
            <a:pPr algn="ctr"/>
            <a:r>
              <a:rPr lang="en-US" sz="1800" dirty="0" smtClean="0">
                <a:solidFill>
                  <a:schemeClr val="tx1"/>
                </a:solidFill>
              </a:rPr>
              <a:t>All trademarks are the property of their owners. </a:t>
            </a:r>
            <a:endParaRPr lang="en-US" sz="1800" dirty="0">
              <a:solidFill>
                <a:schemeClr val="tx1"/>
              </a:solidFill>
            </a:endParaRPr>
          </a:p>
        </p:txBody>
      </p:sp>
      <p:sp>
        <p:nvSpPr>
          <p:cNvPr id="8" name="Rectangle 7"/>
          <p:cNvSpPr/>
          <p:nvPr userDrawn="1"/>
        </p:nvSpPr>
        <p:spPr>
          <a:xfrm>
            <a:off x="95872" y="4767086"/>
            <a:ext cx="3386468" cy="269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74150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WS T&amp;C Call to Action">
    <p:spTree>
      <p:nvGrpSpPr>
        <p:cNvPr id="1" name=""/>
        <p:cNvGrpSpPr/>
        <p:nvPr/>
      </p:nvGrpSpPr>
      <p:grpSpPr>
        <a:xfrm>
          <a:off x="0" y="0"/>
          <a:ext cx="0" cy="0"/>
          <a:chOff x="0" y="0"/>
          <a:chExt cx="0" cy="0"/>
        </a:xfrm>
      </p:grpSpPr>
      <p:sp>
        <p:nvSpPr>
          <p:cNvPr id="6" name="TextBox 5"/>
          <p:cNvSpPr txBox="1"/>
          <p:nvPr userDrawn="1"/>
        </p:nvSpPr>
        <p:spPr>
          <a:xfrm>
            <a:off x="5980209" y="893676"/>
            <a:ext cx="2209800" cy="369332"/>
          </a:xfrm>
          <a:prstGeom prst="rect">
            <a:avLst/>
          </a:prstGeom>
          <a:noFill/>
        </p:spPr>
        <p:txBody>
          <a:bodyPr wrap="square" rtlCol="0">
            <a:spAutoFit/>
          </a:bodyPr>
          <a:lstStyle/>
          <a:p>
            <a:pPr algn="ctr"/>
            <a:r>
              <a:rPr lang="en-US" b="1" dirty="0" smtClean="0">
                <a:solidFill>
                  <a:schemeClr val="accent2"/>
                </a:solidFill>
              </a:rPr>
              <a:t>Certification</a:t>
            </a:r>
            <a:endParaRPr lang="en-US" b="1" dirty="0">
              <a:solidFill>
                <a:schemeClr val="accent2"/>
              </a:solidFill>
            </a:endParaRPr>
          </a:p>
        </p:txBody>
      </p:sp>
      <p:sp>
        <p:nvSpPr>
          <p:cNvPr id="7" name="TextBox 6"/>
          <p:cNvSpPr txBox="1"/>
          <p:nvPr userDrawn="1"/>
        </p:nvSpPr>
        <p:spPr>
          <a:xfrm>
            <a:off x="5865909" y="4132033"/>
            <a:ext cx="2511617" cy="307777"/>
          </a:xfrm>
          <a:prstGeom prst="rect">
            <a:avLst/>
          </a:prstGeom>
          <a:noFill/>
        </p:spPr>
        <p:txBody>
          <a:bodyPr wrap="square" rtlCol="0">
            <a:spAutoFit/>
          </a:bodyPr>
          <a:lstStyle/>
          <a:p>
            <a:pPr algn="ctr"/>
            <a:r>
              <a:rPr lang="en-US" sz="1400" dirty="0" smtClean="0">
                <a:hlinkClick r:id="rId2"/>
              </a:rPr>
              <a:t>aws.amazon.com/certification</a:t>
            </a:r>
            <a:endParaRPr lang="en-US" sz="1400" dirty="0"/>
          </a:p>
        </p:txBody>
      </p:sp>
      <p:sp>
        <p:nvSpPr>
          <p:cNvPr id="8" name="TextBox 7"/>
          <p:cNvSpPr txBox="1"/>
          <p:nvPr userDrawn="1"/>
        </p:nvSpPr>
        <p:spPr>
          <a:xfrm>
            <a:off x="6016818" y="2957987"/>
            <a:ext cx="2209800" cy="738664"/>
          </a:xfrm>
          <a:prstGeom prst="rect">
            <a:avLst/>
          </a:prstGeom>
          <a:noFill/>
        </p:spPr>
        <p:txBody>
          <a:bodyPr wrap="square" rtlCol="0">
            <a:spAutoFit/>
          </a:bodyPr>
          <a:lstStyle/>
          <a:p>
            <a:pPr algn="ctr"/>
            <a:r>
              <a:rPr lang="en-US" sz="1400" dirty="0">
                <a:solidFill>
                  <a:schemeClr val="tx1"/>
                </a:solidFill>
              </a:rPr>
              <a:t>Demonstrate </a:t>
            </a:r>
            <a:r>
              <a:rPr lang="en-US" sz="1400" dirty="0" smtClean="0">
                <a:solidFill>
                  <a:schemeClr val="tx1"/>
                </a:solidFill>
              </a:rPr>
              <a:t>your skills, knowledge, </a:t>
            </a:r>
            <a:r>
              <a:rPr lang="en-US" sz="1400" dirty="0">
                <a:solidFill>
                  <a:schemeClr val="tx1"/>
                </a:solidFill>
              </a:rPr>
              <a:t>and expertise </a:t>
            </a:r>
            <a:r>
              <a:rPr lang="en-US" sz="1400" dirty="0" smtClean="0">
                <a:solidFill>
                  <a:schemeClr val="tx1"/>
                </a:solidFill>
              </a:rPr>
              <a:t>with </a:t>
            </a:r>
            <a:r>
              <a:rPr lang="en-US" sz="1400" dirty="0">
                <a:solidFill>
                  <a:schemeClr val="tx1"/>
                </a:solidFill>
              </a:rPr>
              <a:t>the AWS </a:t>
            </a:r>
            <a:r>
              <a:rPr lang="en-US" sz="1400" dirty="0" smtClean="0">
                <a:solidFill>
                  <a:schemeClr val="tx1"/>
                </a:solidFill>
              </a:rPr>
              <a:t>platform.</a:t>
            </a:r>
            <a:endParaRPr lang="en-US" sz="1400" dirty="0">
              <a:solidFill>
                <a:schemeClr val="tx1"/>
              </a:solidFill>
            </a:endParaRPr>
          </a:p>
        </p:txBody>
      </p:sp>
      <p:sp>
        <p:nvSpPr>
          <p:cNvPr id="9" name="TextBox 8"/>
          <p:cNvSpPr txBox="1"/>
          <p:nvPr userDrawn="1"/>
        </p:nvSpPr>
        <p:spPr>
          <a:xfrm>
            <a:off x="646210" y="893676"/>
            <a:ext cx="2209800" cy="369332"/>
          </a:xfrm>
          <a:prstGeom prst="rect">
            <a:avLst/>
          </a:prstGeom>
          <a:noFill/>
        </p:spPr>
        <p:txBody>
          <a:bodyPr wrap="square" rtlCol="0">
            <a:spAutoFit/>
          </a:bodyPr>
          <a:lstStyle/>
          <a:p>
            <a:pPr algn="ctr"/>
            <a:r>
              <a:rPr lang="en-US" b="1" dirty="0" smtClean="0">
                <a:solidFill>
                  <a:schemeClr val="accent2"/>
                </a:solidFill>
              </a:rPr>
              <a:t>Self-Paced Labs</a:t>
            </a:r>
            <a:endParaRPr lang="en-US" b="1" dirty="0">
              <a:solidFill>
                <a:schemeClr val="accent2"/>
              </a:solidFill>
            </a:endParaRPr>
          </a:p>
        </p:txBody>
      </p:sp>
      <p:sp>
        <p:nvSpPr>
          <p:cNvPr id="10" name="Rectangle 9"/>
          <p:cNvSpPr/>
          <p:nvPr userDrawn="1"/>
        </p:nvSpPr>
        <p:spPr>
          <a:xfrm>
            <a:off x="533400" y="4024311"/>
            <a:ext cx="2438400" cy="523220"/>
          </a:xfrm>
          <a:prstGeom prst="rect">
            <a:avLst/>
          </a:prstGeom>
        </p:spPr>
        <p:txBody>
          <a:bodyPr wrap="square">
            <a:spAutoFit/>
          </a:bodyPr>
          <a:lstStyle/>
          <a:p>
            <a:pPr algn="ctr"/>
            <a:r>
              <a:rPr lang="en-US" sz="1400" dirty="0" smtClean="0">
                <a:hlinkClick r:id="rId3"/>
              </a:rPr>
              <a:t>aws.amazon.com/training/</a:t>
            </a:r>
            <a:br>
              <a:rPr lang="en-US" sz="1400" dirty="0" smtClean="0">
                <a:hlinkClick r:id="rId3"/>
              </a:rPr>
            </a:br>
            <a:r>
              <a:rPr lang="en-US" sz="1400" dirty="0" smtClean="0">
                <a:hlinkClick r:id="rId3"/>
              </a:rPr>
              <a:t>self-paced-labs</a:t>
            </a:r>
            <a:endParaRPr lang="en-US" sz="1400" dirty="0"/>
          </a:p>
        </p:txBody>
      </p:sp>
      <p:sp>
        <p:nvSpPr>
          <p:cNvPr id="11" name="TextBox 10"/>
          <p:cNvSpPr txBox="1"/>
          <p:nvPr userDrawn="1"/>
        </p:nvSpPr>
        <p:spPr>
          <a:xfrm>
            <a:off x="647700" y="2957989"/>
            <a:ext cx="2209800" cy="954107"/>
          </a:xfrm>
          <a:prstGeom prst="rect">
            <a:avLst/>
          </a:prstGeom>
          <a:noFill/>
        </p:spPr>
        <p:txBody>
          <a:bodyPr wrap="square" rtlCol="0">
            <a:spAutoFit/>
          </a:bodyPr>
          <a:lstStyle/>
          <a:p>
            <a:pPr algn="ctr"/>
            <a:r>
              <a:rPr lang="en-US" sz="1400" dirty="0" smtClean="0">
                <a:solidFill>
                  <a:schemeClr val="tx1"/>
                </a:solidFill>
              </a:rPr>
              <a:t>Try products, gain new skills, and get hands-on practice working with AWS technologies.</a:t>
            </a:r>
            <a:endParaRPr lang="en-US" sz="1400" dirty="0">
              <a:solidFill>
                <a:schemeClr val="tx1"/>
              </a:solidFill>
            </a:endParaRPr>
          </a:p>
        </p:txBody>
      </p:sp>
      <p:sp>
        <p:nvSpPr>
          <p:cNvPr id="12" name="TextBox 11"/>
          <p:cNvSpPr txBox="1"/>
          <p:nvPr userDrawn="1"/>
        </p:nvSpPr>
        <p:spPr>
          <a:xfrm>
            <a:off x="2971800" y="4132033"/>
            <a:ext cx="2971800" cy="307777"/>
          </a:xfrm>
          <a:prstGeom prst="rect">
            <a:avLst/>
          </a:prstGeom>
          <a:noFill/>
        </p:spPr>
        <p:txBody>
          <a:bodyPr wrap="square" rtlCol="0">
            <a:spAutoFit/>
          </a:bodyPr>
          <a:lstStyle/>
          <a:p>
            <a:pPr algn="ctr"/>
            <a:r>
              <a:rPr lang="en-US" sz="1400" dirty="0" smtClean="0">
                <a:hlinkClick r:id="rId4"/>
              </a:rPr>
              <a:t>aws.amazon.com/training</a:t>
            </a:r>
            <a:endParaRPr lang="en-US" sz="1400" dirty="0"/>
          </a:p>
        </p:txBody>
      </p:sp>
      <p:sp>
        <p:nvSpPr>
          <p:cNvPr id="13" name="TextBox 12"/>
          <p:cNvSpPr txBox="1"/>
          <p:nvPr userDrawn="1"/>
        </p:nvSpPr>
        <p:spPr>
          <a:xfrm>
            <a:off x="3313210" y="893676"/>
            <a:ext cx="2209800" cy="369332"/>
          </a:xfrm>
          <a:prstGeom prst="rect">
            <a:avLst/>
          </a:prstGeom>
          <a:noFill/>
        </p:spPr>
        <p:txBody>
          <a:bodyPr wrap="square" rtlCol="0">
            <a:spAutoFit/>
          </a:bodyPr>
          <a:lstStyle/>
          <a:p>
            <a:pPr algn="ctr"/>
            <a:r>
              <a:rPr lang="en-US" b="1" dirty="0" smtClean="0">
                <a:solidFill>
                  <a:schemeClr val="accent2"/>
                </a:solidFill>
              </a:rPr>
              <a:t>Training</a:t>
            </a:r>
            <a:endParaRPr lang="en-US" b="1" dirty="0">
              <a:solidFill>
                <a:schemeClr val="accent2"/>
              </a:solidFill>
            </a:endParaRPr>
          </a:p>
        </p:txBody>
      </p:sp>
      <p:sp>
        <p:nvSpPr>
          <p:cNvPr id="14" name="TextBox 13"/>
          <p:cNvSpPr txBox="1"/>
          <p:nvPr userDrawn="1"/>
        </p:nvSpPr>
        <p:spPr>
          <a:xfrm>
            <a:off x="3314700" y="2962482"/>
            <a:ext cx="2209800" cy="1169551"/>
          </a:xfrm>
          <a:prstGeom prst="rect">
            <a:avLst/>
          </a:prstGeom>
          <a:noFill/>
        </p:spPr>
        <p:txBody>
          <a:bodyPr wrap="square" rtlCol="0">
            <a:spAutoFit/>
          </a:bodyPr>
          <a:lstStyle/>
          <a:p>
            <a:pPr algn="ctr"/>
            <a:r>
              <a:rPr lang="en-US" sz="1400" dirty="0" smtClean="0">
                <a:solidFill>
                  <a:schemeClr val="tx1"/>
                </a:solidFill>
              </a:rPr>
              <a:t>Skill up and gain confidence to design, develop, deploy, and manage your applications on AWS.</a:t>
            </a:r>
            <a:endParaRPr lang="en-US" sz="1400" dirty="0">
              <a:solidFill>
                <a:schemeClr val="tx1"/>
              </a:solidFill>
            </a:endParaRPr>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02518" y="1263008"/>
            <a:ext cx="2438400" cy="1645920"/>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3400" y="1263008"/>
            <a:ext cx="2438400" cy="1645920"/>
          </a:xfrm>
          <a:prstGeom prst="rect">
            <a:avLst/>
          </a:prstGeom>
        </p:spPr>
      </p:pic>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200400" y="1263008"/>
            <a:ext cx="2438400" cy="1645920"/>
          </a:xfrm>
          <a:prstGeom prst="rect">
            <a:avLst/>
          </a:prstGeom>
        </p:spPr>
      </p:pic>
      <p:sp>
        <p:nvSpPr>
          <p:cNvPr id="32" name="TextBox 31"/>
          <p:cNvSpPr txBox="1"/>
          <p:nvPr userDrawn="1"/>
        </p:nvSpPr>
        <p:spPr>
          <a:xfrm>
            <a:off x="338328" y="118872"/>
            <a:ext cx="7305261" cy="523220"/>
          </a:xfrm>
          <a:prstGeom prst="rect">
            <a:avLst/>
          </a:prstGeom>
          <a:noFill/>
        </p:spPr>
        <p:txBody>
          <a:bodyPr wrap="square" rtlCol="0">
            <a:spAutoFit/>
          </a:bodyPr>
          <a:lstStyle/>
          <a:p>
            <a:r>
              <a:rPr lang="en-US" sz="2800" b="1" dirty="0" smtClean="0"/>
              <a:t>AWS Training and Certification</a:t>
            </a:r>
            <a:endParaRPr lang="en-US" sz="2800" b="1" dirty="0"/>
          </a:p>
        </p:txBody>
      </p:sp>
    </p:spTree>
    <p:extLst>
      <p:ext uri="{BB962C8B-B14F-4D97-AF65-F5344CB8AC3E}">
        <p14:creationId xmlns:p14="http://schemas.microsoft.com/office/powerpoint/2010/main" val="314650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 2017, Amazon Web Services, Inc. or its Affiliates. All rights reserved.</a:t>
            </a:r>
            <a:endParaRPr lang="en-US" dirty="0"/>
          </a:p>
        </p:txBody>
      </p:sp>
      <p:cxnSp>
        <p:nvCxnSpPr>
          <p:cNvPr id="5" name="Straight Connector 4"/>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38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p:cNvSpPr>
            <a:spLocks noGrp="1"/>
          </p:cNvSpPr>
          <p:nvPr>
            <p:ph idx="1"/>
          </p:nvPr>
        </p:nvSpPr>
        <p:spPr>
          <a:xfrm>
            <a:off x="340592" y="874211"/>
            <a:ext cx="8205304" cy="3689047"/>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084590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36550" y="893851"/>
            <a:ext cx="8256588" cy="3590837"/>
          </a:xfrm>
        </p:spPr>
        <p:txBody>
          <a:bodyPr/>
          <a:lstStyle>
            <a:lvl1pPr marL="0" indent="0">
              <a:buFontTx/>
              <a:buNone/>
              <a:defRPr/>
            </a:lvl1pPr>
          </a:lstStyle>
          <a:p>
            <a:pPr lvl="0"/>
            <a:r>
              <a:rPr lang="en-US" smtClean="0"/>
              <a:t>Click to edit Master text styles</a:t>
            </a:r>
          </a:p>
        </p:txBody>
      </p:sp>
    </p:spTree>
    <p:extLst>
      <p:ext uri="{BB962C8B-B14F-4D97-AF65-F5344CB8AC3E}">
        <p14:creationId xmlns:p14="http://schemas.microsoft.com/office/powerpoint/2010/main" val="1904373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70690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Overall Title Slide - Interna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7582" y="1947429"/>
            <a:ext cx="7772400" cy="1102519"/>
          </a:xfrm>
        </p:spPr>
        <p:txBody>
          <a:bodyPr anchor="ctr">
            <a:noAutofit/>
          </a:bodyPr>
          <a:lstStyle>
            <a:lvl1pPr algn="ctr">
              <a:defRPr sz="4000" baseline="0">
                <a:solidFill>
                  <a:schemeClr val="tx1"/>
                </a:solidFill>
                <a:latin typeface="Arial"/>
                <a:cs typeface="Arial"/>
              </a:defRPr>
            </a:lvl1pPr>
          </a:lstStyle>
          <a:p>
            <a:r>
              <a:rPr lang="en-US" dirty="0" smtClean="0"/>
              <a:t>Internal Presentation Title Slide</a:t>
            </a:r>
            <a:endParaRPr lang="en-US" dirty="0"/>
          </a:p>
        </p:txBody>
      </p:sp>
      <p:sp>
        <p:nvSpPr>
          <p:cNvPr id="3" name="Subtitle 2"/>
          <p:cNvSpPr>
            <a:spLocks noGrp="1"/>
          </p:cNvSpPr>
          <p:nvPr>
            <p:ph type="subTitle" idx="1"/>
          </p:nvPr>
        </p:nvSpPr>
        <p:spPr>
          <a:xfrm>
            <a:off x="502407" y="2857529"/>
            <a:ext cx="7786115" cy="921643"/>
          </a:xfrm>
        </p:spPr>
        <p:txBody>
          <a:bodyPr>
            <a:no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51701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verall Title Slide - People Standing">
    <p:spTree>
      <p:nvGrpSpPr>
        <p:cNvPr id="1" name=""/>
        <p:cNvGrpSpPr/>
        <p:nvPr/>
      </p:nvGrpSpPr>
      <p:grpSpPr>
        <a:xfrm>
          <a:off x="0" y="0"/>
          <a:ext cx="0" cy="0"/>
          <a:chOff x="0" y="0"/>
          <a:chExt cx="0" cy="0"/>
        </a:xfrm>
      </p:grpSpPr>
      <p:pic>
        <p:nvPicPr>
          <p:cNvPr id="8"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sp>
        <p:nvSpPr>
          <p:cNvPr id="2" name="Title 1"/>
          <p:cNvSpPr>
            <a:spLocks noGrp="1"/>
          </p:cNvSpPr>
          <p:nvPr>
            <p:ph type="ctrTitle" hasCustomPrompt="1"/>
          </p:nvPr>
        </p:nvSpPr>
        <p:spPr>
          <a:xfrm>
            <a:off x="1169978" y="595708"/>
            <a:ext cx="7031224" cy="1664734"/>
          </a:xfrm>
        </p:spPr>
        <p:txBody>
          <a:bodyPr anchor="ctr">
            <a:noAutofit/>
          </a:bodyPr>
          <a:lstStyle>
            <a:lvl1pPr algn="ctr">
              <a:defRPr sz="4000">
                <a:solidFill>
                  <a:schemeClr val="tx1"/>
                </a:solidFill>
                <a:latin typeface="Arial"/>
                <a:cs typeface="Arial"/>
              </a:defRPr>
            </a:lvl1pPr>
          </a:lstStyle>
          <a:p>
            <a:r>
              <a:rPr lang="en-US" dirty="0" smtClean="0"/>
              <a:t>Classroom Title Slide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6" descr="F:\Sreejesh_CM_Data\2013\Amazon\_Oct_2013\AWS Intro Series Branding\AWS-Intro-Series-Branding_10-17-2013_03e.png"/>
          <p:cNvPicPr>
            <a:picLocks noChangeAspect="1" noChangeArrowheads="1"/>
          </p:cNvPicPr>
          <p:nvPr userDrawn="1"/>
        </p:nvPicPr>
        <p:blipFill>
          <a:blip r:embed="rId3" cstate="print"/>
          <a:srcRect/>
          <a:stretch>
            <a:fillRect/>
          </a:stretch>
        </p:blipFill>
        <p:spPr bwMode="auto">
          <a:xfrm>
            <a:off x="765790" y="2213804"/>
            <a:ext cx="1031230" cy="2408108"/>
          </a:xfrm>
          <a:prstGeom prst="rect">
            <a:avLst/>
          </a:prstGeom>
          <a:noFill/>
        </p:spPr>
      </p:pic>
      <p:pic>
        <p:nvPicPr>
          <p:cNvPr id="12" name="Picture 6" descr="F:\Sreejesh_CM_Data\2013\Amazon\_Oct_2013\AWS Intro Series Branding\AWS-Intro-Series-Branding_10-17-2013_06b.png"/>
          <p:cNvPicPr>
            <a:picLocks noChangeAspect="1" noChangeArrowheads="1"/>
          </p:cNvPicPr>
          <p:nvPr userDrawn="1"/>
        </p:nvPicPr>
        <p:blipFill>
          <a:blip r:embed="rId4" cstate="print"/>
          <a:srcRect/>
          <a:stretch>
            <a:fillRect/>
          </a:stretch>
        </p:blipFill>
        <p:spPr bwMode="auto">
          <a:xfrm>
            <a:off x="-190341" y="2307050"/>
            <a:ext cx="1568327" cy="2438663"/>
          </a:xfrm>
          <a:prstGeom prst="rect">
            <a:avLst/>
          </a:prstGeom>
          <a:noFill/>
        </p:spPr>
      </p:pic>
      <p:pic>
        <p:nvPicPr>
          <p:cNvPr id="13" name="Picture 3" descr="F:\Sreejesh_CM_Data\2013\Amazon\_Nov_2013\AWS Intro Series Branding\AWS-Intro-Series-Branding_11-07-2013_01.png"/>
          <p:cNvPicPr>
            <a:picLocks noChangeAspect="1" noChangeArrowheads="1"/>
          </p:cNvPicPr>
          <p:nvPr userDrawn="1"/>
        </p:nvPicPr>
        <p:blipFill>
          <a:blip r:embed="rId5"/>
          <a:srcRect/>
          <a:stretch>
            <a:fillRect/>
          </a:stretch>
        </p:blipFill>
        <p:spPr bwMode="auto">
          <a:xfrm>
            <a:off x="1412760" y="2356035"/>
            <a:ext cx="1339415" cy="2323360"/>
          </a:xfrm>
          <a:prstGeom prst="rect">
            <a:avLst/>
          </a:prstGeom>
          <a:noFill/>
        </p:spPr>
      </p:pic>
      <p:pic>
        <p:nvPicPr>
          <p:cNvPr id="14" name="Picture 7" descr="F:\Sreejesh_CM_Data\2013\Amazon\_Oct_2013\AWS Intro Series Branding\AWS-Intro-Series-Branding_10-17-2013_03f.png"/>
          <p:cNvPicPr>
            <a:picLocks noChangeAspect="1" noChangeArrowheads="1"/>
          </p:cNvPicPr>
          <p:nvPr userDrawn="1"/>
        </p:nvPicPr>
        <p:blipFill>
          <a:blip r:embed="rId6" cstate="print"/>
          <a:srcRect/>
          <a:stretch>
            <a:fillRect/>
          </a:stretch>
        </p:blipFill>
        <p:spPr bwMode="auto">
          <a:xfrm>
            <a:off x="7979585" y="2356035"/>
            <a:ext cx="1108136" cy="2300883"/>
          </a:xfrm>
          <a:prstGeom prst="rect">
            <a:avLst/>
          </a:prstGeom>
          <a:noFill/>
        </p:spPr>
      </p:pic>
      <p:pic>
        <p:nvPicPr>
          <p:cNvPr id="15" name="Picture 5" descr="F:\Sreejesh_CM_Data\2013\Amazon\_Oct_2013\AWS Intro Series Branding\AWS-Intro-Series-Branding_10-17-2013_02b.png"/>
          <p:cNvPicPr>
            <a:picLocks noChangeAspect="1" noChangeArrowheads="1"/>
          </p:cNvPicPr>
          <p:nvPr userDrawn="1"/>
        </p:nvPicPr>
        <p:blipFill>
          <a:blip r:embed="rId7" cstate="print"/>
          <a:srcRect/>
          <a:stretch>
            <a:fillRect/>
          </a:stretch>
        </p:blipFill>
        <p:spPr bwMode="auto">
          <a:xfrm flipH="1">
            <a:off x="6586157" y="2356036"/>
            <a:ext cx="1502042" cy="2285590"/>
          </a:xfrm>
          <a:prstGeom prst="rect">
            <a:avLst/>
          </a:prstGeom>
          <a:noFill/>
        </p:spPr>
      </p:pic>
      <p:sp>
        <p:nvSpPr>
          <p:cNvPr id="16" name="Subtitle 2"/>
          <p:cNvSpPr>
            <a:spLocks noGrp="1"/>
          </p:cNvSpPr>
          <p:nvPr>
            <p:ph type="subTitle" idx="1"/>
          </p:nvPr>
        </p:nvSpPr>
        <p:spPr>
          <a:xfrm>
            <a:off x="2359478" y="2307050"/>
            <a:ext cx="4819413" cy="726237"/>
          </a:xfrm>
        </p:spPr>
        <p:txBody>
          <a:bodyPr>
            <a:no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5109441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69004" y="2408109"/>
            <a:ext cx="2869529" cy="2030077"/>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7363314" y="2260442"/>
            <a:ext cx="1547331" cy="2293505"/>
          </a:xfrm>
          <a:prstGeom prst="rect">
            <a:avLst/>
          </a:prstGeom>
          <a:noFill/>
        </p:spPr>
      </p:pic>
      <p:sp>
        <p:nvSpPr>
          <p:cNvPr id="21" name="Title 1"/>
          <p:cNvSpPr>
            <a:spLocks noGrp="1"/>
          </p:cNvSpPr>
          <p:nvPr>
            <p:ph type="ctrTitle" hasCustomPrompt="1"/>
          </p:nvPr>
        </p:nvSpPr>
        <p:spPr>
          <a:xfrm>
            <a:off x="1169978" y="595708"/>
            <a:ext cx="7031224" cy="1664734"/>
          </a:xfrm>
        </p:spPr>
        <p:txBody>
          <a:bodyPr anchor="ctr">
            <a:noAutofit/>
          </a:bodyPr>
          <a:lstStyle>
            <a:lvl1pPr algn="ctr">
              <a:defRPr sz="4000">
                <a:solidFill>
                  <a:schemeClr val="tx1"/>
                </a:solidFill>
                <a:latin typeface="Arial"/>
                <a:cs typeface="Arial"/>
              </a:defRPr>
            </a:lvl1pPr>
          </a:lstStyle>
          <a:p>
            <a:r>
              <a:rPr lang="en-US" dirty="0" smtClean="0"/>
              <a:t>Classroom Title Slide</a:t>
            </a:r>
            <a:endParaRPr lang="en-US" dirty="0"/>
          </a:p>
        </p:txBody>
      </p:sp>
      <p:sp>
        <p:nvSpPr>
          <p:cNvPr id="22" name="Subtitle 2"/>
          <p:cNvSpPr>
            <a:spLocks noGrp="1"/>
          </p:cNvSpPr>
          <p:nvPr>
            <p:ph type="subTitle" idx="1"/>
          </p:nvPr>
        </p:nvSpPr>
        <p:spPr>
          <a:xfrm>
            <a:off x="2359478" y="2307050"/>
            <a:ext cx="4819413" cy="726237"/>
          </a:xfrm>
        </p:spPr>
        <p:txBody>
          <a:bodyPr>
            <a:no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865534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0136" y="1340363"/>
            <a:ext cx="5514798" cy="993913"/>
          </a:xfrm>
        </p:spPr>
        <p:txBody>
          <a:bodyPr anchor="ctr">
            <a:noAutofit/>
          </a:bodyPr>
          <a:lstStyle>
            <a:lvl1pPr algn="l">
              <a:defRPr sz="2800" b="1" cap="none" baseline="0">
                <a:solidFill>
                  <a:schemeClr val="tx1"/>
                </a:solidFill>
              </a:defRPr>
            </a:lvl1pPr>
          </a:lstStyle>
          <a:p>
            <a:r>
              <a:rPr lang="en-US" dirty="0" smtClean="0"/>
              <a:t>Section Header</a:t>
            </a:r>
            <a:endParaRPr lang="en-US" dirty="0"/>
          </a:p>
        </p:txBody>
      </p:sp>
      <p:pic>
        <p:nvPicPr>
          <p:cNvPr id="4" name="Picture 3" descr="AWS-Intro-Series-Branding_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441" y="1172965"/>
            <a:ext cx="2225304" cy="3346107"/>
          </a:xfrm>
          <a:prstGeom prst="rect">
            <a:avLst/>
          </a:prstGeom>
        </p:spPr>
      </p:pic>
      <p:sp>
        <p:nvSpPr>
          <p:cNvPr id="6" name="Subtitle 2"/>
          <p:cNvSpPr>
            <a:spLocks noGrp="1"/>
          </p:cNvSpPr>
          <p:nvPr>
            <p:ph type="subTitle" idx="1"/>
          </p:nvPr>
        </p:nvSpPr>
        <p:spPr>
          <a:xfrm>
            <a:off x="3009807" y="2052485"/>
            <a:ext cx="5532166" cy="13144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633584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WS T&amp;C Call to Action">
    <p:spTree>
      <p:nvGrpSpPr>
        <p:cNvPr id="1" name=""/>
        <p:cNvGrpSpPr/>
        <p:nvPr/>
      </p:nvGrpSpPr>
      <p:grpSpPr>
        <a:xfrm>
          <a:off x="0" y="0"/>
          <a:ext cx="0" cy="0"/>
          <a:chOff x="0" y="0"/>
          <a:chExt cx="0" cy="0"/>
        </a:xfrm>
      </p:grpSpPr>
      <p:sp>
        <p:nvSpPr>
          <p:cNvPr id="6" name="TextBox 5"/>
          <p:cNvSpPr txBox="1"/>
          <p:nvPr userDrawn="1"/>
        </p:nvSpPr>
        <p:spPr>
          <a:xfrm>
            <a:off x="5980209" y="893676"/>
            <a:ext cx="2209800" cy="369332"/>
          </a:xfrm>
          <a:prstGeom prst="rect">
            <a:avLst/>
          </a:prstGeom>
          <a:noFill/>
        </p:spPr>
        <p:txBody>
          <a:bodyPr wrap="square" rtlCol="0">
            <a:spAutoFit/>
          </a:bodyPr>
          <a:lstStyle/>
          <a:p>
            <a:pPr algn="ctr"/>
            <a:r>
              <a:rPr lang="en-US" b="1" dirty="0" smtClean="0">
                <a:solidFill>
                  <a:schemeClr val="accent2"/>
                </a:solidFill>
              </a:rPr>
              <a:t>Certification</a:t>
            </a:r>
            <a:endParaRPr lang="en-US" b="1" dirty="0">
              <a:solidFill>
                <a:schemeClr val="accent2"/>
              </a:solidFill>
            </a:endParaRPr>
          </a:p>
        </p:txBody>
      </p:sp>
      <p:sp>
        <p:nvSpPr>
          <p:cNvPr id="7" name="TextBox 6"/>
          <p:cNvSpPr txBox="1"/>
          <p:nvPr userDrawn="1"/>
        </p:nvSpPr>
        <p:spPr>
          <a:xfrm>
            <a:off x="5865909" y="4132033"/>
            <a:ext cx="2511617" cy="307777"/>
          </a:xfrm>
          <a:prstGeom prst="rect">
            <a:avLst/>
          </a:prstGeom>
          <a:noFill/>
        </p:spPr>
        <p:txBody>
          <a:bodyPr wrap="square" rtlCol="0">
            <a:spAutoFit/>
          </a:bodyPr>
          <a:lstStyle/>
          <a:p>
            <a:pPr algn="ctr"/>
            <a:r>
              <a:rPr lang="en-US" sz="1400" dirty="0" smtClean="0">
                <a:hlinkClick r:id="rId2"/>
              </a:rPr>
              <a:t>aws.amazon.com/certification</a:t>
            </a:r>
            <a:endParaRPr lang="en-US" sz="1400" dirty="0"/>
          </a:p>
        </p:txBody>
      </p:sp>
      <p:sp>
        <p:nvSpPr>
          <p:cNvPr id="8" name="TextBox 7"/>
          <p:cNvSpPr txBox="1"/>
          <p:nvPr userDrawn="1"/>
        </p:nvSpPr>
        <p:spPr>
          <a:xfrm>
            <a:off x="6016818" y="2957987"/>
            <a:ext cx="2209800" cy="738664"/>
          </a:xfrm>
          <a:prstGeom prst="rect">
            <a:avLst/>
          </a:prstGeom>
          <a:noFill/>
        </p:spPr>
        <p:txBody>
          <a:bodyPr wrap="square" rtlCol="0">
            <a:spAutoFit/>
          </a:bodyPr>
          <a:lstStyle/>
          <a:p>
            <a:pPr algn="ctr"/>
            <a:r>
              <a:rPr lang="en-US" sz="1400" dirty="0">
                <a:solidFill>
                  <a:schemeClr val="tx1"/>
                </a:solidFill>
              </a:rPr>
              <a:t>Demonstrate </a:t>
            </a:r>
            <a:r>
              <a:rPr lang="en-US" sz="1400" dirty="0" smtClean="0">
                <a:solidFill>
                  <a:schemeClr val="tx1"/>
                </a:solidFill>
              </a:rPr>
              <a:t>your skills, knowledge, </a:t>
            </a:r>
            <a:r>
              <a:rPr lang="en-US" sz="1400" dirty="0">
                <a:solidFill>
                  <a:schemeClr val="tx1"/>
                </a:solidFill>
              </a:rPr>
              <a:t>and expertise </a:t>
            </a:r>
            <a:r>
              <a:rPr lang="en-US" sz="1400" dirty="0" smtClean="0">
                <a:solidFill>
                  <a:schemeClr val="tx1"/>
                </a:solidFill>
              </a:rPr>
              <a:t>with </a:t>
            </a:r>
            <a:r>
              <a:rPr lang="en-US" sz="1400" dirty="0">
                <a:solidFill>
                  <a:schemeClr val="tx1"/>
                </a:solidFill>
              </a:rPr>
              <a:t>the </a:t>
            </a:r>
            <a:r>
              <a:rPr lang="en-US" sz="1400">
                <a:solidFill>
                  <a:schemeClr val="tx1"/>
                </a:solidFill>
              </a:rPr>
              <a:t>AWS </a:t>
            </a:r>
            <a:r>
              <a:rPr lang="en-US" sz="1400" smtClean="0">
                <a:solidFill>
                  <a:schemeClr val="tx1"/>
                </a:solidFill>
              </a:rPr>
              <a:t>platform.</a:t>
            </a:r>
            <a:endParaRPr lang="en-US" sz="1400" dirty="0">
              <a:solidFill>
                <a:schemeClr val="tx1"/>
              </a:solidFill>
            </a:endParaRPr>
          </a:p>
        </p:txBody>
      </p:sp>
      <p:sp>
        <p:nvSpPr>
          <p:cNvPr id="9" name="TextBox 8"/>
          <p:cNvSpPr txBox="1"/>
          <p:nvPr userDrawn="1"/>
        </p:nvSpPr>
        <p:spPr>
          <a:xfrm>
            <a:off x="646210" y="893676"/>
            <a:ext cx="2209800" cy="369332"/>
          </a:xfrm>
          <a:prstGeom prst="rect">
            <a:avLst/>
          </a:prstGeom>
          <a:noFill/>
        </p:spPr>
        <p:txBody>
          <a:bodyPr wrap="square" rtlCol="0">
            <a:spAutoFit/>
          </a:bodyPr>
          <a:lstStyle/>
          <a:p>
            <a:pPr algn="ctr"/>
            <a:r>
              <a:rPr lang="en-US" b="1" dirty="0" smtClean="0">
                <a:solidFill>
                  <a:schemeClr val="accent2"/>
                </a:solidFill>
              </a:rPr>
              <a:t>Self-Paced Labs</a:t>
            </a:r>
            <a:endParaRPr lang="en-US" b="1" dirty="0">
              <a:solidFill>
                <a:schemeClr val="accent2"/>
              </a:solidFill>
            </a:endParaRPr>
          </a:p>
        </p:txBody>
      </p:sp>
      <p:sp>
        <p:nvSpPr>
          <p:cNvPr id="10" name="Rectangle 9"/>
          <p:cNvSpPr/>
          <p:nvPr userDrawn="1"/>
        </p:nvSpPr>
        <p:spPr>
          <a:xfrm>
            <a:off x="533400" y="4024311"/>
            <a:ext cx="2438400" cy="523220"/>
          </a:xfrm>
          <a:prstGeom prst="rect">
            <a:avLst/>
          </a:prstGeom>
        </p:spPr>
        <p:txBody>
          <a:bodyPr wrap="square">
            <a:spAutoFit/>
          </a:bodyPr>
          <a:lstStyle/>
          <a:p>
            <a:pPr algn="ctr"/>
            <a:r>
              <a:rPr lang="en-US" sz="1400" dirty="0" smtClean="0">
                <a:hlinkClick r:id="rId3"/>
              </a:rPr>
              <a:t>aws.amazon.com/training/</a:t>
            </a:r>
            <a:br>
              <a:rPr lang="en-US" sz="1400" dirty="0" smtClean="0">
                <a:hlinkClick r:id="rId3"/>
              </a:rPr>
            </a:br>
            <a:r>
              <a:rPr lang="en-US" sz="1400" dirty="0" smtClean="0">
                <a:hlinkClick r:id="rId3"/>
              </a:rPr>
              <a:t>self-paced-labs</a:t>
            </a:r>
            <a:endParaRPr lang="en-US" sz="1400" dirty="0"/>
          </a:p>
        </p:txBody>
      </p:sp>
      <p:sp>
        <p:nvSpPr>
          <p:cNvPr id="11" name="TextBox 10"/>
          <p:cNvSpPr txBox="1"/>
          <p:nvPr userDrawn="1"/>
        </p:nvSpPr>
        <p:spPr>
          <a:xfrm>
            <a:off x="647700" y="2957989"/>
            <a:ext cx="2209800" cy="954107"/>
          </a:xfrm>
          <a:prstGeom prst="rect">
            <a:avLst/>
          </a:prstGeom>
          <a:noFill/>
        </p:spPr>
        <p:txBody>
          <a:bodyPr wrap="square" rtlCol="0">
            <a:spAutoFit/>
          </a:bodyPr>
          <a:lstStyle/>
          <a:p>
            <a:pPr algn="ctr"/>
            <a:r>
              <a:rPr lang="en-US" sz="1400" dirty="0" smtClean="0">
                <a:solidFill>
                  <a:schemeClr val="tx1"/>
                </a:solidFill>
              </a:rPr>
              <a:t>Try products, gain new skills, and get hands-on practice working with AWS technologies.</a:t>
            </a:r>
            <a:endParaRPr lang="en-US" sz="1400" dirty="0">
              <a:solidFill>
                <a:schemeClr val="tx1"/>
              </a:solidFill>
            </a:endParaRPr>
          </a:p>
        </p:txBody>
      </p:sp>
      <p:sp>
        <p:nvSpPr>
          <p:cNvPr id="12" name="TextBox 11"/>
          <p:cNvSpPr txBox="1"/>
          <p:nvPr userDrawn="1"/>
        </p:nvSpPr>
        <p:spPr>
          <a:xfrm>
            <a:off x="2971800" y="4132033"/>
            <a:ext cx="2971800" cy="307777"/>
          </a:xfrm>
          <a:prstGeom prst="rect">
            <a:avLst/>
          </a:prstGeom>
          <a:noFill/>
        </p:spPr>
        <p:txBody>
          <a:bodyPr wrap="square" rtlCol="0">
            <a:spAutoFit/>
          </a:bodyPr>
          <a:lstStyle/>
          <a:p>
            <a:pPr algn="ctr"/>
            <a:r>
              <a:rPr lang="en-US" sz="1400" dirty="0" smtClean="0">
                <a:hlinkClick r:id="rId4"/>
              </a:rPr>
              <a:t>aws.amazon.com/training</a:t>
            </a:r>
            <a:endParaRPr lang="en-US" sz="1400" dirty="0"/>
          </a:p>
        </p:txBody>
      </p:sp>
      <p:sp>
        <p:nvSpPr>
          <p:cNvPr id="13" name="TextBox 12"/>
          <p:cNvSpPr txBox="1"/>
          <p:nvPr userDrawn="1"/>
        </p:nvSpPr>
        <p:spPr>
          <a:xfrm>
            <a:off x="3313210" y="893676"/>
            <a:ext cx="2209800" cy="369332"/>
          </a:xfrm>
          <a:prstGeom prst="rect">
            <a:avLst/>
          </a:prstGeom>
          <a:noFill/>
        </p:spPr>
        <p:txBody>
          <a:bodyPr wrap="square" rtlCol="0">
            <a:spAutoFit/>
          </a:bodyPr>
          <a:lstStyle/>
          <a:p>
            <a:pPr algn="ctr"/>
            <a:r>
              <a:rPr lang="en-US" b="1" dirty="0" smtClean="0">
                <a:solidFill>
                  <a:schemeClr val="accent2"/>
                </a:solidFill>
              </a:rPr>
              <a:t>Training</a:t>
            </a:r>
            <a:endParaRPr lang="en-US" b="1" dirty="0">
              <a:solidFill>
                <a:schemeClr val="accent2"/>
              </a:solidFill>
            </a:endParaRPr>
          </a:p>
        </p:txBody>
      </p:sp>
      <p:sp>
        <p:nvSpPr>
          <p:cNvPr id="14" name="TextBox 13"/>
          <p:cNvSpPr txBox="1"/>
          <p:nvPr userDrawn="1"/>
        </p:nvSpPr>
        <p:spPr>
          <a:xfrm>
            <a:off x="3314700" y="2962482"/>
            <a:ext cx="2209800" cy="1169551"/>
          </a:xfrm>
          <a:prstGeom prst="rect">
            <a:avLst/>
          </a:prstGeom>
          <a:noFill/>
        </p:spPr>
        <p:txBody>
          <a:bodyPr wrap="square" rtlCol="0">
            <a:spAutoFit/>
          </a:bodyPr>
          <a:lstStyle/>
          <a:p>
            <a:pPr algn="ctr"/>
            <a:r>
              <a:rPr lang="en-US" sz="1400" dirty="0" smtClean="0">
                <a:solidFill>
                  <a:schemeClr val="tx1"/>
                </a:solidFill>
              </a:rPr>
              <a:t>Skill up and gain confidence to design, develop, deploy, and manage your applications </a:t>
            </a:r>
            <a:r>
              <a:rPr lang="en-US" sz="1400" smtClean="0">
                <a:solidFill>
                  <a:schemeClr val="tx1"/>
                </a:solidFill>
              </a:rPr>
              <a:t>on AWS.</a:t>
            </a:r>
            <a:endParaRPr lang="en-US" sz="1400" dirty="0">
              <a:solidFill>
                <a:schemeClr val="tx1"/>
              </a:solidFill>
            </a:endParaRPr>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02518" y="1263008"/>
            <a:ext cx="2438400" cy="1645920"/>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3400" y="1263008"/>
            <a:ext cx="2438400" cy="1645920"/>
          </a:xfrm>
          <a:prstGeom prst="rect">
            <a:avLst/>
          </a:prstGeom>
        </p:spPr>
      </p:pic>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200400" y="1263008"/>
            <a:ext cx="2438400" cy="1645920"/>
          </a:xfrm>
          <a:prstGeom prst="rect">
            <a:avLst/>
          </a:prstGeom>
        </p:spPr>
      </p:pic>
      <p:sp>
        <p:nvSpPr>
          <p:cNvPr id="32" name="TextBox 31"/>
          <p:cNvSpPr txBox="1"/>
          <p:nvPr userDrawn="1"/>
        </p:nvSpPr>
        <p:spPr>
          <a:xfrm>
            <a:off x="338328" y="118872"/>
            <a:ext cx="7305261" cy="523220"/>
          </a:xfrm>
          <a:prstGeom prst="rect">
            <a:avLst/>
          </a:prstGeom>
          <a:noFill/>
        </p:spPr>
        <p:txBody>
          <a:bodyPr wrap="square" rtlCol="0">
            <a:spAutoFit/>
          </a:bodyPr>
          <a:lstStyle/>
          <a:p>
            <a:r>
              <a:rPr lang="en-US" sz="2800" b="1" dirty="0" smtClean="0"/>
              <a:t>AWS Training and Certification</a:t>
            </a:r>
            <a:endParaRPr lang="en-US" sz="2800" b="1" dirty="0"/>
          </a:p>
        </p:txBody>
      </p:sp>
    </p:spTree>
    <p:extLst>
      <p:ext uri="{BB962C8B-B14F-4D97-AF65-F5344CB8AC3E}">
        <p14:creationId xmlns:p14="http://schemas.microsoft.com/office/powerpoint/2010/main" val="41882750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p:cNvSpPr>
            <a:spLocks noGrp="1"/>
          </p:cNvSpPr>
          <p:nvPr>
            <p:ph idx="1"/>
          </p:nvPr>
        </p:nvSpPr>
        <p:spPr>
          <a:xfrm>
            <a:off x="340592" y="874211"/>
            <a:ext cx="8205304" cy="3689047"/>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91157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36550" y="893851"/>
            <a:ext cx="8256588" cy="3590837"/>
          </a:xfrm>
        </p:spPr>
        <p:txBody>
          <a:bodyPr/>
          <a:lstStyle>
            <a:lvl1pPr marL="0" indent="0">
              <a:buFontTx/>
              <a:buNone/>
              <a:defRPr/>
            </a:lvl1pPr>
          </a:lstStyle>
          <a:p>
            <a:pPr lvl="0"/>
            <a:r>
              <a:rPr lang="en-US" smtClean="0"/>
              <a:t>Click to edit Master text styles</a:t>
            </a:r>
          </a:p>
        </p:txBody>
      </p:sp>
    </p:spTree>
    <p:extLst>
      <p:ext uri="{BB962C8B-B14F-4D97-AF65-F5344CB8AC3E}">
        <p14:creationId xmlns:p14="http://schemas.microsoft.com/office/powerpoint/2010/main" val="22238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2"/>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663167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524575" y="1012507"/>
            <a:ext cx="4038600" cy="3472073"/>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926109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368980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274711" y="299120"/>
            <a:ext cx="8535259" cy="4067471"/>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516835" y="620153"/>
            <a:ext cx="8050695" cy="3139321"/>
          </a:xfrm>
          <a:prstGeom prst="rect">
            <a:avLst/>
          </a:prstGeom>
        </p:spPr>
        <p:txBody>
          <a:bodyPr wrap="square">
            <a:spAutoFit/>
          </a:bodyPr>
          <a:lstStyle/>
          <a:p>
            <a:pPr algn="ctr"/>
            <a:r>
              <a:rPr lang="en-US" sz="1800" dirty="0" smtClean="0">
                <a:solidFill>
                  <a:schemeClr val="tx1"/>
                </a:solidFill>
              </a:rPr>
              <a:t>© 2016 Amazon Web Services, Inc. or its affiliates. All rights reserved.</a:t>
            </a:r>
          </a:p>
          <a:p>
            <a:pPr algn="ctr"/>
            <a:endParaRPr lang="en-US" sz="1800" dirty="0" smtClean="0">
              <a:solidFill>
                <a:schemeClr val="tx1"/>
              </a:solidFill>
            </a:endParaRPr>
          </a:p>
          <a:p>
            <a:pPr algn="ctr"/>
            <a:r>
              <a:rPr lang="en-US" sz="1800" dirty="0" smtClean="0">
                <a:solidFill>
                  <a:schemeClr val="tx1"/>
                </a:solidFill>
              </a:rPr>
              <a:t>This work may not be reproduced or redistributed, in whole or in part, without prior written permission from Amazon Web Services, Inc. Commercial copying, lending, or selling is prohibited.</a:t>
            </a:r>
          </a:p>
          <a:p>
            <a:pPr algn="ctr"/>
            <a:endParaRPr lang="en-US" sz="1800" dirty="0" smtClean="0">
              <a:solidFill>
                <a:schemeClr val="tx1"/>
              </a:solidFill>
            </a:endParaRPr>
          </a:p>
          <a:p>
            <a:pPr algn="ctr"/>
            <a:r>
              <a:rPr lang="en-US" sz="1800" dirty="0" smtClean="0">
                <a:solidFill>
                  <a:schemeClr val="tx1"/>
                </a:solidFill>
              </a:rPr>
              <a:t>Errors or corrections? Email us at </a:t>
            </a:r>
            <a:r>
              <a:rPr lang="en-US" sz="1800" u="sng" dirty="0" smtClean="0">
                <a:solidFill>
                  <a:schemeClr val="tx1"/>
                </a:solidFill>
                <a:hlinkClick r:id="rId3"/>
              </a:rPr>
              <a:t>aws-course-feedback@amazon.com</a:t>
            </a:r>
            <a:r>
              <a:rPr lang="en-US" sz="1800" dirty="0" smtClean="0">
                <a:solidFill>
                  <a:schemeClr val="tx1"/>
                </a:solidFill>
              </a:rPr>
              <a:t>. </a:t>
            </a:r>
            <a:br>
              <a:rPr lang="en-US" sz="1800" dirty="0" smtClean="0">
                <a:solidFill>
                  <a:schemeClr val="tx1"/>
                </a:solidFill>
              </a:rPr>
            </a:br>
            <a:r>
              <a:rPr lang="en-US" sz="1800" b="0" kern="1200" dirty="0" smtClean="0">
                <a:solidFill>
                  <a:schemeClr val="tx1"/>
                </a:solidFill>
                <a:effectLst/>
                <a:latin typeface="+mn-lt"/>
                <a:ea typeface="+mn-ea"/>
                <a:cs typeface="+mn-cs"/>
              </a:rPr>
              <a:t>Other questions? Contact us at </a:t>
            </a:r>
            <a:br>
              <a:rPr lang="en-US" sz="1800" b="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hlinkClick r:id="rId4"/>
              </a:rPr>
              <a:t>https://aws.amazon.com/contact-us/aws-training/</a:t>
            </a:r>
            <a:r>
              <a:rPr lang="en-US" sz="1800" kern="1200" dirty="0" smtClean="0">
                <a:solidFill>
                  <a:schemeClr val="tx1"/>
                </a:solidFill>
                <a:effectLst/>
                <a:latin typeface="+mn-lt"/>
                <a:ea typeface="+mn-ea"/>
                <a:cs typeface="+mn-cs"/>
              </a:rPr>
              <a:t>.</a:t>
            </a:r>
            <a:endParaRPr lang="en-US" sz="1800" dirty="0" smtClean="0">
              <a:solidFill>
                <a:schemeClr val="tx1"/>
              </a:solidFill>
            </a:endParaRPr>
          </a:p>
          <a:p>
            <a:pPr algn="ctr"/>
            <a:endParaRPr lang="en-US" sz="1800" dirty="0" smtClean="0">
              <a:solidFill>
                <a:schemeClr val="tx1"/>
              </a:solidFill>
            </a:endParaRPr>
          </a:p>
          <a:p>
            <a:pPr algn="ctr"/>
            <a:r>
              <a:rPr lang="en-US" sz="1800" dirty="0" smtClean="0">
                <a:solidFill>
                  <a:schemeClr val="tx1"/>
                </a:solidFill>
              </a:rPr>
              <a:t>All trademarks are the property of their owners. </a:t>
            </a:r>
            <a:endParaRPr lang="en-US" sz="1800" dirty="0">
              <a:solidFill>
                <a:schemeClr val="tx1"/>
              </a:solidFill>
            </a:endParaRPr>
          </a:p>
        </p:txBody>
      </p:sp>
      <p:sp>
        <p:nvSpPr>
          <p:cNvPr id="8" name="Rectangle 7"/>
          <p:cNvSpPr/>
          <p:nvPr userDrawn="1"/>
        </p:nvSpPr>
        <p:spPr>
          <a:xfrm>
            <a:off x="95872" y="4767086"/>
            <a:ext cx="3386468" cy="269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8502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Overall Title Slide - Interna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7582" y="1947429"/>
            <a:ext cx="7772400" cy="1102519"/>
          </a:xfrm>
        </p:spPr>
        <p:txBody>
          <a:bodyPr anchor="ctr">
            <a:normAutofit/>
          </a:bodyPr>
          <a:lstStyle>
            <a:lvl1pPr algn="ctr">
              <a:defRPr sz="4000" baseline="0">
                <a:solidFill>
                  <a:schemeClr val="tx1"/>
                </a:solidFill>
                <a:latin typeface="Arial"/>
                <a:cs typeface="Arial"/>
              </a:defRPr>
            </a:lvl1pPr>
          </a:lstStyle>
          <a:p>
            <a:r>
              <a:rPr lang="en-US" dirty="0" smtClean="0"/>
              <a:t>Internal Presentation Title Slide</a:t>
            </a:r>
            <a:endParaRPr lang="en-US" dirty="0"/>
          </a:p>
        </p:txBody>
      </p:sp>
      <p:sp>
        <p:nvSpPr>
          <p:cNvPr id="3" name="Subtitle 2"/>
          <p:cNvSpPr>
            <a:spLocks noGrp="1"/>
          </p:cNvSpPr>
          <p:nvPr>
            <p:ph type="subTitle" idx="1"/>
          </p:nvPr>
        </p:nvSpPr>
        <p:spPr>
          <a:xfrm>
            <a:off x="502407" y="2857529"/>
            <a:ext cx="7786115" cy="921643"/>
          </a:xfrm>
        </p:spPr>
        <p:txBody>
          <a:bodyPr>
            <a:norm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255373448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all Title Slide - People Standing">
    <p:spTree>
      <p:nvGrpSpPr>
        <p:cNvPr id="1" name=""/>
        <p:cNvGrpSpPr/>
        <p:nvPr/>
      </p:nvGrpSpPr>
      <p:grpSpPr>
        <a:xfrm>
          <a:off x="0" y="0"/>
          <a:ext cx="0" cy="0"/>
          <a:chOff x="0" y="0"/>
          <a:chExt cx="0" cy="0"/>
        </a:xfrm>
      </p:grpSpPr>
      <p:pic>
        <p:nvPicPr>
          <p:cNvPr id="8"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sp>
        <p:nvSpPr>
          <p:cNvPr id="2" name="Title 1"/>
          <p:cNvSpPr>
            <a:spLocks noGrp="1"/>
          </p:cNvSpPr>
          <p:nvPr>
            <p:ph type="ctrTitle" hasCustomPrompt="1"/>
          </p:nvPr>
        </p:nvSpPr>
        <p:spPr>
          <a:xfrm>
            <a:off x="1169978" y="595708"/>
            <a:ext cx="7031224" cy="1664734"/>
          </a:xfrm>
        </p:spPr>
        <p:txBody>
          <a:bodyPr anchor="ctr">
            <a:normAutofit/>
          </a:bodyPr>
          <a:lstStyle>
            <a:lvl1pPr algn="ctr">
              <a:defRPr sz="4000">
                <a:solidFill>
                  <a:schemeClr val="tx1"/>
                </a:solidFill>
                <a:latin typeface="Arial"/>
                <a:cs typeface="Arial"/>
              </a:defRPr>
            </a:lvl1pPr>
          </a:lstStyle>
          <a:p>
            <a:r>
              <a:rPr lang="en-US" dirty="0" smtClean="0"/>
              <a:t>Classroom Title Slide</a:t>
            </a:r>
            <a:endParaRPr lang="en-US" dirty="0"/>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6" descr="F:\Sreejesh_CM_Data\2013\Amazon\_Oct_2013\AWS Intro Series Branding\AWS-Intro-Series-Branding_10-17-2013_03e.png"/>
          <p:cNvPicPr>
            <a:picLocks noChangeAspect="1" noChangeArrowheads="1"/>
          </p:cNvPicPr>
          <p:nvPr userDrawn="1"/>
        </p:nvPicPr>
        <p:blipFill>
          <a:blip r:embed="rId3" cstate="print"/>
          <a:srcRect/>
          <a:stretch>
            <a:fillRect/>
          </a:stretch>
        </p:blipFill>
        <p:spPr bwMode="auto">
          <a:xfrm>
            <a:off x="765790" y="2213804"/>
            <a:ext cx="1031230" cy="2408108"/>
          </a:xfrm>
          <a:prstGeom prst="rect">
            <a:avLst/>
          </a:prstGeom>
          <a:noFill/>
        </p:spPr>
      </p:pic>
      <p:pic>
        <p:nvPicPr>
          <p:cNvPr id="12" name="Picture 6" descr="F:\Sreejesh_CM_Data\2013\Amazon\_Oct_2013\AWS Intro Series Branding\AWS-Intro-Series-Branding_10-17-2013_06b.png"/>
          <p:cNvPicPr>
            <a:picLocks noChangeAspect="1" noChangeArrowheads="1"/>
          </p:cNvPicPr>
          <p:nvPr userDrawn="1"/>
        </p:nvPicPr>
        <p:blipFill>
          <a:blip r:embed="rId4" cstate="print"/>
          <a:srcRect/>
          <a:stretch>
            <a:fillRect/>
          </a:stretch>
        </p:blipFill>
        <p:spPr bwMode="auto">
          <a:xfrm>
            <a:off x="-190341" y="2307050"/>
            <a:ext cx="1568327" cy="2438663"/>
          </a:xfrm>
          <a:prstGeom prst="rect">
            <a:avLst/>
          </a:prstGeom>
          <a:noFill/>
        </p:spPr>
      </p:pic>
      <p:pic>
        <p:nvPicPr>
          <p:cNvPr id="13" name="Picture 3" descr="F:\Sreejesh_CM_Data\2013\Amazon\_Nov_2013\AWS Intro Series Branding\AWS-Intro-Series-Branding_11-07-2013_01.png"/>
          <p:cNvPicPr>
            <a:picLocks noChangeAspect="1" noChangeArrowheads="1"/>
          </p:cNvPicPr>
          <p:nvPr userDrawn="1"/>
        </p:nvPicPr>
        <p:blipFill>
          <a:blip r:embed="rId5"/>
          <a:srcRect/>
          <a:stretch>
            <a:fillRect/>
          </a:stretch>
        </p:blipFill>
        <p:spPr bwMode="auto">
          <a:xfrm>
            <a:off x="1412760" y="2356035"/>
            <a:ext cx="1339415" cy="2323360"/>
          </a:xfrm>
          <a:prstGeom prst="rect">
            <a:avLst/>
          </a:prstGeom>
          <a:noFill/>
        </p:spPr>
      </p:pic>
      <p:pic>
        <p:nvPicPr>
          <p:cNvPr id="14" name="Picture 7" descr="F:\Sreejesh_CM_Data\2013\Amazon\_Oct_2013\AWS Intro Series Branding\AWS-Intro-Series-Branding_10-17-2013_03f.png"/>
          <p:cNvPicPr>
            <a:picLocks noChangeAspect="1" noChangeArrowheads="1"/>
          </p:cNvPicPr>
          <p:nvPr userDrawn="1"/>
        </p:nvPicPr>
        <p:blipFill>
          <a:blip r:embed="rId6" cstate="print"/>
          <a:srcRect/>
          <a:stretch>
            <a:fillRect/>
          </a:stretch>
        </p:blipFill>
        <p:spPr bwMode="auto">
          <a:xfrm>
            <a:off x="7979585" y="2356035"/>
            <a:ext cx="1108136" cy="2300883"/>
          </a:xfrm>
          <a:prstGeom prst="rect">
            <a:avLst/>
          </a:prstGeom>
          <a:noFill/>
        </p:spPr>
      </p:pic>
      <p:pic>
        <p:nvPicPr>
          <p:cNvPr id="15" name="Picture 5" descr="F:\Sreejesh_CM_Data\2013\Amazon\_Oct_2013\AWS Intro Series Branding\AWS-Intro-Series-Branding_10-17-2013_02b.png"/>
          <p:cNvPicPr>
            <a:picLocks noChangeAspect="1" noChangeArrowheads="1"/>
          </p:cNvPicPr>
          <p:nvPr userDrawn="1"/>
        </p:nvPicPr>
        <p:blipFill>
          <a:blip r:embed="rId7" cstate="print"/>
          <a:srcRect/>
          <a:stretch>
            <a:fillRect/>
          </a:stretch>
        </p:blipFill>
        <p:spPr bwMode="auto">
          <a:xfrm flipH="1">
            <a:off x="6586157" y="2356036"/>
            <a:ext cx="1502042" cy="2285590"/>
          </a:xfrm>
          <a:prstGeom prst="rect">
            <a:avLst/>
          </a:prstGeom>
          <a:noFill/>
        </p:spPr>
      </p:pic>
      <p:sp>
        <p:nvSpPr>
          <p:cNvPr id="16" name="Subtitle 2"/>
          <p:cNvSpPr>
            <a:spLocks noGrp="1"/>
          </p:cNvSpPr>
          <p:nvPr>
            <p:ph type="subTitle" idx="1"/>
          </p:nvPr>
        </p:nvSpPr>
        <p:spPr>
          <a:xfrm>
            <a:off x="2359478" y="2307050"/>
            <a:ext cx="4819413" cy="726237"/>
          </a:xfrm>
        </p:spPr>
        <p:txBody>
          <a:bodyPr>
            <a:norm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21311035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971196" y="419576"/>
            <a:ext cx="7468546" cy="2885895"/>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69004" y="2408109"/>
            <a:ext cx="2869529" cy="2030077"/>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7363314" y="2260442"/>
            <a:ext cx="1547331" cy="2293505"/>
          </a:xfrm>
          <a:prstGeom prst="rect">
            <a:avLst/>
          </a:prstGeom>
          <a:noFill/>
        </p:spPr>
      </p:pic>
      <p:sp>
        <p:nvSpPr>
          <p:cNvPr id="21" name="Title 1"/>
          <p:cNvSpPr>
            <a:spLocks noGrp="1"/>
          </p:cNvSpPr>
          <p:nvPr>
            <p:ph type="ctrTitle" hasCustomPrompt="1"/>
          </p:nvPr>
        </p:nvSpPr>
        <p:spPr>
          <a:xfrm>
            <a:off x="1169978" y="595708"/>
            <a:ext cx="7031224" cy="1664734"/>
          </a:xfrm>
        </p:spPr>
        <p:txBody>
          <a:bodyPr anchor="ctr">
            <a:normAutofit/>
          </a:bodyPr>
          <a:lstStyle>
            <a:lvl1pPr algn="ctr">
              <a:defRPr sz="4000">
                <a:solidFill>
                  <a:schemeClr val="tx1"/>
                </a:solidFill>
                <a:latin typeface="Arial"/>
                <a:cs typeface="Arial"/>
              </a:defRPr>
            </a:lvl1pPr>
          </a:lstStyle>
          <a:p>
            <a:r>
              <a:rPr lang="en-US" dirty="0" smtClean="0"/>
              <a:t>Classroom Title Slide</a:t>
            </a:r>
            <a:endParaRPr lang="en-US" dirty="0"/>
          </a:p>
        </p:txBody>
      </p:sp>
      <p:sp>
        <p:nvSpPr>
          <p:cNvPr id="22" name="Subtitle 2"/>
          <p:cNvSpPr>
            <a:spLocks noGrp="1"/>
          </p:cNvSpPr>
          <p:nvPr>
            <p:ph type="subTitle" idx="1"/>
          </p:nvPr>
        </p:nvSpPr>
        <p:spPr>
          <a:xfrm>
            <a:off x="2359478" y="2307050"/>
            <a:ext cx="4819413" cy="726237"/>
          </a:xfrm>
        </p:spPr>
        <p:txBody>
          <a:bodyPr>
            <a:normAutofit/>
          </a:bodyPr>
          <a:lstStyle>
            <a:lvl1pPr marL="0" indent="0" algn="ct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670692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0136" y="1340363"/>
            <a:ext cx="5514798" cy="993913"/>
          </a:xfrm>
        </p:spPr>
        <p:txBody>
          <a:bodyPr anchor="ctr">
            <a:noAutofit/>
          </a:bodyPr>
          <a:lstStyle>
            <a:lvl1pPr algn="l">
              <a:defRPr sz="2800" b="1" cap="none" baseline="0">
                <a:solidFill>
                  <a:schemeClr val="tx1"/>
                </a:solidFill>
              </a:defRPr>
            </a:lvl1pPr>
          </a:lstStyle>
          <a:p>
            <a:r>
              <a:rPr lang="en-US" dirty="0" smtClean="0"/>
              <a:t>Section Header</a:t>
            </a:r>
            <a:endParaRPr lang="en-US" dirty="0"/>
          </a:p>
        </p:txBody>
      </p:sp>
      <p:pic>
        <p:nvPicPr>
          <p:cNvPr id="4" name="Picture 3" descr="AWS-Intro-Series-Branding_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441" y="1172965"/>
            <a:ext cx="2225304" cy="3346107"/>
          </a:xfrm>
          <a:prstGeom prst="rect">
            <a:avLst/>
          </a:prstGeom>
        </p:spPr>
      </p:pic>
      <p:sp>
        <p:nvSpPr>
          <p:cNvPr id="6" name="Subtitle 2"/>
          <p:cNvSpPr>
            <a:spLocks noGrp="1"/>
          </p:cNvSpPr>
          <p:nvPr>
            <p:ph type="subTitle" idx="1"/>
          </p:nvPr>
        </p:nvSpPr>
        <p:spPr>
          <a:xfrm>
            <a:off x="3009807" y="2052485"/>
            <a:ext cx="5532166" cy="13144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256290380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WS T&amp;C Call to Action">
    <p:spTree>
      <p:nvGrpSpPr>
        <p:cNvPr id="1" name=""/>
        <p:cNvGrpSpPr/>
        <p:nvPr/>
      </p:nvGrpSpPr>
      <p:grpSpPr>
        <a:xfrm>
          <a:off x="0" y="0"/>
          <a:ext cx="0" cy="0"/>
          <a:chOff x="0" y="0"/>
          <a:chExt cx="0" cy="0"/>
        </a:xfrm>
      </p:grpSpPr>
      <p:sp>
        <p:nvSpPr>
          <p:cNvPr id="6" name="TextBox 5"/>
          <p:cNvSpPr txBox="1"/>
          <p:nvPr userDrawn="1"/>
        </p:nvSpPr>
        <p:spPr>
          <a:xfrm>
            <a:off x="5980209" y="893676"/>
            <a:ext cx="2209800" cy="369332"/>
          </a:xfrm>
          <a:prstGeom prst="rect">
            <a:avLst/>
          </a:prstGeom>
          <a:noFill/>
        </p:spPr>
        <p:txBody>
          <a:bodyPr wrap="square" rtlCol="0">
            <a:spAutoFit/>
          </a:bodyPr>
          <a:lstStyle/>
          <a:p>
            <a:pPr algn="ctr"/>
            <a:r>
              <a:rPr lang="en-US" b="1" dirty="0" smtClean="0">
                <a:solidFill>
                  <a:schemeClr val="accent2"/>
                </a:solidFill>
              </a:rPr>
              <a:t>Certification</a:t>
            </a:r>
            <a:endParaRPr lang="en-US" b="1" dirty="0">
              <a:solidFill>
                <a:schemeClr val="accent2"/>
              </a:solidFill>
            </a:endParaRPr>
          </a:p>
        </p:txBody>
      </p:sp>
      <p:sp>
        <p:nvSpPr>
          <p:cNvPr id="7" name="TextBox 6"/>
          <p:cNvSpPr txBox="1"/>
          <p:nvPr userDrawn="1"/>
        </p:nvSpPr>
        <p:spPr>
          <a:xfrm>
            <a:off x="5865909" y="4132033"/>
            <a:ext cx="2511617" cy="307777"/>
          </a:xfrm>
          <a:prstGeom prst="rect">
            <a:avLst/>
          </a:prstGeom>
          <a:noFill/>
        </p:spPr>
        <p:txBody>
          <a:bodyPr wrap="square" rtlCol="0">
            <a:spAutoFit/>
          </a:bodyPr>
          <a:lstStyle/>
          <a:p>
            <a:pPr algn="ctr"/>
            <a:r>
              <a:rPr lang="en-US" sz="1400" dirty="0" smtClean="0">
                <a:hlinkClick r:id="rId2"/>
              </a:rPr>
              <a:t>aws.amazon.com/certification</a:t>
            </a:r>
            <a:endParaRPr lang="en-US" sz="1400" dirty="0"/>
          </a:p>
        </p:txBody>
      </p:sp>
      <p:sp>
        <p:nvSpPr>
          <p:cNvPr id="8" name="TextBox 7"/>
          <p:cNvSpPr txBox="1"/>
          <p:nvPr userDrawn="1"/>
        </p:nvSpPr>
        <p:spPr>
          <a:xfrm>
            <a:off x="6016818" y="2957987"/>
            <a:ext cx="2209800" cy="738664"/>
          </a:xfrm>
          <a:prstGeom prst="rect">
            <a:avLst/>
          </a:prstGeom>
          <a:noFill/>
        </p:spPr>
        <p:txBody>
          <a:bodyPr wrap="square" rtlCol="0">
            <a:spAutoFit/>
          </a:bodyPr>
          <a:lstStyle/>
          <a:p>
            <a:pPr algn="ctr"/>
            <a:r>
              <a:rPr lang="en-US" sz="1400" dirty="0">
                <a:solidFill>
                  <a:schemeClr val="tx1"/>
                </a:solidFill>
              </a:rPr>
              <a:t>Demonstrate </a:t>
            </a:r>
            <a:r>
              <a:rPr lang="en-US" sz="1400" dirty="0" smtClean="0">
                <a:solidFill>
                  <a:schemeClr val="tx1"/>
                </a:solidFill>
              </a:rPr>
              <a:t>your skills, knowledge, </a:t>
            </a:r>
            <a:r>
              <a:rPr lang="en-US" sz="1400" dirty="0">
                <a:solidFill>
                  <a:schemeClr val="tx1"/>
                </a:solidFill>
              </a:rPr>
              <a:t>and expertise </a:t>
            </a:r>
            <a:r>
              <a:rPr lang="en-US" sz="1400" dirty="0" smtClean="0">
                <a:solidFill>
                  <a:schemeClr val="tx1"/>
                </a:solidFill>
              </a:rPr>
              <a:t>with </a:t>
            </a:r>
            <a:r>
              <a:rPr lang="en-US" sz="1400" dirty="0">
                <a:solidFill>
                  <a:schemeClr val="tx1"/>
                </a:solidFill>
              </a:rPr>
              <a:t>the </a:t>
            </a:r>
            <a:r>
              <a:rPr lang="en-US" sz="1400">
                <a:solidFill>
                  <a:schemeClr val="tx1"/>
                </a:solidFill>
              </a:rPr>
              <a:t>AWS </a:t>
            </a:r>
            <a:r>
              <a:rPr lang="en-US" sz="1400" smtClean="0">
                <a:solidFill>
                  <a:schemeClr val="tx1"/>
                </a:solidFill>
              </a:rPr>
              <a:t>platform.</a:t>
            </a:r>
            <a:endParaRPr lang="en-US" sz="1400" dirty="0">
              <a:solidFill>
                <a:schemeClr val="tx1"/>
              </a:solidFill>
            </a:endParaRPr>
          </a:p>
        </p:txBody>
      </p:sp>
      <p:sp>
        <p:nvSpPr>
          <p:cNvPr id="9" name="TextBox 8"/>
          <p:cNvSpPr txBox="1"/>
          <p:nvPr userDrawn="1"/>
        </p:nvSpPr>
        <p:spPr>
          <a:xfrm>
            <a:off x="646210" y="893676"/>
            <a:ext cx="2209800" cy="369332"/>
          </a:xfrm>
          <a:prstGeom prst="rect">
            <a:avLst/>
          </a:prstGeom>
          <a:noFill/>
        </p:spPr>
        <p:txBody>
          <a:bodyPr wrap="square" rtlCol="0">
            <a:spAutoFit/>
          </a:bodyPr>
          <a:lstStyle/>
          <a:p>
            <a:pPr algn="ctr"/>
            <a:r>
              <a:rPr lang="en-US" b="1" dirty="0" smtClean="0">
                <a:solidFill>
                  <a:schemeClr val="accent2"/>
                </a:solidFill>
              </a:rPr>
              <a:t>Self-Paced Labs</a:t>
            </a:r>
            <a:endParaRPr lang="en-US" b="1" dirty="0">
              <a:solidFill>
                <a:schemeClr val="accent2"/>
              </a:solidFill>
            </a:endParaRPr>
          </a:p>
        </p:txBody>
      </p:sp>
      <p:sp>
        <p:nvSpPr>
          <p:cNvPr id="10" name="Rectangle 9"/>
          <p:cNvSpPr/>
          <p:nvPr userDrawn="1"/>
        </p:nvSpPr>
        <p:spPr>
          <a:xfrm>
            <a:off x="533400" y="4024311"/>
            <a:ext cx="2438400" cy="523220"/>
          </a:xfrm>
          <a:prstGeom prst="rect">
            <a:avLst/>
          </a:prstGeom>
        </p:spPr>
        <p:txBody>
          <a:bodyPr wrap="square">
            <a:spAutoFit/>
          </a:bodyPr>
          <a:lstStyle/>
          <a:p>
            <a:pPr algn="ctr"/>
            <a:r>
              <a:rPr lang="en-US" sz="1400" dirty="0" smtClean="0">
                <a:hlinkClick r:id="rId3"/>
              </a:rPr>
              <a:t>aws.amazon.com/training/</a:t>
            </a:r>
            <a:br>
              <a:rPr lang="en-US" sz="1400" dirty="0" smtClean="0">
                <a:hlinkClick r:id="rId3"/>
              </a:rPr>
            </a:br>
            <a:r>
              <a:rPr lang="en-US" sz="1400" dirty="0" smtClean="0">
                <a:hlinkClick r:id="rId3"/>
              </a:rPr>
              <a:t>self-paced-labs</a:t>
            </a:r>
            <a:endParaRPr lang="en-US" sz="1400" dirty="0"/>
          </a:p>
        </p:txBody>
      </p:sp>
      <p:sp>
        <p:nvSpPr>
          <p:cNvPr id="11" name="TextBox 10"/>
          <p:cNvSpPr txBox="1"/>
          <p:nvPr userDrawn="1"/>
        </p:nvSpPr>
        <p:spPr>
          <a:xfrm>
            <a:off x="647700" y="2957989"/>
            <a:ext cx="2209800" cy="954107"/>
          </a:xfrm>
          <a:prstGeom prst="rect">
            <a:avLst/>
          </a:prstGeom>
          <a:noFill/>
        </p:spPr>
        <p:txBody>
          <a:bodyPr wrap="square" rtlCol="0">
            <a:spAutoFit/>
          </a:bodyPr>
          <a:lstStyle/>
          <a:p>
            <a:pPr algn="ctr"/>
            <a:r>
              <a:rPr lang="en-US" sz="1400" dirty="0" smtClean="0">
                <a:solidFill>
                  <a:schemeClr val="tx1"/>
                </a:solidFill>
              </a:rPr>
              <a:t>Try products, gain new skills, and get hands-on practice working with AWS technologies.</a:t>
            </a:r>
            <a:endParaRPr lang="en-US" sz="1400" dirty="0">
              <a:solidFill>
                <a:schemeClr val="tx1"/>
              </a:solidFill>
            </a:endParaRPr>
          </a:p>
        </p:txBody>
      </p:sp>
      <p:sp>
        <p:nvSpPr>
          <p:cNvPr id="12" name="TextBox 11"/>
          <p:cNvSpPr txBox="1"/>
          <p:nvPr userDrawn="1"/>
        </p:nvSpPr>
        <p:spPr>
          <a:xfrm>
            <a:off x="2971800" y="4132033"/>
            <a:ext cx="2971800" cy="307777"/>
          </a:xfrm>
          <a:prstGeom prst="rect">
            <a:avLst/>
          </a:prstGeom>
          <a:noFill/>
        </p:spPr>
        <p:txBody>
          <a:bodyPr wrap="square" rtlCol="0">
            <a:spAutoFit/>
          </a:bodyPr>
          <a:lstStyle/>
          <a:p>
            <a:pPr algn="ctr"/>
            <a:r>
              <a:rPr lang="en-US" sz="1400" dirty="0" smtClean="0">
                <a:hlinkClick r:id="rId4"/>
              </a:rPr>
              <a:t>aws.amazon.com/training</a:t>
            </a:r>
            <a:endParaRPr lang="en-US" sz="1400" dirty="0"/>
          </a:p>
        </p:txBody>
      </p:sp>
      <p:sp>
        <p:nvSpPr>
          <p:cNvPr id="13" name="TextBox 12"/>
          <p:cNvSpPr txBox="1"/>
          <p:nvPr userDrawn="1"/>
        </p:nvSpPr>
        <p:spPr>
          <a:xfrm>
            <a:off x="3313210" y="893676"/>
            <a:ext cx="2209800" cy="369332"/>
          </a:xfrm>
          <a:prstGeom prst="rect">
            <a:avLst/>
          </a:prstGeom>
          <a:noFill/>
        </p:spPr>
        <p:txBody>
          <a:bodyPr wrap="square" rtlCol="0">
            <a:spAutoFit/>
          </a:bodyPr>
          <a:lstStyle/>
          <a:p>
            <a:pPr algn="ctr"/>
            <a:r>
              <a:rPr lang="en-US" b="1" dirty="0" smtClean="0">
                <a:solidFill>
                  <a:schemeClr val="accent2"/>
                </a:solidFill>
              </a:rPr>
              <a:t>Training</a:t>
            </a:r>
            <a:endParaRPr lang="en-US" b="1" dirty="0">
              <a:solidFill>
                <a:schemeClr val="accent2"/>
              </a:solidFill>
            </a:endParaRPr>
          </a:p>
        </p:txBody>
      </p:sp>
      <p:sp>
        <p:nvSpPr>
          <p:cNvPr id="14" name="TextBox 13"/>
          <p:cNvSpPr txBox="1"/>
          <p:nvPr userDrawn="1"/>
        </p:nvSpPr>
        <p:spPr>
          <a:xfrm>
            <a:off x="3314700" y="2962482"/>
            <a:ext cx="2209800" cy="1169551"/>
          </a:xfrm>
          <a:prstGeom prst="rect">
            <a:avLst/>
          </a:prstGeom>
          <a:noFill/>
        </p:spPr>
        <p:txBody>
          <a:bodyPr wrap="square" rtlCol="0">
            <a:spAutoFit/>
          </a:bodyPr>
          <a:lstStyle/>
          <a:p>
            <a:pPr algn="ctr"/>
            <a:r>
              <a:rPr lang="en-US" sz="1400" dirty="0" smtClean="0">
                <a:solidFill>
                  <a:schemeClr val="tx1"/>
                </a:solidFill>
              </a:rPr>
              <a:t>Skill up and gain confidence to design, develop, deploy, and manage your applications on AWS.</a:t>
            </a:r>
            <a:endParaRPr lang="en-US" sz="1400" dirty="0">
              <a:solidFill>
                <a:schemeClr val="tx1"/>
              </a:solidFill>
            </a:endParaRPr>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02518" y="1263008"/>
            <a:ext cx="2438400" cy="1645920"/>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3400" y="1263008"/>
            <a:ext cx="2438400" cy="1645920"/>
          </a:xfrm>
          <a:prstGeom prst="rect">
            <a:avLst/>
          </a:prstGeom>
        </p:spPr>
      </p:pic>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200400" y="1263008"/>
            <a:ext cx="2438400" cy="1645920"/>
          </a:xfrm>
          <a:prstGeom prst="rect">
            <a:avLst/>
          </a:prstGeom>
        </p:spPr>
      </p:pic>
      <p:sp>
        <p:nvSpPr>
          <p:cNvPr id="32" name="TextBox 31"/>
          <p:cNvSpPr txBox="1"/>
          <p:nvPr userDrawn="1"/>
        </p:nvSpPr>
        <p:spPr>
          <a:xfrm>
            <a:off x="338328" y="118872"/>
            <a:ext cx="7305261" cy="523220"/>
          </a:xfrm>
          <a:prstGeom prst="rect">
            <a:avLst/>
          </a:prstGeom>
          <a:noFill/>
        </p:spPr>
        <p:txBody>
          <a:bodyPr wrap="square" rtlCol="0">
            <a:spAutoFit/>
          </a:bodyPr>
          <a:lstStyle/>
          <a:p>
            <a:r>
              <a:rPr lang="en-US" sz="2800" b="1" dirty="0" smtClean="0"/>
              <a:t>AWS Training and Certification</a:t>
            </a:r>
            <a:endParaRPr lang="en-US" sz="2800" b="1" dirty="0"/>
          </a:p>
        </p:txBody>
      </p:sp>
      <p:sp>
        <p:nvSpPr>
          <p:cNvPr id="18"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983625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274711" y="299120"/>
            <a:ext cx="8535259" cy="4067471"/>
          </a:xfrm>
          <a:prstGeom prst="rect">
            <a:avLst/>
          </a:prstGeom>
          <a:noFill/>
        </p:spPr>
      </p:pic>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516835" y="620153"/>
            <a:ext cx="8050695" cy="3139321"/>
          </a:xfrm>
          <a:prstGeom prst="rect">
            <a:avLst/>
          </a:prstGeom>
        </p:spPr>
        <p:txBody>
          <a:bodyPr wrap="square">
            <a:spAutoFit/>
          </a:bodyPr>
          <a:lstStyle/>
          <a:p>
            <a:pPr algn="ctr"/>
            <a:r>
              <a:rPr lang="en-US" sz="1800" smtClean="0">
                <a:solidFill>
                  <a:schemeClr val="tx1"/>
                </a:solidFill>
              </a:rPr>
              <a:t>© 2017, </a:t>
            </a:r>
            <a:r>
              <a:rPr lang="en-US" sz="1800" dirty="0" smtClean="0">
                <a:solidFill>
                  <a:schemeClr val="tx1"/>
                </a:solidFill>
              </a:rPr>
              <a:t>Amazon Web Services, Inc. or its affiliates. All rights reserved.</a:t>
            </a:r>
          </a:p>
          <a:p>
            <a:pPr algn="ctr"/>
            <a:endParaRPr lang="en-US" sz="1800" dirty="0" smtClean="0">
              <a:solidFill>
                <a:schemeClr val="tx1"/>
              </a:solidFill>
            </a:endParaRPr>
          </a:p>
          <a:p>
            <a:pPr algn="ctr"/>
            <a:r>
              <a:rPr lang="en-US" sz="1800" dirty="0" smtClean="0">
                <a:solidFill>
                  <a:schemeClr val="tx1"/>
                </a:solidFill>
              </a:rPr>
              <a:t>This work may not be reproduced or redistributed, in whole or in part, without prior written permission from Amazon Web Services, Inc. Commercial copying, lending, or selling is prohibited.</a:t>
            </a:r>
          </a:p>
          <a:p>
            <a:pPr algn="ctr"/>
            <a:endParaRPr lang="en-US" sz="1800" dirty="0" smtClean="0">
              <a:solidFill>
                <a:schemeClr val="tx1"/>
              </a:solidFill>
            </a:endParaRPr>
          </a:p>
          <a:p>
            <a:pPr algn="ctr"/>
            <a:r>
              <a:rPr lang="en-US" sz="1800" dirty="0" smtClean="0">
                <a:solidFill>
                  <a:schemeClr val="tx1"/>
                </a:solidFill>
              </a:rPr>
              <a:t>Errors or corrections? Email us at </a:t>
            </a:r>
            <a:r>
              <a:rPr lang="en-US" sz="1800" u="sng" dirty="0" smtClean="0">
                <a:solidFill>
                  <a:schemeClr val="tx1"/>
                </a:solidFill>
                <a:hlinkClick r:id="rId3"/>
              </a:rPr>
              <a:t>aws-course-feedback@amazon.com</a:t>
            </a:r>
            <a:r>
              <a:rPr lang="en-US" sz="1800" dirty="0" smtClean="0">
                <a:solidFill>
                  <a:schemeClr val="tx1"/>
                </a:solidFill>
              </a:rPr>
              <a:t>. </a:t>
            </a:r>
            <a:br>
              <a:rPr lang="en-US" sz="1800" dirty="0" smtClean="0">
                <a:solidFill>
                  <a:schemeClr val="tx1"/>
                </a:solidFill>
              </a:rPr>
            </a:br>
            <a:r>
              <a:rPr lang="en-US" sz="1800" b="0" kern="1200" dirty="0" smtClean="0">
                <a:solidFill>
                  <a:schemeClr val="tx1"/>
                </a:solidFill>
                <a:effectLst/>
                <a:latin typeface="+mn-lt"/>
                <a:ea typeface="+mn-ea"/>
                <a:cs typeface="+mn-cs"/>
              </a:rPr>
              <a:t>Other questions? Contact us at </a:t>
            </a:r>
            <a:br>
              <a:rPr lang="en-US" sz="1800" b="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hlinkClick r:id="rId4"/>
              </a:rPr>
              <a:t>https://aws.amazon.com/contact-us/aws-training/</a:t>
            </a:r>
            <a:r>
              <a:rPr lang="en-US" sz="1800" kern="1200" dirty="0" smtClean="0">
                <a:solidFill>
                  <a:schemeClr val="tx1"/>
                </a:solidFill>
                <a:effectLst/>
                <a:latin typeface="+mn-lt"/>
                <a:ea typeface="+mn-ea"/>
                <a:cs typeface="+mn-cs"/>
              </a:rPr>
              <a:t>.</a:t>
            </a:r>
            <a:endParaRPr lang="en-US" sz="1800" dirty="0" smtClean="0">
              <a:solidFill>
                <a:schemeClr val="tx1"/>
              </a:solidFill>
            </a:endParaRPr>
          </a:p>
          <a:p>
            <a:pPr algn="ctr"/>
            <a:endParaRPr lang="en-US" sz="1800" dirty="0" smtClean="0">
              <a:solidFill>
                <a:schemeClr val="tx1"/>
              </a:solidFill>
            </a:endParaRPr>
          </a:p>
          <a:p>
            <a:pPr algn="ctr"/>
            <a:r>
              <a:rPr lang="en-US" sz="1800" dirty="0" smtClean="0">
                <a:solidFill>
                  <a:schemeClr val="tx1"/>
                </a:solidFill>
              </a:rPr>
              <a:t>All trademarks are the property of their owners. </a:t>
            </a:r>
            <a:endParaRPr lang="en-US" sz="1800" dirty="0">
              <a:solidFill>
                <a:schemeClr val="tx1"/>
              </a:solidFill>
            </a:endParaRPr>
          </a:p>
        </p:txBody>
      </p:sp>
    </p:spTree>
    <p:extLst>
      <p:ext uri="{BB962C8B-B14F-4D97-AF65-F5344CB8AC3E}">
        <p14:creationId xmlns:p14="http://schemas.microsoft.com/office/powerpoint/2010/main" val="369794132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cxnSp>
        <p:nvCxnSpPr>
          <p:cNvPr id="6" name="Straight Connector 5"/>
          <p:cNvCxnSpPr/>
          <p:nvPr userDrawn="1"/>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7"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6491858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8094634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575" y="1012507"/>
            <a:ext cx="4038600" cy="34720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524575" y="1012507"/>
            <a:ext cx="4038600" cy="34720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225400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sz="800">
                <a:solidFill>
                  <a:schemeClr val="tx1"/>
                </a:solidFill>
              </a:defRPr>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65481590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sz="800">
                <a:solidFill>
                  <a:schemeClr val="tx1"/>
                </a:solidFill>
              </a:defRPr>
            </a:lvl1p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0416260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383885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151737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2"/>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23878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3" name="Footer Placeholder 2"/>
          <p:cNvSpPr>
            <a:spLocks noGrp="1"/>
          </p:cNvSpPr>
          <p:nvPr>
            <p:ph type="ftr" sz="quarter" idx="20"/>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423324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5" name="Footer Placeholder 14"/>
          <p:cNvSpPr>
            <a:spLocks noGrp="1"/>
          </p:cNvSpPr>
          <p:nvPr>
            <p:ph type="ftr" sz="quarter" idx="26"/>
          </p:nvPr>
        </p:nvSpPr>
        <p:spPr/>
        <p:txBody>
          <a:bodyPr/>
          <a:lstStyle/>
          <a:p>
            <a:r>
              <a:rPr lang="en-US" smtClean="0"/>
              <a:t>© 2017, Amazon Web Services, Inc. or its Affiliates. All rights reserved.</a:t>
            </a:r>
            <a:endParaRPr lang="en-US" dirty="0"/>
          </a:p>
        </p:txBody>
      </p:sp>
    </p:spTree>
    <p:extLst>
      <p:ext uri="{BB962C8B-B14F-4D97-AF65-F5344CB8AC3E}">
        <p14:creationId xmlns:p14="http://schemas.microsoft.com/office/powerpoint/2010/main" val="2770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7.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2.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8.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287728" y="4685309"/>
            <a:ext cx="1254365" cy="320508"/>
          </a:xfrm>
          <a:prstGeom prst="rect">
            <a:avLst/>
          </a:prstGeom>
        </p:spPr>
      </p:pic>
      <p:sp>
        <p:nvSpPr>
          <p:cNvPr id="4" name="Footer Placeholder 3"/>
          <p:cNvSpPr>
            <a:spLocks noGrp="1"/>
          </p:cNvSpPr>
          <p:nvPr>
            <p:ph type="ftr" sz="quarter" idx="3"/>
          </p:nvPr>
        </p:nvSpPr>
        <p:spPr>
          <a:xfrm>
            <a:off x="336788" y="4772025"/>
            <a:ext cx="3567245" cy="274637"/>
          </a:xfrm>
          <a:prstGeom prst="rect">
            <a:avLst/>
          </a:prstGeom>
        </p:spPr>
        <p:txBody>
          <a:bodyPr vert="horz" lIns="91440" tIns="45720" rIns="91440" bIns="45720" rtlCol="0" anchor="t"/>
          <a:lstStyle>
            <a:lvl1pPr algn="ctr">
              <a:defRPr sz="800">
                <a:solidFill>
                  <a:schemeClr val="tx1">
                    <a:tint val="75000"/>
                  </a:schemeClr>
                </a:solidFill>
              </a:defRPr>
            </a:lvl1pPr>
          </a:lstStyle>
          <a:p>
            <a:r>
              <a:rPr lang="en-US" dirty="0" smtClean="0"/>
              <a:t>© 2017, Amazon Web Services, Inc. or its Affiliates. All rights reserved.</a:t>
            </a:r>
            <a:endParaRPr lang="en-US" dirty="0"/>
          </a:p>
        </p:txBody>
      </p:sp>
      <p:sp>
        <p:nvSpPr>
          <p:cNvPr id="7" name="Footer Placeholder 10"/>
          <p:cNvSpPr txBox="1">
            <a:spLocks/>
          </p:cNvSpPr>
          <p:nvPr userDrawn="1"/>
        </p:nvSpPr>
        <p:spPr>
          <a:xfrm>
            <a:off x="8734566" y="4774919"/>
            <a:ext cx="322425"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8CCA2CA-1B45-4AF7-8183-FFFEE66DD4C1}" type="slidenum">
              <a:rPr lang="en-US" b="1" smtClean="0">
                <a:solidFill>
                  <a:schemeClr val="tx1"/>
                </a:solidFill>
              </a:rPr>
              <a:t>‹#›</a:t>
            </a:fld>
            <a:endParaRPr lang="en-US" b="1" dirty="0">
              <a:solidFill>
                <a:schemeClr val="tx1"/>
              </a:solidFill>
            </a:endParaRPr>
          </a:p>
        </p:txBody>
      </p:sp>
      <p:pic>
        <p:nvPicPr>
          <p:cNvPr id="9" name="Picture 8"/>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63162" y="4742390"/>
            <a:ext cx="1190286" cy="310660"/>
          </a:xfrm>
          <a:prstGeom prst="rect">
            <a:avLst/>
          </a:prstGeom>
          <a:noFill/>
          <a:ln>
            <a:noFill/>
          </a:ln>
        </p:spPr>
      </p:pic>
    </p:spTree>
    <p:extLst>
      <p:ext uri="{BB962C8B-B14F-4D97-AF65-F5344CB8AC3E}">
        <p14:creationId xmlns:p14="http://schemas.microsoft.com/office/powerpoint/2010/main" val="349155015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693" r:id="rId19"/>
    <p:sldLayoutId id="2147483676" r:id="rId20"/>
    <p:sldLayoutId id="2147483694" r:id="rId21"/>
    <p:sldLayoutId id="2147483680" r:id="rId22"/>
  </p:sldLayoutIdLst>
  <p:hf hdr="0" dt="0"/>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677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874211"/>
            <a:ext cx="8205304" cy="368904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Level 1</a:t>
            </a:r>
          </a:p>
          <a:p>
            <a:pPr lvl="2"/>
            <a:r>
              <a:rPr lang="en-US" dirty="0" smtClean="0"/>
              <a:t>Level 2</a:t>
            </a:r>
          </a:p>
          <a:p>
            <a:pPr lvl="3"/>
            <a:r>
              <a:rPr lang="en-US" dirty="0" smtClean="0"/>
              <a:t>Level 3</a:t>
            </a:r>
          </a:p>
        </p:txBody>
      </p:sp>
      <p:cxnSp>
        <p:nvCxnSpPr>
          <p:cNvPr id="8" name="Straight Connector 7"/>
          <p:cNvCxnSpPr/>
          <p:nvPr/>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36753" y="4751984"/>
            <a:ext cx="1254365" cy="320508"/>
          </a:xfrm>
          <a:prstGeom prst="rect">
            <a:avLst/>
          </a:prstGeom>
        </p:spPr>
      </p:pic>
      <p:cxnSp>
        <p:nvCxnSpPr>
          <p:cNvPr id="6" name="Straight Connector 5"/>
          <p:cNvCxnSpPr/>
          <p:nvPr/>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13" name="Footer Placeholder 10"/>
          <p:cNvSpPr txBox="1">
            <a:spLocks/>
          </p:cNvSpPr>
          <p:nvPr/>
        </p:nvSpPr>
        <p:spPr>
          <a:xfrm>
            <a:off x="8734566" y="4774919"/>
            <a:ext cx="322425"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8CCA2CA-1B45-4AF7-8183-FFFEE66DD4C1}" type="slidenum">
              <a:rPr lang="en-US" b="1" smtClean="0">
                <a:solidFill>
                  <a:schemeClr val="tx1"/>
                </a:solidFill>
              </a:rPr>
              <a:t>‹#›</a:t>
            </a:fld>
            <a:endParaRPr lang="en-US" b="1" dirty="0">
              <a:solidFill>
                <a:schemeClr val="tx1"/>
              </a:solidFill>
            </a:endParaRPr>
          </a:p>
        </p:txBody>
      </p:sp>
      <p:sp>
        <p:nvSpPr>
          <p:cNvPr id="4" name="TextBox 3"/>
          <p:cNvSpPr txBox="1"/>
          <p:nvPr/>
        </p:nvSpPr>
        <p:spPr>
          <a:xfrm>
            <a:off x="67671" y="4796859"/>
            <a:ext cx="5037729" cy="21544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 2016 Amazon Web Services, Inc. and its affiliates. All rights reserved.</a:t>
            </a:r>
          </a:p>
        </p:txBody>
      </p:sp>
    </p:spTree>
    <p:extLst>
      <p:ext uri="{BB962C8B-B14F-4D97-AF65-F5344CB8AC3E}">
        <p14:creationId xmlns:p14="http://schemas.microsoft.com/office/powerpoint/2010/main" val="28677510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iming>
    <p:tnLst>
      <p:par>
        <p:cTn id="1" dur="indefinite" restart="never" nodeType="tmRoot"/>
      </p:par>
    </p:tnLst>
  </p:timing>
  <p:hf hdr="0" dt="0"/>
  <p:txStyles>
    <p:titleStyle>
      <a:lvl1pPr algn="l" defTabSz="457200" rtl="0" eaLnBrk="1" latinLnBrk="0" hangingPunct="1">
        <a:spcBef>
          <a:spcPct val="0"/>
        </a:spcBef>
        <a:buNone/>
        <a:defRPr sz="24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13"/>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677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874211"/>
            <a:ext cx="8205304" cy="368904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8" name="Straight Connector 7"/>
          <p:cNvCxnSpPr/>
          <p:nvPr/>
        </p:nvCxnSpPr>
        <p:spPr>
          <a:xfrm>
            <a:off x="0" y="4669708"/>
            <a:ext cx="9144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31825" y="4751984"/>
            <a:ext cx="1254365" cy="320508"/>
          </a:xfrm>
          <a:prstGeom prst="rect">
            <a:avLst/>
          </a:prstGeom>
        </p:spPr>
      </p:pic>
      <p:cxnSp>
        <p:nvCxnSpPr>
          <p:cNvPr id="6" name="Straight Connector 5"/>
          <p:cNvCxnSpPr/>
          <p:nvPr/>
        </p:nvCxnSpPr>
        <p:spPr>
          <a:xfrm>
            <a:off x="95872" y="4669708"/>
            <a:ext cx="896112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11" name="Footer Placeholder 10"/>
          <p:cNvSpPr>
            <a:spLocks noGrp="1"/>
          </p:cNvSpPr>
          <p:nvPr>
            <p:ph type="ftr" sz="quarter" idx="3"/>
          </p:nvPr>
        </p:nvSpPr>
        <p:spPr>
          <a:xfrm>
            <a:off x="67671" y="4767263"/>
            <a:ext cx="6197600" cy="274637"/>
          </a:xfrm>
          <a:prstGeom prst="rect">
            <a:avLst/>
          </a:prstGeom>
        </p:spPr>
        <p:txBody>
          <a:bodyPr vert="horz" lIns="91440" tIns="45720" rIns="91440" bIns="45720" rtlCol="0" anchor="ctr"/>
          <a:lstStyle>
            <a:lvl1pPr algn="l">
              <a:defRPr lang="en-US" sz="800" smtClean="0"/>
            </a:lvl1pPr>
          </a:lstStyle>
          <a:p>
            <a:r>
              <a:rPr lang="en-US" smtClean="0"/>
              <a:t>© 2017, Amazon Web Services, Inc. or its Affiliates. All rights reserved.</a:t>
            </a:r>
            <a:endParaRPr lang="en-US" dirty="0"/>
          </a:p>
        </p:txBody>
      </p:sp>
      <p:sp>
        <p:nvSpPr>
          <p:cNvPr id="13" name="Footer Placeholder 10"/>
          <p:cNvSpPr txBox="1">
            <a:spLocks/>
          </p:cNvSpPr>
          <p:nvPr/>
        </p:nvSpPr>
        <p:spPr>
          <a:xfrm>
            <a:off x="8734566" y="4774919"/>
            <a:ext cx="322425" cy="274637"/>
          </a:xfrm>
          <a:prstGeom prst="rect">
            <a:avLst/>
          </a:prstGeom>
        </p:spPr>
        <p:txBody>
          <a:bodyPr vert="horz" lIns="91440" tIns="45720" rIns="91440" bIns="45720" rtlCol="0" anchor="ctr"/>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78CCA2CA-1B45-4AF7-8183-FFFEE66DD4C1}" type="slidenum">
              <a:rPr lang="en-US" b="1" smtClean="0">
                <a:solidFill>
                  <a:schemeClr val="tx1"/>
                </a:solidFill>
              </a:rPr>
              <a:t>‹#›</a:t>
            </a:fld>
            <a:endParaRPr lang="en-US" b="1" dirty="0">
              <a:solidFill>
                <a:schemeClr val="tx1"/>
              </a:solidFill>
            </a:endParaRPr>
          </a:p>
        </p:txBody>
      </p:sp>
    </p:spTree>
    <p:extLst>
      <p:ext uri="{BB962C8B-B14F-4D97-AF65-F5344CB8AC3E}">
        <p14:creationId xmlns:p14="http://schemas.microsoft.com/office/powerpoint/2010/main" val="24322494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iming>
    <p:tnLst>
      <p:par>
        <p:cTn id="1" dur="indefinite" restart="never" nodeType="tmRoot"/>
      </p:par>
    </p:tnLst>
  </p:timing>
  <p:hf hdr="0" dt="0"/>
  <p:txStyles>
    <p:titleStyle>
      <a:lvl1pPr algn="l" defTabSz="457200" rtl="0" eaLnBrk="1" latinLnBrk="0" hangingPunct="1">
        <a:spcBef>
          <a:spcPct val="0"/>
        </a:spcBef>
        <a:buNone/>
        <a:defRPr sz="24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Tx/>
        <a:buBlip>
          <a:blip r:embed="rId1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Mid-Curriculum Project</a:t>
            </a:r>
            <a:endParaRPr lang="en-US" dirty="0"/>
          </a:p>
        </p:txBody>
      </p:sp>
      <p:sp>
        <p:nvSpPr>
          <p:cNvPr id="3" name="Subtitle 2"/>
          <p:cNvSpPr>
            <a:spLocks noGrp="1"/>
          </p:cNvSpPr>
          <p:nvPr>
            <p:ph type="subTitle" idx="1"/>
          </p:nvPr>
        </p:nvSpPr>
        <p:spPr>
          <a:xfrm>
            <a:off x="3010136" y="2334276"/>
            <a:ext cx="5532166" cy="1314450"/>
          </a:xfrm>
        </p:spPr>
        <p:txBody>
          <a:bodyPr/>
          <a:lstStyle/>
          <a:p>
            <a:r>
              <a:rPr lang="en-US" i="1" smtClean="0">
                <a:solidFill>
                  <a:srgbClr val="474746"/>
                </a:solidFill>
              </a:rPr>
              <a:t>InnoMed</a:t>
            </a:r>
            <a:r>
              <a:rPr lang="en-US" i="1" smtClean="0"/>
              <a:t> </a:t>
            </a:r>
            <a:r>
              <a:rPr lang="en-US" i="1" dirty="0" smtClean="0"/>
              <a:t>Startup Company</a:t>
            </a:r>
          </a:p>
        </p:txBody>
      </p:sp>
    </p:spTree>
    <p:extLst>
      <p:ext uri="{BB962C8B-B14F-4D97-AF65-F5344CB8AC3E}">
        <p14:creationId xmlns:p14="http://schemas.microsoft.com/office/powerpoint/2010/main" val="1379532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smtClean="0"/>
              <a:t>– User Authentication </a:t>
            </a:r>
            <a:r>
              <a:rPr lang="en-US" dirty="0" smtClean="0"/>
              <a:t>(2 of 2)</a:t>
            </a:r>
            <a:endParaRPr lang="en-US" dirty="0"/>
          </a:p>
        </p:txBody>
      </p:sp>
      <p:sp>
        <p:nvSpPr>
          <p:cNvPr id="27" name="Content Placeholder 2"/>
          <p:cNvSpPr>
            <a:spLocks noGrp="1"/>
          </p:cNvSpPr>
          <p:nvPr>
            <p:ph idx="1"/>
          </p:nvPr>
        </p:nvSpPr>
        <p:spPr>
          <a:xfrm>
            <a:off x="325285" y="716864"/>
            <a:ext cx="8534400" cy="3891548"/>
          </a:xfrm>
        </p:spPr>
        <p:txBody>
          <a:bodyPr/>
          <a:lstStyle/>
          <a:p>
            <a:pPr marL="342900" lvl="1" indent="-342900">
              <a:buFont typeface="Arial" panose="020B0604020202020204" pitchFamily="34" charset="0"/>
              <a:buChar char="•"/>
            </a:pPr>
            <a:r>
              <a:rPr lang="en-US" dirty="0"/>
              <a:t>A password </a:t>
            </a:r>
            <a:r>
              <a:rPr lang="en-US" dirty="0" smtClean="0"/>
              <a:t>policy should </a:t>
            </a:r>
            <a:r>
              <a:rPr lang="en-US" dirty="0"/>
              <a:t>enforce the </a:t>
            </a:r>
            <a:r>
              <a:rPr lang="en-US" dirty="0" smtClean="0"/>
              <a:t>following:</a:t>
            </a:r>
            <a:endParaRPr lang="en-US" dirty="0"/>
          </a:p>
          <a:p>
            <a:pPr marL="690563" lvl="2" indent="-287338"/>
            <a:r>
              <a:rPr lang="en-US" sz="1800" dirty="0" smtClean="0"/>
              <a:t>A password with at least 8 characters, 1 uppercase and 1 lowercase letter, 1 number, and 1 special character</a:t>
            </a:r>
            <a:endParaRPr lang="en-US" sz="1800" dirty="0"/>
          </a:p>
          <a:p>
            <a:pPr marL="690563" lvl="2" indent="-287338"/>
            <a:r>
              <a:rPr lang="en-US" sz="1800" dirty="0" smtClean="0"/>
              <a:t>Forced password change every 90 days</a:t>
            </a:r>
            <a:endParaRPr lang="en-US" sz="1800" dirty="0" smtClean="0">
              <a:latin typeface="Arial" panose="020B0604020202020204" pitchFamily="34" charset="0"/>
            </a:endParaRPr>
          </a:p>
          <a:p>
            <a:pPr marL="690563" lvl="2" indent="-287338"/>
            <a:r>
              <a:rPr lang="en-US" sz="1800" dirty="0" smtClean="0"/>
              <a:t>No re-use of the previous three passwords</a:t>
            </a:r>
            <a:endParaRPr lang="en-US" sz="1600" dirty="0"/>
          </a:p>
          <a:p>
            <a:pPr marL="342900" lvl="1" indent="-342900">
              <a:buFont typeface="Arial" panose="020B0604020202020204" pitchFamily="34" charset="0"/>
              <a:buChar char="•"/>
            </a:pPr>
            <a:r>
              <a:rPr lang="en-US" dirty="0"/>
              <a:t>All </a:t>
            </a:r>
            <a:r>
              <a:rPr lang="en-US" dirty="0" smtClean="0"/>
              <a:t>administrators </a:t>
            </a:r>
            <a:r>
              <a:rPr lang="en-US" dirty="0"/>
              <a:t>require programmatic access </a:t>
            </a:r>
            <a:r>
              <a:rPr lang="en-US" dirty="0" smtClean="0"/>
              <a:t>and AWS </a:t>
            </a:r>
            <a:r>
              <a:rPr lang="en-US" dirty="0"/>
              <a:t>Management </a:t>
            </a:r>
            <a:r>
              <a:rPr lang="en-US" dirty="0" smtClean="0"/>
              <a:t>Console access.</a:t>
            </a:r>
            <a:endParaRPr lang="en-US" dirty="0"/>
          </a:p>
          <a:p>
            <a:pPr marL="742950" lvl="2" indent="-342900">
              <a:buFont typeface="Arial" panose="020B0604020202020204" pitchFamily="34" charset="0"/>
              <a:buChar char="•"/>
            </a:pPr>
            <a:r>
              <a:rPr lang="en-US" dirty="0" smtClean="0"/>
              <a:t>When signing in to the console, </a:t>
            </a:r>
            <a:r>
              <a:rPr lang="en-US" dirty="0"/>
              <a:t>each </a:t>
            </a:r>
            <a:r>
              <a:rPr lang="en-US" dirty="0" smtClean="0"/>
              <a:t>administrator </a:t>
            </a:r>
            <a:r>
              <a:rPr lang="en-US" dirty="0"/>
              <a:t>is required to </a:t>
            </a:r>
            <a:r>
              <a:rPr lang="en-US" dirty="0" smtClean="0"/>
              <a:t>provide a user name, a password</a:t>
            </a:r>
            <a:r>
              <a:rPr lang="en-US" dirty="0"/>
              <a:t>, </a:t>
            </a:r>
            <a:r>
              <a:rPr lang="en-US" dirty="0" smtClean="0"/>
              <a:t>and a random generated </a:t>
            </a:r>
            <a:r>
              <a:rPr lang="en-US" dirty="0"/>
              <a:t>code provided by the Virtual </a:t>
            </a:r>
            <a:r>
              <a:rPr lang="en-US" dirty="0" smtClean="0"/>
              <a:t>MFA.</a:t>
            </a:r>
            <a:endParaRPr lang="en-US" dirty="0"/>
          </a:p>
          <a:p>
            <a:pPr marL="342900" lvl="1" indent="-342900">
              <a:buFont typeface="Arial" panose="020B0604020202020204" pitchFamily="34" charset="0"/>
              <a:buChar char="•"/>
            </a:pPr>
            <a:r>
              <a:rPr lang="en-US" dirty="0" smtClean="0"/>
              <a:t>All </a:t>
            </a:r>
            <a:r>
              <a:rPr lang="en-US" dirty="0"/>
              <a:t>other </a:t>
            </a:r>
            <a:r>
              <a:rPr lang="en-US" dirty="0" smtClean="0"/>
              <a:t>users should </a:t>
            </a:r>
            <a:r>
              <a:rPr lang="en-US" dirty="0"/>
              <a:t>only have </a:t>
            </a:r>
            <a:r>
              <a:rPr lang="en-US" dirty="0" smtClean="0"/>
              <a:t>AWS Management Console access, using a combination of user name and password.</a:t>
            </a:r>
            <a:endParaRPr lang="en-US" dirty="0"/>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859774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 </a:t>
            </a:r>
            <a:r>
              <a:rPr lang="en-US" dirty="0" smtClean="0"/>
              <a:t>Auditing</a:t>
            </a:r>
            <a:endParaRPr lang="en-US" dirty="0"/>
          </a:p>
        </p:txBody>
      </p:sp>
      <p:sp>
        <p:nvSpPr>
          <p:cNvPr id="27" name="Content Placeholder 2"/>
          <p:cNvSpPr>
            <a:spLocks noGrp="1"/>
          </p:cNvSpPr>
          <p:nvPr>
            <p:ph idx="1"/>
          </p:nvPr>
        </p:nvSpPr>
        <p:spPr>
          <a:xfrm>
            <a:off x="325285" y="716864"/>
            <a:ext cx="8534400" cy="3891548"/>
          </a:xfrm>
        </p:spPr>
        <p:txBody>
          <a:bodyPr/>
          <a:lstStyle/>
          <a:p>
            <a:r>
              <a:rPr lang="en-US" sz="2000" smtClean="0"/>
              <a:t>Administrators </a:t>
            </a:r>
            <a:r>
              <a:rPr lang="en-US" sz="2000" dirty="0" smtClean="0"/>
              <a:t>must be able to track </a:t>
            </a:r>
            <a:r>
              <a:rPr lang="en-US" sz="2000" smtClean="0"/>
              <a:t>every AWS action </a:t>
            </a:r>
            <a:r>
              <a:rPr lang="en-US" sz="2000" dirty="0" smtClean="0"/>
              <a:t>in </a:t>
            </a:r>
            <a:r>
              <a:rPr lang="en-US" sz="2000" smtClean="0"/>
              <a:t>the account, </a:t>
            </a:r>
            <a:r>
              <a:rPr lang="en-US" sz="2000" dirty="0" smtClean="0"/>
              <a:t>including:</a:t>
            </a:r>
          </a:p>
          <a:p>
            <a:pPr lvl="1"/>
            <a:r>
              <a:rPr lang="en-US" sz="2000" smtClean="0"/>
              <a:t>Every service or object </a:t>
            </a:r>
            <a:r>
              <a:rPr lang="en-US" sz="2000" dirty="0" smtClean="0"/>
              <a:t>that was </a:t>
            </a:r>
            <a:r>
              <a:rPr lang="en-US" sz="2000" smtClean="0"/>
              <a:t>created or </a:t>
            </a:r>
            <a:r>
              <a:rPr lang="en-US" sz="2000" dirty="0" smtClean="0"/>
              <a:t>configured.</a:t>
            </a:r>
            <a:endParaRPr lang="en-US" sz="2000" dirty="0"/>
          </a:p>
          <a:p>
            <a:pPr lvl="1"/>
            <a:r>
              <a:rPr lang="en-US" sz="2000" smtClean="0"/>
              <a:t>The user </a:t>
            </a:r>
            <a:r>
              <a:rPr lang="en-US" sz="2000" dirty="0" smtClean="0"/>
              <a:t>who created </a:t>
            </a:r>
            <a:r>
              <a:rPr lang="en-US" sz="2000" smtClean="0"/>
              <a:t>the object or </a:t>
            </a:r>
            <a:r>
              <a:rPr lang="en-US" sz="2000" dirty="0"/>
              <a:t>configured </a:t>
            </a:r>
            <a:r>
              <a:rPr lang="en-US" sz="2000"/>
              <a:t>the </a:t>
            </a:r>
            <a:r>
              <a:rPr lang="en-US" sz="2000" smtClean="0"/>
              <a:t>service.</a:t>
            </a:r>
            <a:endParaRPr lang="en-US" sz="2000" dirty="0" smtClean="0">
              <a:latin typeface="Arial" panose="020B0604020202020204" pitchFamily="34" charset="0"/>
            </a:endParaRPr>
          </a:p>
          <a:p>
            <a:pPr lvl="1"/>
            <a:r>
              <a:rPr lang="en-US" sz="2000" dirty="0" smtClean="0"/>
              <a:t>The interface used for each </a:t>
            </a:r>
            <a:r>
              <a:rPr lang="en-US" sz="2000" smtClean="0"/>
              <a:t>creation or configuration action.</a:t>
            </a:r>
            <a:endParaRPr lang="en-US" sz="2000" dirty="0" smtClean="0">
              <a:latin typeface="Arial" panose="020B0604020202020204" pitchFamily="34" charset="0"/>
            </a:endParaRPr>
          </a:p>
          <a:p>
            <a:pPr lvl="2"/>
            <a:r>
              <a:rPr lang="en-US" dirty="0" smtClean="0"/>
              <a:t>For example</a:t>
            </a:r>
            <a:r>
              <a:rPr lang="en-US" smtClean="0"/>
              <a:t>: AWS Management Console or CLI</a:t>
            </a:r>
            <a:endParaRPr lang="en-US" dirty="0" smtClean="0">
              <a:latin typeface="Arial" panose="020B0604020202020204" pitchFamily="34" charset="0"/>
            </a:endParaRPr>
          </a:p>
          <a:p>
            <a:pPr lvl="1"/>
            <a:r>
              <a:rPr lang="en-US" sz="2000" dirty="0" smtClean="0"/>
              <a:t>The </a:t>
            </a:r>
            <a:r>
              <a:rPr lang="en-US" sz="2000" dirty="0"/>
              <a:t>source </a:t>
            </a:r>
            <a:r>
              <a:rPr lang="en-US" sz="2000" dirty="0" smtClean="0"/>
              <a:t>of each </a:t>
            </a:r>
            <a:r>
              <a:rPr lang="en-US" sz="2000" smtClean="0"/>
              <a:t>creation or configuration action.</a:t>
            </a:r>
            <a:endParaRPr lang="en-US" sz="2000" dirty="0" smtClean="0">
              <a:latin typeface="Arial" panose="020B0604020202020204" pitchFamily="34" charset="0"/>
            </a:endParaRPr>
          </a:p>
          <a:p>
            <a:pPr lvl="2"/>
            <a:r>
              <a:rPr lang="en-US" dirty="0" smtClean="0"/>
              <a:t>For example</a:t>
            </a:r>
            <a:r>
              <a:rPr lang="en-US" smtClean="0"/>
              <a:t>: IP address or DNS </a:t>
            </a:r>
            <a:r>
              <a:rPr lang="en-US" dirty="0" smtClean="0"/>
              <a:t>alias</a:t>
            </a:r>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35672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 </a:t>
            </a:r>
            <a:r>
              <a:rPr lang="en-US" smtClean="0"/>
              <a:t>Network and </a:t>
            </a:r>
            <a:r>
              <a:rPr lang="en-US" dirty="0"/>
              <a:t>Security </a:t>
            </a:r>
            <a:r>
              <a:rPr lang="en-US" dirty="0" smtClean="0"/>
              <a:t>(1 </a:t>
            </a:r>
            <a:r>
              <a:rPr lang="en-US" dirty="0"/>
              <a:t>of 2)</a:t>
            </a:r>
          </a:p>
        </p:txBody>
      </p:sp>
      <p:sp>
        <p:nvSpPr>
          <p:cNvPr id="27" name="Content Placeholder 2"/>
          <p:cNvSpPr>
            <a:spLocks noGrp="1"/>
          </p:cNvSpPr>
          <p:nvPr>
            <p:ph idx="1"/>
          </p:nvPr>
        </p:nvSpPr>
        <p:spPr>
          <a:xfrm>
            <a:off x="325285" y="716864"/>
            <a:ext cx="8534400" cy="3891548"/>
          </a:xfrm>
        </p:spPr>
        <p:txBody>
          <a:bodyPr/>
          <a:lstStyle/>
          <a:p>
            <a:r>
              <a:rPr lang="en-US" sz="2000" dirty="0" smtClean="0"/>
              <a:t>The new architecture must conform </a:t>
            </a:r>
            <a:r>
              <a:rPr lang="en-US" sz="2000" smtClean="0"/>
              <a:t>to AWS best practices.</a:t>
            </a:r>
            <a:endParaRPr lang="en-US" sz="2000" dirty="0" smtClean="0"/>
          </a:p>
          <a:p>
            <a:r>
              <a:rPr lang="en-US" sz="2000" dirty="0" smtClean="0"/>
              <a:t>This includes:</a:t>
            </a:r>
            <a:endParaRPr lang="en-US" sz="2000" dirty="0"/>
          </a:p>
          <a:p>
            <a:pPr lvl="1"/>
            <a:r>
              <a:rPr lang="en-US" sz="1800" smtClean="0">
                <a:solidFill>
                  <a:srgbClr val="414042"/>
                </a:solidFill>
              </a:rPr>
              <a:t>Achieve </a:t>
            </a:r>
            <a:r>
              <a:rPr lang="en-US" sz="1800" smtClean="0">
                <a:solidFill>
                  <a:srgbClr val="474746"/>
                </a:solidFill>
              </a:rPr>
              <a:t>high availability</a:t>
            </a:r>
            <a:r>
              <a:rPr lang="en-US" sz="1800" smtClean="0">
                <a:solidFill>
                  <a:schemeClr val="tx1"/>
                </a:solidFill>
              </a:rPr>
              <a:t> </a:t>
            </a:r>
            <a:r>
              <a:rPr lang="en-US" sz="1800" dirty="0" smtClean="0">
                <a:solidFill>
                  <a:srgbClr val="414042"/>
                </a:solidFill>
              </a:rPr>
              <a:t>for all tiers </a:t>
            </a:r>
            <a:r>
              <a:rPr lang="en-US" sz="1800" smtClean="0">
                <a:solidFill>
                  <a:srgbClr val="414042"/>
                </a:solidFill>
              </a:rPr>
              <a:t>to reduce downtime.</a:t>
            </a:r>
            <a:endParaRPr lang="en-US" sz="1800" dirty="0" smtClean="0">
              <a:solidFill>
                <a:srgbClr val="414042"/>
              </a:solidFill>
              <a:latin typeface="Arial" panose="020B0604020202020204" pitchFamily="34" charset="0"/>
            </a:endParaRPr>
          </a:p>
          <a:p>
            <a:pPr lvl="1"/>
            <a:r>
              <a:rPr lang="en-US" sz="1800" dirty="0" smtClean="0">
                <a:solidFill>
                  <a:srgbClr val="414042"/>
                </a:solidFill>
              </a:rPr>
              <a:t>Control access to </a:t>
            </a:r>
            <a:r>
              <a:rPr lang="en-US" sz="1800" smtClean="0">
                <a:solidFill>
                  <a:srgbClr val="414042"/>
                </a:solidFill>
              </a:rPr>
              <a:t>the applications and limit public </a:t>
            </a:r>
            <a:r>
              <a:rPr lang="en-US" sz="1800" dirty="0">
                <a:solidFill>
                  <a:srgbClr val="414042"/>
                </a:solidFill>
              </a:rPr>
              <a:t>entry </a:t>
            </a:r>
            <a:r>
              <a:rPr lang="en-US" sz="1800" dirty="0" smtClean="0">
                <a:solidFill>
                  <a:srgbClr val="414042"/>
                </a:solidFill>
              </a:rPr>
              <a:t>points.</a:t>
            </a:r>
            <a:endParaRPr lang="en-US" sz="1800" dirty="0">
              <a:solidFill>
                <a:srgbClr val="414042"/>
              </a:solidFill>
            </a:endParaRPr>
          </a:p>
          <a:p>
            <a:pPr lvl="1"/>
            <a:r>
              <a:rPr lang="en-US" sz="1800" smtClean="0">
                <a:solidFill>
                  <a:srgbClr val="414042"/>
                </a:solidFill>
              </a:rPr>
              <a:t>Minimize IP address </a:t>
            </a:r>
            <a:r>
              <a:rPr lang="en-US" sz="1800" dirty="0" smtClean="0">
                <a:solidFill>
                  <a:srgbClr val="414042"/>
                </a:solidFill>
              </a:rPr>
              <a:t>usage </a:t>
            </a:r>
            <a:r>
              <a:rPr lang="en-US" sz="1800" smtClean="0">
                <a:solidFill>
                  <a:srgbClr val="414042"/>
                </a:solidFill>
              </a:rPr>
              <a:t>to reduce </a:t>
            </a:r>
            <a:r>
              <a:rPr lang="en-US" sz="1800" dirty="0" smtClean="0">
                <a:solidFill>
                  <a:srgbClr val="414042"/>
                </a:solidFill>
              </a:rPr>
              <a:t>the attack surface.</a:t>
            </a:r>
            <a:endParaRPr lang="en-US" sz="1800" dirty="0">
              <a:solidFill>
                <a:srgbClr val="414042"/>
              </a:solidFill>
            </a:endParaRPr>
          </a:p>
          <a:p>
            <a:pPr lvl="1"/>
            <a:r>
              <a:rPr lang="en-US" sz="1800" dirty="0" smtClean="0">
                <a:solidFill>
                  <a:srgbClr val="414042"/>
                </a:solidFill>
              </a:rPr>
              <a:t>Maintain separate networks </a:t>
            </a:r>
            <a:r>
              <a:rPr lang="en-US" sz="1800" smtClean="0">
                <a:solidFill>
                  <a:srgbClr val="414042"/>
                </a:solidFill>
              </a:rPr>
              <a:t>for InnoMed’s development/testing environment and production environment.</a:t>
            </a:r>
            <a:endParaRPr lang="en-US" sz="1800" dirty="0">
              <a:solidFill>
                <a:srgbClr val="414042"/>
              </a:solidFill>
              <a:latin typeface="Arial" panose="020B0604020202020204" pitchFamily="34" charset="0"/>
            </a:endParaRPr>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35672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 </a:t>
            </a:r>
            <a:r>
              <a:rPr lang="en-US" smtClean="0"/>
              <a:t>Network and </a:t>
            </a:r>
            <a:r>
              <a:rPr lang="en-US" dirty="0"/>
              <a:t>Security (2 of 2)</a:t>
            </a:r>
          </a:p>
        </p:txBody>
      </p:sp>
      <p:sp>
        <p:nvSpPr>
          <p:cNvPr id="27" name="Content Placeholder 2"/>
          <p:cNvSpPr>
            <a:spLocks noGrp="1"/>
          </p:cNvSpPr>
          <p:nvPr>
            <p:ph idx="1"/>
          </p:nvPr>
        </p:nvSpPr>
        <p:spPr>
          <a:xfrm>
            <a:off x="325285" y="716864"/>
            <a:ext cx="8534400" cy="3891548"/>
          </a:xfrm>
        </p:spPr>
        <p:txBody>
          <a:bodyPr/>
          <a:lstStyle/>
          <a:p>
            <a:r>
              <a:rPr lang="en-US" sz="2000" dirty="0" smtClean="0"/>
              <a:t>The new architecture must conform to AWS best practices.</a:t>
            </a:r>
          </a:p>
          <a:p>
            <a:r>
              <a:rPr lang="en-US" sz="2000" dirty="0" smtClean="0"/>
              <a:t>This includes:</a:t>
            </a:r>
            <a:endParaRPr lang="en-US" sz="2000" dirty="0"/>
          </a:p>
          <a:p>
            <a:pPr lvl="1"/>
            <a:r>
              <a:rPr lang="en-US" sz="1800" dirty="0" smtClean="0">
                <a:solidFill>
                  <a:schemeClr val="tx1">
                    <a:lumMod val="50000"/>
                  </a:schemeClr>
                </a:solidFill>
                <a:latin typeface="Arial" panose="020B0604020202020204" pitchFamily="34" charset="0"/>
                <a:cs typeface="Arial" panose="020B0604020202020204" pitchFamily="34" charset="0"/>
              </a:rPr>
              <a:t>The web </a:t>
            </a:r>
            <a:r>
              <a:rPr lang="en-US" sz="1800" dirty="0">
                <a:solidFill>
                  <a:schemeClr val="tx1">
                    <a:lumMod val="50000"/>
                  </a:schemeClr>
                </a:solidFill>
                <a:latin typeface="Arial" panose="020B0604020202020204" pitchFamily="34" charset="0"/>
                <a:cs typeface="Arial" panose="020B0604020202020204" pitchFamily="34" charset="0"/>
              </a:rPr>
              <a:t>tier </a:t>
            </a:r>
            <a:r>
              <a:rPr lang="en-US" sz="1800" dirty="0" smtClean="0">
                <a:solidFill>
                  <a:schemeClr val="tx1">
                    <a:lumMod val="50000"/>
                  </a:schemeClr>
                </a:solidFill>
                <a:latin typeface="Arial" panose="020B0604020202020204" pitchFamily="34" charset="0"/>
                <a:cs typeface="Arial" panose="020B0604020202020204" pitchFamily="34" charset="0"/>
              </a:rPr>
              <a:t>load balancer can receive </a:t>
            </a:r>
            <a:r>
              <a:rPr lang="en-US" sz="1800" dirty="0">
                <a:solidFill>
                  <a:schemeClr val="tx1">
                    <a:lumMod val="50000"/>
                  </a:schemeClr>
                </a:solidFill>
                <a:latin typeface="Arial" panose="020B0604020202020204" pitchFamily="34" charset="0"/>
                <a:cs typeface="Arial" panose="020B0604020202020204" pitchFamily="34" charset="0"/>
              </a:rPr>
              <a:t>requests from </a:t>
            </a:r>
            <a:r>
              <a:rPr lang="en-US" sz="1800" dirty="0" smtClean="0">
                <a:solidFill>
                  <a:schemeClr val="tx1">
                    <a:lumMod val="50000"/>
                  </a:schemeClr>
                </a:solidFill>
                <a:latin typeface="Arial" panose="020B0604020202020204" pitchFamily="34" charset="0"/>
                <a:cs typeface="Arial" panose="020B0604020202020204" pitchFamily="34" charset="0"/>
              </a:rPr>
              <a:t>the Internet on </a:t>
            </a:r>
            <a:r>
              <a:rPr lang="en-US" sz="1800" dirty="0">
                <a:solidFill>
                  <a:schemeClr val="tx1">
                    <a:lumMod val="50000"/>
                  </a:schemeClr>
                </a:solidFill>
                <a:latin typeface="Arial" panose="020B0604020202020204" pitchFamily="34" charset="0"/>
                <a:cs typeface="Arial" panose="020B0604020202020204" pitchFamily="34" charset="0"/>
              </a:rPr>
              <a:t>port </a:t>
            </a:r>
            <a:r>
              <a:rPr lang="en-US" sz="1800" dirty="0" smtClean="0">
                <a:solidFill>
                  <a:schemeClr val="tx1">
                    <a:lumMod val="50000"/>
                  </a:schemeClr>
                </a:solidFill>
                <a:latin typeface="Arial" panose="020B0604020202020204" pitchFamily="34" charset="0"/>
                <a:cs typeface="Arial" panose="020B0604020202020204" pitchFamily="34" charset="0"/>
              </a:rPr>
              <a:t>80.</a:t>
            </a:r>
            <a:endParaRPr lang="en-US" sz="1800" dirty="0" smtClean="0">
              <a:solidFill>
                <a:schemeClr val="tx1">
                  <a:lumMod val="50000"/>
                </a:schemeClr>
              </a:solidFill>
            </a:endParaRPr>
          </a:p>
          <a:p>
            <a:pPr lvl="1"/>
            <a:r>
              <a:rPr lang="en-US" sz="1800" dirty="0" smtClean="0">
                <a:solidFill>
                  <a:schemeClr val="tx1">
                    <a:lumMod val="50000"/>
                  </a:schemeClr>
                </a:solidFill>
              </a:rPr>
              <a:t>Web </a:t>
            </a:r>
            <a:r>
              <a:rPr lang="en-US" sz="1800" dirty="0">
                <a:solidFill>
                  <a:schemeClr val="tx1">
                    <a:lumMod val="50000"/>
                  </a:schemeClr>
                </a:solidFill>
              </a:rPr>
              <a:t>tier </a:t>
            </a:r>
            <a:r>
              <a:rPr lang="en-US" sz="1800" dirty="0" smtClean="0">
                <a:solidFill>
                  <a:schemeClr val="tx1">
                    <a:lumMod val="50000"/>
                  </a:schemeClr>
                </a:solidFill>
              </a:rPr>
              <a:t>servers can receive </a:t>
            </a:r>
            <a:r>
              <a:rPr lang="en-US" sz="1800" dirty="0">
                <a:solidFill>
                  <a:schemeClr val="tx1">
                    <a:lumMod val="50000"/>
                  </a:schemeClr>
                </a:solidFill>
              </a:rPr>
              <a:t>requests from </a:t>
            </a:r>
            <a:r>
              <a:rPr lang="en-US" sz="1800" dirty="0" smtClean="0">
                <a:solidFill>
                  <a:schemeClr val="tx1">
                    <a:lumMod val="50000"/>
                  </a:schemeClr>
                </a:solidFill>
              </a:rPr>
              <a:t>the web tier load balancer only on </a:t>
            </a:r>
            <a:r>
              <a:rPr lang="en-US" sz="1800" dirty="0">
                <a:solidFill>
                  <a:schemeClr val="tx1">
                    <a:lumMod val="50000"/>
                  </a:schemeClr>
                </a:solidFill>
              </a:rPr>
              <a:t>port </a:t>
            </a:r>
            <a:r>
              <a:rPr lang="en-US" sz="1800" dirty="0" smtClean="0">
                <a:solidFill>
                  <a:schemeClr val="tx1">
                    <a:lumMod val="50000"/>
                  </a:schemeClr>
                </a:solidFill>
              </a:rPr>
              <a:t>80.</a:t>
            </a:r>
            <a:endParaRPr lang="en-US" sz="1800" dirty="0">
              <a:solidFill>
                <a:schemeClr val="tx1">
                  <a:lumMod val="50000"/>
                </a:schemeClr>
              </a:solidFill>
            </a:endParaRPr>
          </a:p>
          <a:p>
            <a:pPr lvl="1"/>
            <a:r>
              <a:rPr lang="en-US" sz="1800" dirty="0" smtClean="0">
                <a:solidFill>
                  <a:schemeClr val="tx1">
                    <a:lumMod val="50000"/>
                  </a:schemeClr>
                </a:solidFill>
              </a:rPr>
              <a:t>The Application Load Balancer can </a:t>
            </a:r>
            <a:r>
              <a:rPr lang="en-US" sz="1800" dirty="0">
                <a:solidFill>
                  <a:schemeClr val="tx1">
                    <a:lumMod val="50000"/>
                  </a:schemeClr>
                </a:solidFill>
              </a:rPr>
              <a:t>receive requests from </a:t>
            </a:r>
            <a:r>
              <a:rPr lang="en-US" sz="1800" dirty="0" smtClean="0">
                <a:solidFill>
                  <a:schemeClr val="tx1">
                    <a:lumMod val="50000"/>
                  </a:schemeClr>
                </a:solidFill>
              </a:rPr>
              <a:t>web tier servers only on </a:t>
            </a:r>
            <a:r>
              <a:rPr lang="en-US" sz="1800" dirty="0">
                <a:solidFill>
                  <a:schemeClr val="tx1">
                    <a:lumMod val="50000"/>
                  </a:schemeClr>
                </a:solidFill>
              </a:rPr>
              <a:t>port </a:t>
            </a:r>
            <a:r>
              <a:rPr lang="en-US" sz="1800" dirty="0" smtClean="0">
                <a:solidFill>
                  <a:schemeClr val="tx1">
                    <a:lumMod val="50000"/>
                  </a:schemeClr>
                </a:solidFill>
              </a:rPr>
              <a:t>8080.</a:t>
            </a:r>
            <a:endParaRPr lang="en-US" sz="1800" dirty="0">
              <a:solidFill>
                <a:schemeClr val="tx1">
                  <a:lumMod val="50000"/>
                </a:schemeClr>
              </a:solidFill>
              <a:latin typeface="Arial" panose="020B0604020202020204" pitchFamily="34" charset="0"/>
            </a:endParaRPr>
          </a:p>
          <a:p>
            <a:pPr lvl="1"/>
            <a:r>
              <a:rPr lang="en-US" sz="1800" dirty="0" smtClean="0">
                <a:solidFill>
                  <a:schemeClr val="tx1">
                    <a:lumMod val="50000"/>
                  </a:schemeClr>
                </a:solidFill>
              </a:rPr>
              <a:t>Application tier servers can receive requests from the application tier load balancer only on port 80.</a:t>
            </a:r>
            <a:endParaRPr lang="en-US" sz="1800" dirty="0" smtClean="0">
              <a:solidFill>
                <a:schemeClr val="tx1">
                  <a:lumMod val="50000"/>
                </a:schemeClr>
              </a:solidFill>
              <a:latin typeface="Arial" panose="020B0604020202020204" pitchFamily="34" charset="0"/>
            </a:endParaRPr>
          </a:p>
          <a:p>
            <a:pPr lvl="1"/>
            <a:r>
              <a:rPr lang="en-US" sz="1800" dirty="0" smtClean="0">
                <a:solidFill>
                  <a:schemeClr val="tx1">
                    <a:lumMod val="50000"/>
                  </a:schemeClr>
                </a:solidFill>
              </a:rPr>
              <a:t>Database servers can receive requests from application servers only on port 1433.</a:t>
            </a:r>
            <a:endParaRPr lang="en-US" sz="1800" dirty="0" smtClean="0">
              <a:solidFill>
                <a:schemeClr val="tx1">
                  <a:lumMod val="50000"/>
                </a:schemeClr>
              </a:solidFill>
              <a:latin typeface="Arial" panose="020B0604020202020204" pitchFamily="34" charset="0"/>
            </a:endParaRPr>
          </a:p>
        </p:txBody>
      </p:sp>
      <p:sp>
        <p:nvSpPr>
          <p:cNvPr id="3" name="Footer Placeholder 2"/>
          <p:cNvSpPr>
            <a:spLocks noGrp="1"/>
          </p:cNvSpPr>
          <p:nvPr>
            <p:ph type="ftr" sz="quarter" idx="10"/>
          </p:nvPr>
        </p:nvSpPr>
        <p:spPr/>
        <p:txBody>
          <a:bodyPr/>
          <a:lstStyle/>
          <a:p>
            <a:r>
              <a:rPr lang="en-US" dirty="0" smtClean="0"/>
              <a:t>© 2017, </a:t>
            </a:r>
            <a:r>
              <a:rPr lang="en-US" dirty="0" smtClean="0">
                <a:solidFill>
                  <a:srgbClr val="949494"/>
                </a:solidFill>
              </a:rPr>
              <a:t>Amazon Web Services</a:t>
            </a:r>
            <a:r>
              <a:rPr lang="en-US" dirty="0" smtClean="0"/>
              <a:t>, Inc. </a:t>
            </a:r>
            <a:r>
              <a:rPr lang="en-US" dirty="0" smtClean="0">
                <a:solidFill>
                  <a:srgbClr val="949494"/>
                </a:solidFill>
              </a:rPr>
              <a:t>or</a:t>
            </a:r>
            <a:r>
              <a:rPr lang="en-US" dirty="0" smtClean="0"/>
              <a:t> its Affiliates. All rights reserved.</a:t>
            </a:r>
            <a:endParaRPr lang="en-US" dirty="0"/>
          </a:p>
        </p:txBody>
      </p:sp>
    </p:spTree>
    <p:extLst>
      <p:ext uri="{BB962C8B-B14F-4D97-AF65-F5344CB8AC3E}">
        <p14:creationId xmlns:p14="http://schemas.microsoft.com/office/powerpoint/2010/main" val="1449398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a:t>– </a:t>
            </a:r>
            <a:r>
              <a:rPr lang="en-US" smtClean="0"/>
              <a:t>Web Tier and Application Tier</a:t>
            </a:r>
            <a:endParaRPr lang="en-US" dirty="0">
              <a:latin typeface="Arial" panose="020B0604020202020204" pitchFamily="34" charset="0"/>
            </a:endParaRPr>
          </a:p>
        </p:txBody>
      </p:sp>
      <p:sp>
        <p:nvSpPr>
          <p:cNvPr id="27" name="Content Placeholder 2"/>
          <p:cNvSpPr>
            <a:spLocks noGrp="1"/>
          </p:cNvSpPr>
          <p:nvPr>
            <p:ph idx="1"/>
          </p:nvPr>
        </p:nvSpPr>
        <p:spPr>
          <a:xfrm>
            <a:off x="325285" y="716864"/>
            <a:ext cx="8534400" cy="3891548"/>
          </a:xfrm>
        </p:spPr>
        <p:txBody>
          <a:bodyPr/>
          <a:lstStyle/>
          <a:p>
            <a:pPr lvl="1"/>
            <a:r>
              <a:rPr lang="en-US" sz="2000" dirty="0" smtClean="0"/>
              <a:t>All the instance names in the web tier should </a:t>
            </a:r>
            <a:r>
              <a:rPr lang="en-US" sz="2000" dirty="0"/>
              <a:t>be </a:t>
            </a:r>
            <a:r>
              <a:rPr lang="en-US" sz="2000" dirty="0" smtClean="0"/>
              <a:t>tagged </a:t>
            </a:r>
            <a:r>
              <a:rPr lang="en-US" sz="1800" dirty="0" smtClean="0"/>
              <a:t>as Key = Name and value </a:t>
            </a:r>
            <a:r>
              <a:rPr lang="en-US" sz="1800" dirty="0"/>
              <a:t>= </a:t>
            </a:r>
            <a:r>
              <a:rPr lang="en-US" sz="1800" dirty="0" smtClean="0"/>
              <a:t>web-tier.</a:t>
            </a:r>
            <a:endParaRPr lang="en-US" sz="1800" dirty="0"/>
          </a:p>
          <a:p>
            <a:pPr lvl="2"/>
            <a:endParaRPr lang="en-US" sz="1800" dirty="0" smtClean="0"/>
          </a:p>
          <a:p>
            <a:pPr lvl="1"/>
            <a:r>
              <a:rPr lang="en-US" sz="2000" dirty="0" smtClean="0"/>
              <a:t>All the instance names the </a:t>
            </a:r>
            <a:r>
              <a:rPr lang="en-US" sz="2000" dirty="0"/>
              <a:t>in </a:t>
            </a:r>
            <a:r>
              <a:rPr lang="en-US" sz="2000" dirty="0" smtClean="0"/>
              <a:t>application tier should </a:t>
            </a:r>
            <a:r>
              <a:rPr lang="en-US" sz="2000" dirty="0"/>
              <a:t>be tagged as </a:t>
            </a:r>
            <a:r>
              <a:rPr lang="en-US" sz="2000" dirty="0" smtClean="0"/>
              <a:t>Key </a:t>
            </a:r>
            <a:r>
              <a:rPr lang="en-US" sz="2000" dirty="0"/>
              <a:t>= </a:t>
            </a:r>
            <a:r>
              <a:rPr lang="en-US" sz="2000" dirty="0" smtClean="0"/>
              <a:t>Name and value </a:t>
            </a:r>
            <a:r>
              <a:rPr lang="en-US" sz="2000" dirty="0"/>
              <a:t>= </a:t>
            </a:r>
            <a:r>
              <a:rPr lang="en-US" sz="2000" dirty="0" smtClean="0"/>
              <a:t>app-tier.</a:t>
            </a:r>
          </a:p>
          <a:p>
            <a:pPr lvl="1"/>
            <a:endParaRPr lang="en-US" sz="2000" dirty="0"/>
          </a:p>
          <a:p>
            <a:pPr lvl="1"/>
            <a:r>
              <a:rPr lang="en-US" sz="2000" dirty="0" smtClean="0"/>
              <a:t>All instances in the application tier must support </a:t>
            </a:r>
            <a:r>
              <a:rPr lang="en-US" dirty="0"/>
              <a:t>EBS optimization</a:t>
            </a:r>
            <a:r>
              <a:rPr lang="en-US" sz="2000" dirty="0" smtClean="0"/>
              <a:t>.</a:t>
            </a:r>
          </a:p>
          <a:p>
            <a:pPr lvl="1"/>
            <a:endParaRPr lang="en-US" sz="2000" dirty="0"/>
          </a:p>
          <a:p>
            <a:pPr lvl="1"/>
            <a:r>
              <a:rPr lang="en-US" sz="2000" dirty="0" smtClean="0"/>
              <a:t>Load balancers for web tier and application tier must support </a:t>
            </a:r>
            <a:r>
              <a:rPr lang="en-US" dirty="0"/>
              <a:t>HTTP, HTTPS, </a:t>
            </a:r>
            <a:r>
              <a:rPr lang="en-US" dirty="0" smtClean="0"/>
              <a:t>and TCP protocols</a:t>
            </a:r>
            <a:r>
              <a:rPr lang="en-US" sz="2000" dirty="0" smtClean="0"/>
              <a:t>.</a:t>
            </a:r>
            <a:endParaRPr lang="en-US" sz="2000" dirty="0">
              <a:latin typeface="Arial" panose="020B0604020202020204" pitchFamily="34" charset="0"/>
            </a:endParaRPr>
          </a:p>
          <a:p>
            <a:pPr lvl="1"/>
            <a:endParaRPr lang="en-US" sz="2000" dirty="0"/>
          </a:p>
          <a:p>
            <a:pPr lvl="1"/>
            <a:endParaRPr lang="en-US" dirty="0" smtClean="0"/>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247976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 </a:t>
            </a:r>
            <a:r>
              <a:rPr lang="en-US" dirty="0" smtClean="0"/>
              <a:t>Business Continuity</a:t>
            </a:r>
            <a:endParaRPr lang="en-US" dirty="0"/>
          </a:p>
        </p:txBody>
      </p:sp>
      <p:sp>
        <p:nvSpPr>
          <p:cNvPr id="27" name="Content Placeholder 2"/>
          <p:cNvSpPr>
            <a:spLocks noGrp="1"/>
          </p:cNvSpPr>
          <p:nvPr>
            <p:ph idx="1"/>
          </p:nvPr>
        </p:nvSpPr>
        <p:spPr>
          <a:xfrm>
            <a:off x="325285" y="716864"/>
            <a:ext cx="8534400" cy="3891548"/>
          </a:xfrm>
        </p:spPr>
        <p:txBody>
          <a:bodyPr/>
          <a:lstStyle/>
          <a:p>
            <a:pPr marL="3175" lvl="1" indent="0">
              <a:buNone/>
            </a:pPr>
            <a:r>
              <a:rPr lang="en-US" sz="2000" dirty="0" smtClean="0"/>
              <a:t>The new architecture should be designed for business continuity.</a:t>
            </a:r>
          </a:p>
          <a:p>
            <a:r>
              <a:rPr lang="en-US" sz="2000" dirty="0"/>
              <a:t>This includes:</a:t>
            </a:r>
          </a:p>
          <a:p>
            <a:pPr lvl="1"/>
            <a:r>
              <a:rPr lang="en-US" sz="2000" dirty="0" smtClean="0"/>
              <a:t>The web and application tiers should be self-healing.</a:t>
            </a:r>
          </a:p>
          <a:p>
            <a:pPr lvl="2"/>
            <a:r>
              <a:rPr lang="en-US" sz="1800" dirty="0" smtClean="0"/>
              <a:t>If a server becomes unavailable it will be replaced by a new server.</a:t>
            </a:r>
            <a:endParaRPr lang="en-US" sz="1800" dirty="0" smtClean="0">
              <a:latin typeface="Arial" panose="020B0604020202020204" pitchFamily="34" charset="0"/>
            </a:endParaRPr>
          </a:p>
          <a:p>
            <a:pPr lvl="2"/>
            <a:r>
              <a:rPr lang="en-US" sz="1800" dirty="0" smtClean="0"/>
              <a:t>A server is </a:t>
            </a:r>
            <a:r>
              <a:rPr lang="en-US" dirty="0"/>
              <a:t>considered to be </a:t>
            </a:r>
            <a:r>
              <a:rPr lang="en-US" sz="1800" dirty="0" smtClean="0"/>
              <a:t>unavailable if the operating system or application fails to respond.</a:t>
            </a:r>
            <a:endParaRPr lang="en-US" sz="1800" dirty="0" smtClean="0">
              <a:latin typeface="Arial" panose="020B0604020202020204" pitchFamily="34" charset="0"/>
            </a:endParaRPr>
          </a:p>
          <a:p>
            <a:pPr lvl="1"/>
            <a:r>
              <a:rPr lang="en-US" sz="2000" dirty="0" smtClean="0"/>
              <a:t>The database tier should support Multi-AZ deployment.</a:t>
            </a:r>
          </a:p>
          <a:p>
            <a:pPr lvl="1"/>
            <a:r>
              <a:rPr lang="en-US" sz="2000" dirty="0" smtClean="0"/>
              <a:t>The </a:t>
            </a:r>
            <a:r>
              <a:rPr lang="en-US" sz="2000" dirty="0"/>
              <a:t>architecture </a:t>
            </a:r>
            <a:r>
              <a:rPr lang="en-US" sz="2000" dirty="0" smtClean="0"/>
              <a:t>should handle </a:t>
            </a:r>
            <a:r>
              <a:rPr lang="en-US" sz="2000" dirty="0"/>
              <a:t>doubling the number of </a:t>
            </a:r>
            <a:r>
              <a:rPr lang="en-US" sz="2000" dirty="0" smtClean="0"/>
              <a:t>servers </a:t>
            </a:r>
            <a:r>
              <a:rPr lang="en-US" sz="2000" dirty="0">
                <a:solidFill>
                  <a:srgbClr val="414042"/>
                </a:solidFill>
              </a:rPr>
              <a:t>to support its rapid </a:t>
            </a:r>
            <a:r>
              <a:rPr lang="en-US" sz="2000" dirty="0" smtClean="0">
                <a:solidFill>
                  <a:srgbClr val="414042"/>
                </a:solidFill>
              </a:rPr>
              <a:t>growth.</a:t>
            </a:r>
            <a:endParaRPr lang="en-US" sz="2000" dirty="0">
              <a:solidFill>
                <a:srgbClr val="414042"/>
              </a:solidFill>
              <a:latin typeface="Arial" panose="020B0604020202020204" pitchFamily="34" charset="0"/>
            </a:endParaRPr>
          </a:p>
          <a:p>
            <a:pPr lvl="1"/>
            <a:endParaRPr lang="en-US" dirty="0" smtClean="0"/>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35672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pPr algn="ctr"/>
            <a:r>
              <a:rPr lang="en-US" sz="3200" smtClean="0">
                <a:solidFill>
                  <a:srgbClr val="474746"/>
                </a:solidFill>
              </a:rPr>
              <a:t>Solution</a:t>
            </a:r>
            <a:r>
              <a:rPr lang="en-US" sz="3200" smtClean="0"/>
              <a:t> </a:t>
            </a:r>
            <a:r>
              <a:rPr lang="en-US" sz="3200" dirty="0" smtClean="0"/>
              <a:t>Template</a:t>
            </a:r>
            <a:endParaRPr lang="en-US" sz="3200" dirty="0"/>
          </a:p>
        </p:txBody>
      </p:sp>
      <p:sp>
        <p:nvSpPr>
          <p:cNvPr id="27" name="Content Placeholder 2"/>
          <p:cNvSpPr>
            <a:spLocks noGrp="1"/>
          </p:cNvSpPr>
          <p:nvPr>
            <p:ph type="subTitle" idx="1"/>
          </p:nvPr>
        </p:nvSpPr>
        <p:spPr/>
        <p:txBody>
          <a:bodyPr/>
          <a:lstStyle/>
          <a:p>
            <a:pPr marL="3175" lvl="1" indent="0">
              <a:buNone/>
            </a:pPr>
            <a:endParaRPr lang="en-US" sz="1800" dirty="0"/>
          </a:p>
          <a:p>
            <a:pPr marL="0" indent="0">
              <a:buNone/>
            </a:pPr>
            <a:endParaRPr lang="en-US" dirty="0"/>
          </a:p>
        </p:txBody>
      </p:sp>
    </p:spTree>
    <p:extLst>
      <p:ext uri="{BB962C8B-B14F-4D97-AF65-F5344CB8AC3E}">
        <p14:creationId xmlns:p14="http://schemas.microsoft.com/office/powerpoint/2010/main" val="1002166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Services </a:t>
            </a:r>
            <a:r>
              <a:rPr lang="en-US" dirty="0" smtClean="0"/>
              <a:t>Will You Use?</a:t>
            </a:r>
            <a:endParaRPr lang="en-US" dirty="0"/>
          </a:p>
        </p:txBody>
      </p:sp>
      <p:sp>
        <p:nvSpPr>
          <p:cNvPr id="3" name="Content Placeholder 2"/>
          <p:cNvSpPr>
            <a:spLocks noGrp="1"/>
          </p:cNvSpPr>
          <p:nvPr>
            <p:ph idx="1"/>
          </p:nvPr>
        </p:nvSpPr>
        <p:spPr/>
        <p:txBody>
          <a:bodyPr/>
          <a:lstStyle/>
          <a:p>
            <a:pPr marL="342900" indent="-342900">
              <a:buFont typeface="Arial" charset="0"/>
              <a:buChar char="•"/>
            </a:pPr>
            <a:endParaRPr lang="en-US" dirty="0" smtClean="0"/>
          </a:p>
        </p:txBody>
      </p:sp>
      <p:sp>
        <p:nvSpPr>
          <p:cNvPr id="4" name="Footer Placeholder 3"/>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64390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Users, Groups, and Roles</a:t>
            </a:r>
            <a:endParaRPr lang="en-US" dirty="0">
              <a:latin typeface="Arial" panose="020B0604020202020204" pitchFamily="34" charset="0"/>
            </a:endParaRPr>
          </a:p>
        </p:txBody>
      </p:sp>
      <p:cxnSp>
        <p:nvCxnSpPr>
          <p:cNvPr id="71" name="Elbow Connector 70"/>
          <p:cNvCxnSpPr>
            <a:stCxn id="99" idx="2"/>
            <a:endCxn id="74" idx="0"/>
          </p:cNvCxnSpPr>
          <p:nvPr/>
        </p:nvCxnSpPr>
        <p:spPr>
          <a:xfrm rot="5400000">
            <a:off x="2829117" y="-100122"/>
            <a:ext cx="347530" cy="3340883"/>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Elbow Connector 71"/>
          <p:cNvCxnSpPr>
            <a:stCxn id="99" idx="2"/>
            <a:endCxn id="90" idx="0"/>
          </p:cNvCxnSpPr>
          <p:nvPr/>
        </p:nvCxnSpPr>
        <p:spPr>
          <a:xfrm rot="16200000" flipH="1">
            <a:off x="4857895" y="1211981"/>
            <a:ext cx="359778" cy="728923"/>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418040" y="1744084"/>
            <a:ext cx="1828800" cy="1441665"/>
            <a:chOff x="1042712" y="1753945"/>
            <a:chExt cx="1765504" cy="1441665"/>
          </a:xfrm>
        </p:grpSpPr>
        <p:sp>
          <p:nvSpPr>
            <p:cNvPr id="74" name="TextBox 73"/>
            <p:cNvSpPr txBox="1"/>
            <p:nvPr/>
          </p:nvSpPr>
          <p:spPr>
            <a:xfrm>
              <a:off x="1042712" y="1753945"/>
              <a:ext cx="1765504" cy="307777"/>
            </a:xfrm>
            <a:prstGeom prst="rect">
              <a:avLst/>
            </a:prstGeom>
            <a:solidFill>
              <a:schemeClr val="accent1"/>
            </a:solidFill>
            <a:ln>
              <a:solidFill>
                <a:schemeClr val="accent4">
                  <a:lumMod val="40000"/>
                  <a:lumOff val="60000"/>
                </a:schemeClr>
              </a:solidFill>
            </a:ln>
          </p:spPr>
          <p:txBody>
            <a:bodyPr wrap="square" rtlCol="0">
              <a:spAutoFit/>
            </a:bodyPr>
            <a:lstStyle/>
            <a:p>
              <a:r>
                <a:rPr lang="en-US" sz="1400" dirty="0" smtClean="0">
                  <a:solidFill>
                    <a:srgbClr val="474746"/>
                  </a:solidFill>
                  <a:ea typeface="Verdana" panose="020B0604030504040204" pitchFamily="34" charset="0"/>
                  <a:cs typeface="Verdana" panose="020B0604030504040204" pitchFamily="34" charset="0"/>
                </a:rPr>
                <a:t>Group</a:t>
              </a:r>
              <a:r>
                <a:rPr lang="en-US" sz="1400" dirty="0" smtClean="0">
                  <a:ea typeface="Verdana" panose="020B0604030504040204" pitchFamily="34" charset="0"/>
                  <a:cs typeface="Verdana" panose="020B0604030504040204" pitchFamily="34" charset="0"/>
                </a:rPr>
                <a:t>:</a:t>
              </a:r>
              <a:endParaRPr lang="en-US" sz="1400"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75" name="TextBox 74"/>
            <p:cNvSpPr txBox="1"/>
            <p:nvPr/>
          </p:nvSpPr>
          <p:spPr>
            <a:xfrm>
              <a:off x="1176962" y="2351058"/>
              <a:ext cx="1497000"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sp>
          <p:nvSpPr>
            <p:cNvPr id="76" name="TextBox 75"/>
            <p:cNvSpPr txBox="1"/>
            <p:nvPr/>
          </p:nvSpPr>
          <p:spPr>
            <a:xfrm>
              <a:off x="1176962" y="2887833"/>
              <a:ext cx="1497000"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cxnSp>
          <p:nvCxnSpPr>
            <p:cNvPr id="77" name="Straight Connector 76"/>
            <p:cNvCxnSpPr>
              <a:stCxn id="74" idx="2"/>
              <a:endCxn id="75" idx="0"/>
            </p:cNvCxnSpPr>
            <p:nvPr/>
          </p:nvCxnSpPr>
          <p:spPr>
            <a:xfrm flipH="1">
              <a:off x="1925462" y="2061722"/>
              <a:ext cx="2" cy="28933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5" idx="2"/>
              <a:endCxn id="76" idx="0"/>
            </p:cNvCxnSpPr>
            <p:nvPr/>
          </p:nvCxnSpPr>
          <p:spPr>
            <a:xfrm>
              <a:off x="1925462" y="2658835"/>
              <a:ext cx="0" cy="22899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2452943" y="1744084"/>
            <a:ext cx="1828800" cy="1441665"/>
            <a:chOff x="3697791" y="1753945"/>
            <a:chExt cx="1951066" cy="1441665"/>
          </a:xfrm>
        </p:grpSpPr>
        <p:sp>
          <p:nvSpPr>
            <p:cNvPr id="80" name="TextBox 79"/>
            <p:cNvSpPr txBox="1"/>
            <p:nvPr/>
          </p:nvSpPr>
          <p:spPr>
            <a:xfrm>
              <a:off x="3697791" y="1753945"/>
              <a:ext cx="1951066" cy="307777"/>
            </a:xfrm>
            <a:prstGeom prst="rect">
              <a:avLst/>
            </a:prstGeom>
            <a:solidFill>
              <a:srgbClr val="E98E31"/>
            </a:solidFill>
            <a:ln>
              <a:solidFill>
                <a:schemeClr val="accent4">
                  <a:lumMod val="40000"/>
                  <a:lumOff val="60000"/>
                </a:schemeClr>
              </a:solidFill>
            </a:ln>
          </p:spPr>
          <p:txBody>
            <a:bodyPr wrap="square" rtlCol="0">
              <a:spAutoFit/>
            </a:bodyPr>
            <a:lstStyle/>
            <a:p>
              <a:r>
                <a:rPr lang="en-US" sz="1400" dirty="0" smtClean="0">
                  <a:solidFill>
                    <a:srgbClr val="474746"/>
                  </a:solidFill>
                  <a:ea typeface="Verdana" panose="020B0604030504040204" pitchFamily="34" charset="0"/>
                  <a:cs typeface="Verdana" panose="020B0604030504040204" pitchFamily="34" charset="0"/>
                </a:rPr>
                <a:t>Group</a:t>
              </a:r>
              <a:r>
                <a:rPr lang="en-US" sz="1400" dirty="0" smtClean="0">
                  <a:ea typeface="Verdana" panose="020B0604030504040204" pitchFamily="34" charset="0"/>
                  <a:cs typeface="Verdana" panose="020B0604030504040204" pitchFamily="34" charset="0"/>
                </a:rPr>
                <a:t>: </a:t>
              </a:r>
              <a:endParaRPr lang="en-US" sz="1400"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81" name="TextBox 80"/>
            <p:cNvSpPr txBox="1"/>
            <p:nvPr/>
          </p:nvSpPr>
          <p:spPr>
            <a:xfrm>
              <a:off x="3818036" y="2351058"/>
              <a:ext cx="1710571"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sp>
          <p:nvSpPr>
            <p:cNvPr id="82" name="TextBox 81"/>
            <p:cNvSpPr txBox="1"/>
            <p:nvPr/>
          </p:nvSpPr>
          <p:spPr>
            <a:xfrm>
              <a:off x="3818036" y="2887833"/>
              <a:ext cx="1710571"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cxnSp>
          <p:nvCxnSpPr>
            <p:cNvPr id="85" name="Straight Connector 84"/>
            <p:cNvCxnSpPr>
              <a:stCxn id="80" idx="2"/>
              <a:endCxn id="81" idx="0"/>
            </p:cNvCxnSpPr>
            <p:nvPr/>
          </p:nvCxnSpPr>
          <p:spPr>
            <a:xfrm flipH="1">
              <a:off x="4673322" y="2061722"/>
              <a:ext cx="2" cy="28933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2" idx="0"/>
            </p:cNvCxnSpPr>
            <p:nvPr/>
          </p:nvCxnSpPr>
          <p:spPr>
            <a:xfrm>
              <a:off x="4673322" y="2658835"/>
              <a:ext cx="0" cy="22899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4487846" y="1756332"/>
            <a:ext cx="1828800" cy="2526549"/>
            <a:chOff x="6416443" y="1753945"/>
            <a:chExt cx="1800602" cy="2526549"/>
          </a:xfrm>
        </p:grpSpPr>
        <p:sp>
          <p:nvSpPr>
            <p:cNvPr id="90" name="TextBox 89"/>
            <p:cNvSpPr txBox="1"/>
            <p:nvPr/>
          </p:nvSpPr>
          <p:spPr>
            <a:xfrm>
              <a:off x="6416443" y="1753945"/>
              <a:ext cx="1800602" cy="307777"/>
            </a:xfrm>
            <a:prstGeom prst="rect">
              <a:avLst/>
            </a:prstGeom>
            <a:solidFill>
              <a:srgbClr val="E98E31"/>
            </a:solidFill>
            <a:ln>
              <a:solidFill>
                <a:schemeClr val="accent4">
                  <a:lumMod val="40000"/>
                  <a:lumOff val="60000"/>
                </a:schemeClr>
              </a:solidFill>
            </a:ln>
          </p:spPr>
          <p:txBody>
            <a:bodyPr wrap="square" rtlCol="0">
              <a:spAutoFit/>
            </a:bodyPr>
            <a:lstStyle/>
            <a:p>
              <a:r>
                <a:rPr lang="en-US" sz="1400" dirty="0" smtClean="0">
                  <a:solidFill>
                    <a:srgbClr val="474746"/>
                  </a:solidFill>
                  <a:ea typeface="Verdana" panose="020B0604030504040204" pitchFamily="34" charset="0"/>
                  <a:cs typeface="Verdana" panose="020B0604030504040204" pitchFamily="34" charset="0"/>
                </a:rPr>
                <a:t>Group</a:t>
              </a:r>
              <a:r>
                <a:rPr lang="en-US" sz="1400" dirty="0" smtClean="0">
                  <a:ea typeface="Verdana" panose="020B0604030504040204" pitchFamily="34" charset="0"/>
                  <a:cs typeface="Verdana" panose="020B0604030504040204" pitchFamily="34" charset="0"/>
                </a:rPr>
                <a:t>:</a:t>
              </a:r>
              <a:endParaRPr lang="en-US" sz="1400" dirty="0">
                <a:ea typeface="Verdana" panose="020B0604030504040204" pitchFamily="34" charset="0"/>
                <a:cs typeface="Verdana" panose="020B0604030504040204" pitchFamily="34" charset="0"/>
              </a:endParaRPr>
            </a:p>
          </p:txBody>
        </p:sp>
        <p:sp>
          <p:nvSpPr>
            <p:cNvPr id="91" name="TextBox 90"/>
            <p:cNvSpPr txBox="1"/>
            <p:nvPr/>
          </p:nvSpPr>
          <p:spPr>
            <a:xfrm>
              <a:off x="6529366" y="3972717"/>
              <a:ext cx="1575526"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sp>
          <p:nvSpPr>
            <p:cNvPr id="92" name="TextBox 91"/>
            <p:cNvSpPr txBox="1"/>
            <p:nvPr/>
          </p:nvSpPr>
          <p:spPr>
            <a:xfrm>
              <a:off x="6529366" y="2887833"/>
              <a:ext cx="1575526"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sp>
          <p:nvSpPr>
            <p:cNvPr id="93" name="TextBox 92"/>
            <p:cNvSpPr txBox="1"/>
            <p:nvPr/>
          </p:nvSpPr>
          <p:spPr>
            <a:xfrm>
              <a:off x="6529366" y="2351058"/>
              <a:ext cx="1575526"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sp>
          <p:nvSpPr>
            <p:cNvPr id="94" name="TextBox 93"/>
            <p:cNvSpPr txBox="1"/>
            <p:nvPr/>
          </p:nvSpPr>
          <p:spPr>
            <a:xfrm>
              <a:off x="6529366" y="3439687"/>
              <a:ext cx="1575526"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ea typeface="Verdana" panose="020B0604030504040204" pitchFamily="34" charset="0"/>
                <a:cs typeface="Verdana" panose="020B0604030504040204" pitchFamily="34" charset="0"/>
              </a:endParaRPr>
            </a:p>
          </p:txBody>
        </p:sp>
        <p:cxnSp>
          <p:nvCxnSpPr>
            <p:cNvPr id="95" name="Straight Connector 94"/>
            <p:cNvCxnSpPr>
              <a:stCxn id="90" idx="2"/>
              <a:endCxn id="93" idx="0"/>
            </p:cNvCxnSpPr>
            <p:nvPr/>
          </p:nvCxnSpPr>
          <p:spPr>
            <a:xfrm>
              <a:off x="7316744" y="2061722"/>
              <a:ext cx="385" cy="28933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0"/>
              <a:endCxn id="93" idx="2"/>
            </p:cNvCxnSpPr>
            <p:nvPr/>
          </p:nvCxnSpPr>
          <p:spPr>
            <a:xfrm flipV="1">
              <a:off x="7317129" y="2658835"/>
              <a:ext cx="0" cy="22899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2" idx="2"/>
              <a:endCxn id="94" idx="0"/>
            </p:cNvCxnSpPr>
            <p:nvPr/>
          </p:nvCxnSpPr>
          <p:spPr>
            <a:xfrm>
              <a:off x="7317129" y="3195610"/>
              <a:ext cx="0" cy="244077"/>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4" idx="2"/>
              <a:endCxn id="91" idx="0"/>
            </p:cNvCxnSpPr>
            <p:nvPr/>
          </p:nvCxnSpPr>
          <p:spPr>
            <a:xfrm>
              <a:off x="7317129" y="3747464"/>
              <a:ext cx="0" cy="22525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3619645" y="673961"/>
            <a:ext cx="2107355" cy="722593"/>
          </a:xfrm>
          <a:prstGeom prst="rect">
            <a:avLst/>
          </a:prstGeom>
          <a:solidFill>
            <a:srgbClr val="E98E3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3495804" y="883069"/>
            <a:ext cx="2471323" cy="307777"/>
          </a:xfrm>
          <a:prstGeom prst="rect">
            <a:avLst/>
          </a:prstGeom>
          <a:noFill/>
          <a:ln>
            <a:noFill/>
          </a:ln>
        </p:spPr>
        <p:txBody>
          <a:bodyPr wrap="square" rtlCol="0">
            <a:spAutoFit/>
          </a:bodyPr>
          <a:lstStyle/>
          <a:p>
            <a:pPr algn="ctr"/>
            <a:r>
              <a:rPr lang="en-US" sz="1400" b="1" smtClean="0">
                <a:solidFill>
                  <a:srgbClr val="474746"/>
                </a:solidFill>
                <a:ea typeface="Verdana" panose="020B0604030504040204" pitchFamily="34" charset="0"/>
                <a:cs typeface="Verdana" panose="020B0604030504040204" pitchFamily="34" charset="0"/>
              </a:rPr>
              <a:t>InnoMed</a:t>
            </a:r>
            <a:r>
              <a:rPr lang="en-US" sz="1400" smtClean="0">
                <a:ea typeface="Verdana" panose="020B0604030504040204" pitchFamily="34" charset="0"/>
                <a:cs typeface="Verdana" panose="020B0604030504040204" pitchFamily="34" charset="0"/>
              </a:rPr>
              <a:t> </a:t>
            </a:r>
            <a:r>
              <a:rPr lang="en-US" sz="1400" b="1" smtClean="0">
                <a:solidFill>
                  <a:srgbClr val="474746"/>
                </a:solidFill>
                <a:ea typeface="Verdana" panose="020B0604030504040204" pitchFamily="34" charset="0"/>
                <a:cs typeface="Verdana" panose="020B0604030504040204" pitchFamily="34" charset="0"/>
              </a:rPr>
              <a:t>Account</a:t>
            </a:r>
            <a:endParaRPr lang="en-US" sz="1400" b="1" dirty="0" smtClean="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cxnSp>
        <p:nvCxnSpPr>
          <p:cNvPr id="102" name="Elbow Connector 101"/>
          <p:cNvCxnSpPr>
            <a:stCxn id="99" idx="2"/>
            <a:endCxn id="80" idx="0"/>
          </p:cNvCxnSpPr>
          <p:nvPr/>
        </p:nvCxnSpPr>
        <p:spPr>
          <a:xfrm rot="5400000">
            <a:off x="3846568" y="917329"/>
            <a:ext cx="347530" cy="1305980"/>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stCxn id="99" idx="2"/>
            <a:endCxn id="37" idx="0"/>
          </p:cNvCxnSpPr>
          <p:nvPr/>
        </p:nvCxnSpPr>
        <p:spPr>
          <a:xfrm rot="16200000" flipH="1">
            <a:off x="5875346" y="194530"/>
            <a:ext cx="359778" cy="2763825"/>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50334" y="3352799"/>
            <a:ext cx="2743200" cy="923330"/>
          </a:xfrm>
          <a:prstGeom prst="rect">
            <a:avLst/>
          </a:prstGeom>
          <a:noFill/>
        </p:spPr>
        <p:txBody>
          <a:bodyPr wrap="square" rtlCol="0">
            <a:spAutoFit/>
          </a:bodyPr>
          <a:lstStyle/>
          <a:p>
            <a:r>
              <a:rPr lang="en-US" dirty="0" smtClean="0"/>
              <a:t>Use the chart </a:t>
            </a:r>
            <a:r>
              <a:rPr lang="en-US" smtClean="0"/>
              <a:t>to </a:t>
            </a:r>
            <a:r>
              <a:rPr lang="en-US" smtClean="0">
                <a:solidFill>
                  <a:srgbClr val="474746"/>
                </a:solidFill>
              </a:rPr>
              <a:t>document</a:t>
            </a:r>
            <a:r>
              <a:rPr lang="en-US" smtClean="0"/>
              <a:t> </a:t>
            </a:r>
            <a:r>
              <a:rPr lang="en-US" smtClean="0">
                <a:solidFill>
                  <a:srgbClr val="474746"/>
                </a:solidFill>
              </a:rPr>
              <a:t>users</a:t>
            </a:r>
            <a:r>
              <a:rPr lang="en-US" smtClean="0"/>
              <a:t>, </a:t>
            </a:r>
            <a:r>
              <a:rPr lang="en-US" smtClean="0">
                <a:solidFill>
                  <a:srgbClr val="474746"/>
                </a:solidFill>
              </a:rPr>
              <a:t>groups</a:t>
            </a:r>
            <a:r>
              <a:rPr lang="en-US" smtClean="0"/>
              <a:t>, </a:t>
            </a:r>
            <a:r>
              <a:rPr lang="en-US" smtClean="0">
                <a:solidFill>
                  <a:srgbClr val="474746"/>
                </a:solidFill>
              </a:rPr>
              <a:t>and</a:t>
            </a:r>
            <a:r>
              <a:rPr lang="en-US" smtClean="0"/>
              <a:t> </a:t>
            </a:r>
            <a:r>
              <a:rPr lang="en-US" smtClean="0">
                <a:solidFill>
                  <a:srgbClr val="474746"/>
                </a:solidFill>
              </a:rPr>
              <a:t>roles</a:t>
            </a:r>
            <a:r>
              <a:rPr lang="en-US" smtClean="0"/>
              <a:t> </a:t>
            </a:r>
            <a:r>
              <a:rPr lang="en-US" dirty="0" smtClean="0"/>
              <a:t>created.</a:t>
            </a:r>
            <a:endParaRPr lang="en-US" dirty="0"/>
          </a:p>
        </p:txBody>
      </p:sp>
      <p:grpSp>
        <p:nvGrpSpPr>
          <p:cNvPr id="36" name="Group 35"/>
          <p:cNvGrpSpPr/>
          <p:nvPr/>
        </p:nvGrpSpPr>
        <p:grpSpPr>
          <a:xfrm>
            <a:off x="6522748" y="1756332"/>
            <a:ext cx="1828800" cy="904890"/>
            <a:chOff x="3697791" y="1753945"/>
            <a:chExt cx="1951066" cy="904890"/>
          </a:xfrm>
        </p:grpSpPr>
        <p:sp>
          <p:nvSpPr>
            <p:cNvPr id="37" name="TextBox 36"/>
            <p:cNvSpPr txBox="1"/>
            <p:nvPr/>
          </p:nvSpPr>
          <p:spPr>
            <a:xfrm>
              <a:off x="3697791" y="1753945"/>
              <a:ext cx="1951066" cy="307777"/>
            </a:xfrm>
            <a:prstGeom prst="rect">
              <a:avLst/>
            </a:prstGeom>
            <a:solidFill>
              <a:srgbClr val="E98E31"/>
            </a:solidFill>
            <a:ln>
              <a:solidFill>
                <a:schemeClr val="accent4">
                  <a:lumMod val="40000"/>
                  <a:lumOff val="60000"/>
                </a:schemeClr>
              </a:solidFill>
            </a:ln>
          </p:spPr>
          <p:txBody>
            <a:bodyPr wrap="square" rtlCol="0">
              <a:spAutoFit/>
            </a:bodyPr>
            <a:lstStyle/>
            <a:p>
              <a:r>
                <a:rPr lang="en-US" sz="1400" dirty="0" smtClean="0">
                  <a:solidFill>
                    <a:srgbClr val="474746"/>
                  </a:solidFill>
                  <a:ea typeface="Verdana" panose="020B0604030504040204" pitchFamily="34" charset="0"/>
                  <a:cs typeface="Verdana" panose="020B0604030504040204" pitchFamily="34" charset="0"/>
                </a:rPr>
                <a:t>Role</a:t>
              </a:r>
              <a:r>
                <a:rPr lang="en-US" sz="1400" dirty="0" smtClean="0">
                  <a:ea typeface="Verdana" panose="020B0604030504040204" pitchFamily="34" charset="0"/>
                  <a:cs typeface="Verdana" panose="020B0604030504040204" pitchFamily="34" charset="0"/>
                </a:rPr>
                <a:t>:</a:t>
              </a:r>
              <a:endParaRPr lang="en-US" sz="1400" dirty="0">
                <a:ea typeface="Verdana" panose="020B0604030504040204" pitchFamily="34" charset="0"/>
                <a:cs typeface="Verdana" panose="020B0604030504040204" pitchFamily="34" charset="0"/>
              </a:endParaRPr>
            </a:p>
          </p:txBody>
        </p:sp>
        <p:sp>
          <p:nvSpPr>
            <p:cNvPr id="38" name="TextBox 37"/>
            <p:cNvSpPr txBox="1"/>
            <p:nvPr/>
          </p:nvSpPr>
          <p:spPr>
            <a:xfrm>
              <a:off x="3818036" y="2351058"/>
              <a:ext cx="1710571" cy="307777"/>
            </a:xfrm>
            <a:prstGeom prst="rect">
              <a:avLst/>
            </a:prstGeom>
            <a:solidFill>
              <a:schemeClr val="bg1"/>
            </a:solidFill>
            <a:ln>
              <a:solidFill>
                <a:schemeClr val="bg1">
                  <a:lumMod val="50000"/>
                </a:schemeClr>
              </a:solidFill>
            </a:ln>
          </p:spPr>
          <p:txBody>
            <a:bodyPr wrap="square" rtlCol="0">
              <a:spAutoFit/>
            </a:bodyPr>
            <a:lstStyle/>
            <a:p>
              <a:pPr algn="ctr"/>
              <a:endParaRPr lang="en-US" sz="1400"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cxnSp>
          <p:nvCxnSpPr>
            <p:cNvPr id="40" name="Straight Connector 39"/>
            <p:cNvCxnSpPr>
              <a:stCxn id="37" idx="2"/>
              <a:endCxn id="38" idx="0"/>
            </p:cNvCxnSpPr>
            <p:nvPr/>
          </p:nvCxnSpPr>
          <p:spPr>
            <a:xfrm flipH="1">
              <a:off x="4673322" y="2061722"/>
              <a:ext cx="2" cy="28933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 name="Footer Placeholder 3"/>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802215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smtClean="0"/>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nvPr>
        </p:nvGraphicFramePr>
        <p:xfrm>
          <a:off x="405061" y="749260"/>
          <a:ext cx="7872163" cy="3018484"/>
        </p:xfrm>
        <a:graphic>
          <a:graphicData uri="http://schemas.openxmlformats.org/drawingml/2006/table">
            <a:tbl>
              <a:tblPr firstRow="1" bandRow="1"/>
              <a:tblGrid>
                <a:gridCol w="1773168">
                  <a:extLst>
                    <a:ext uri="{9D8B030D-6E8A-4147-A177-3AD203B41FA5}">
                      <a16:colId xmlns:a16="http://schemas.microsoft.com/office/drawing/2014/main" val="20000"/>
                    </a:ext>
                  </a:extLst>
                </a:gridCol>
                <a:gridCol w="2598308">
                  <a:extLst>
                    <a:ext uri="{9D8B030D-6E8A-4147-A177-3AD203B41FA5}">
                      <a16:colId xmlns:a16="http://schemas.microsoft.com/office/drawing/2014/main" val="20001"/>
                    </a:ext>
                  </a:extLst>
                </a:gridCol>
                <a:gridCol w="3500687">
                  <a:extLst>
                    <a:ext uri="{9D8B030D-6E8A-4147-A177-3AD203B41FA5}">
                      <a16:colId xmlns:a16="http://schemas.microsoft.com/office/drawing/2014/main" val="20002"/>
                    </a:ext>
                  </a:extLst>
                </a:gridCol>
              </a:tblGrid>
              <a:tr h="54277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t>Group/Role</a:t>
                      </a:r>
                      <a:r>
                        <a:rPr lang="en-US" b="1" baseline="0" dirty="0" smtClean="0"/>
                        <a:t> #</a:t>
                      </a:r>
                      <a:endParaRPr lang="en-US" b="1"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dirty="0" smtClean="0">
                          <a:latin typeface="Calibri" panose="020F0502020204030204" pitchFamily="34" charset="0"/>
                        </a:rPr>
                        <a:t>Group/Role</a:t>
                      </a:r>
                      <a:r>
                        <a:rPr lang="en-US" b="1" baseline="0" dirty="0" smtClean="0">
                          <a:latin typeface="Calibri" panose="020F0502020204030204" pitchFamily="34" charset="0"/>
                        </a:rPr>
                        <a:t> Name</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rPr>
                        <a:t>Permissions</a:t>
                      </a:r>
                      <a:endParaRPr lang="en-US" b="1"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50423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u="none" kern="1200" smtClean="0">
                          <a:solidFill>
                            <a:srgbClr val="474746"/>
                          </a:solidFill>
                          <a:latin typeface="Calibri"/>
                          <a:ea typeface="+mn-ea"/>
                          <a:cs typeface="+mn-cs"/>
                        </a:rPr>
                        <a:t>Group</a:t>
                      </a: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endParaRPr lang="en-US" sz="1800" u="none" kern="1200" dirty="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defTabSz="400050"/>
                      <a:endParaRPr lang="en-US" dirty="0"/>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716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800" u="none" kern="1200" smtClean="0">
                          <a:solidFill>
                            <a:srgbClr val="474746"/>
                          </a:solidFill>
                          <a:latin typeface="Calibri"/>
                          <a:ea typeface="+mn-ea"/>
                          <a:cs typeface="+mn-cs"/>
                        </a:rPr>
                        <a:t>Group</a:t>
                      </a: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endParaRPr lang="en-US" u="none" dirty="0">
                        <a:solidFill>
                          <a:srgbClr val="474746"/>
                        </a:solidFill>
                        <a:latin typeface="Calibri" panose="020F0502020204030204" pitchFamily="34" charset="0"/>
                      </a:endParaRP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7160">
                <a:tc>
                  <a:txBody>
                    <a:bodyPr/>
                    <a:lstStyle/>
                    <a:p>
                      <a:r>
                        <a:rPr lang="en-US" sz="1800" u="none" kern="1200" smtClean="0">
                          <a:solidFill>
                            <a:srgbClr val="474746"/>
                          </a:solidFill>
                          <a:latin typeface="Calibri"/>
                          <a:ea typeface="+mn-ea"/>
                          <a:cs typeface="+mn-cs"/>
                        </a:rPr>
                        <a:t>Group</a:t>
                      </a: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tx1"/>
                        </a:solidFill>
                        <a:latin typeface="Calibri"/>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u="none" kern="1200" dirty="0" smtClean="0">
                        <a:solidFill>
                          <a:srgbClr val="474746"/>
                        </a:solidFill>
                        <a:effectLst/>
                        <a:latin typeface="Calibri" panose="020F0502020204030204" pitchFamily="34" charset="0"/>
                        <a:ea typeface="Calibri" charset="0"/>
                        <a:cs typeface="Calibri" charset="0"/>
                      </a:endParaRP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57160">
                <a:tc>
                  <a:txBody>
                    <a:bodyPr/>
                    <a:lstStyle/>
                    <a:p>
                      <a:r>
                        <a:rPr lang="en-US" sz="1800" u="none" kern="1200" smtClean="0">
                          <a:solidFill>
                            <a:srgbClr val="474746"/>
                          </a:solidFill>
                          <a:latin typeface="Calibri"/>
                          <a:ea typeface="+mn-ea"/>
                          <a:cs typeface="+mn-cs"/>
                        </a:rPr>
                        <a:t>Role</a:t>
                      </a: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tx1"/>
                        </a:solidFill>
                        <a:latin typeface="Calibri"/>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kern="1200" dirty="0">
                        <a:solidFill>
                          <a:schemeClr val="tx1"/>
                        </a:solidFill>
                        <a:effectLst/>
                        <a:latin typeface="Calibri" charset="0"/>
                        <a:ea typeface="Calibri" charset="0"/>
                        <a:cs typeface="Calibri" charset="0"/>
                      </a:endParaRPr>
                    </a:p>
                  </a:txBody>
                  <a:tcPr marR="18288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540850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mtClean="0"/>
              <a:t>Introduction </a:t>
            </a:r>
            <a:r>
              <a:rPr lang="en-GB" smtClean="0">
                <a:solidFill>
                  <a:srgbClr val="474746"/>
                </a:solidFill>
              </a:rPr>
              <a:t>and</a:t>
            </a:r>
            <a:r>
              <a:rPr lang="en-GB" smtClean="0"/>
              <a:t> </a:t>
            </a:r>
            <a:r>
              <a:rPr lang="en-GB" dirty="0" smtClean="0"/>
              <a:t>Overview</a:t>
            </a:r>
            <a:endParaRPr lang="en-GB" dirty="0"/>
          </a:p>
        </p:txBody>
      </p:sp>
      <p:sp>
        <p:nvSpPr>
          <p:cNvPr id="5" name="Subtitle 4"/>
          <p:cNvSpPr>
            <a:spLocks noGrp="1"/>
          </p:cNvSpPr>
          <p:nvPr>
            <p:ph type="subTitle" idx="1"/>
          </p:nvPr>
        </p:nvSpPr>
        <p:spPr/>
        <p:txBody>
          <a:bodyPr/>
          <a:lstStyle/>
          <a:p>
            <a:endParaRPr lang="en-GB"/>
          </a:p>
        </p:txBody>
      </p:sp>
      <p:sp>
        <p:nvSpPr>
          <p:cNvPr id="7" name="Footer Placeholder 2"/>
          <p:cNvSpPr txBox="1">
            <a:spLocks/>
          </p:cNvSpPr>
          <p:nvPr/>
        </p:nvSpPr>
        <p:spPr>
          <a:xfrm>
            <a:off x="336788" y="4772025"/>
            <a:ext cx="3567245" cy="274637"/>
          </a:xfrm>
          <a:prstGeom prst="rect">
            <a:avLst/>
          </a:prstGeom>
        </p:spPr>
        <p:txBody>
          <a:bodyPr vert="horz" lIns="91440" tIns="45720" rIns="91440" bIns="45720" rtlCol="0" anchor="t"/>
          <a:lstStyle>
            <a:defPPr>
              <a:defRPr lang="en-US"/>
            </a:defPPr>
            <a:lvl1pPr algn="ctr">
              <a:defRPr sz="800">
                <a:solidFill>
                  <a:schemeClr val="tx1">
                    <a:tint val="75000"/>
                  </a:schemeClr>
                </a:solidFill>
              </a:defRPr>
            </a:lvl1pPr>
          </a:lstStyle>
          <a:p>
            <a:r>
              <a:rPr lang="en-US" dirty="0"/>
              <a:t>© 2017, </a:t>
            </a:r>
            <a:r>
              <a:rPr lang="en-US" dirty="0" smtClean="0">
                <a:solidFill>
                  <a:srgbClr val="949494"/>
                </a:solidFill>
              </a:rPr>
              <a:t>Amazon </a:t>
            </a:r>
            <a:r>
              <a:rPr lang="en-US" dirty="0">
                <a:solidFill>
                  <a:srgbClr val="949494"/>
                </a:solidFill>
              </a:rPr>
              <a:t>Web </a:t>
            </a:r>
            <a:r>
              <a:rPr lang="en-US" dirty="0" smtClean="0">
                <a:solidFill>
                  <a:srgbClr val="949494"/>
                </a:solidFill>
              </a:rPr>
              <a:t>Services</a:t>
            </a:r>
            <a:r>
              <a:rPr lang="en-US" dirty="0" smtClean="0"/>
              <a:t>, </a:t>
            </a:r>
            <a:r>
              <a:rPr lang="en-US" dirty="0"/>
              <a:t>Inc</a:t>
            </a:r>
            <a:r>
              <a:rPr lang="en-US"/>
              <a:t>. </a:t>
            </a:r>
            <a:r>
              <a:rPr lang="en-US" smtClean="0">
                <a:solidFill>
                  <a:srgbClr val="949494"/>
                </a:solidFill>
              </a:rPr>
              <a:t>or</a:t>
            </a:r>
            <a:r>
              <a:rPr lang="en-US" smtClean="0"/>
              <a:t> </a:t>
            </a:r>
            <a:r>
              <a:rPr lang="en-US" dirty="0"/>
              <a:t>its Affiliates. All rights reserved.</a:t>
            </a:r>
          </a:p>
        </p:txBody>
      </p:sp>
    </p:spTree>
    <p:extLst>
      <p:ext uri="{BB962C8B-B14F-4D97-AF65-F5344CB8AC3E}">
        <p14:creationId xmlns:p14="http://schemas.microsoft.com/office/powerpoint/2010/main" val="125818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smtClean="0"/>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nvPr>
        </p:nvGraphicFramePr>
        <p:xfrm>
          <a:off x="332707" y="796123"/>
          <a:ext cx="8305800" cy="3299460"/>
        </p:xfrm>
        <a:graphic>
          <a:graphicData uri="http://schemas.openxmlformats.org/drawingml/2006/table">
            <a:tbl>
              <a:tblPr firstRow="1" bandRow="1"/>
              <a:tblGrid>
                <a:gridCol w="3218624">
                  <a:extLst>
                    <a:ext uri="{9D8B030D-6E8A-4147-A177-3AD203B41FA5}">
                      <a16:colId xmlns:a16="http://schemas.microsoft.com/office/drawing/2014/main" val="20000"/>
                    </a:ext>
                  </a:extLst>
                </a:gridCol>
                <a:gridCol w="5087176">
                  <a:extLst>
                    <a:ext uri="{9D8B030D-6E8A-4147-A177-3AD203B41FA5}">
                      <a16:colId xmlns:a16="http://schemas.microsoft.com/office/drawing/2014/main" val="20001"/>
                    </a:ext>
                  </a:extLst>
                </a:gridCol>
              </a:tblGrid>
              <a:tr h="3810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t>Requirement</a:t>
                      </a:r>
                      <a:endParaRPr lang="en-US" b="1"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rPr>
                        <a:t>Solution</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7239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rgbClr val="474746"/>
                          </a:solidFill>
                          <a:latin typeface="+mn-lt"/>
                          <a:ea typeface="+mn-ea"/>
                          <a:cs typeface="+mn-cs"/>
                        </a:rPr>
                        <a:t>Should</a:t>
                      </a:r>
                      <a:r>
                        <a:rPr lang="en-US" sz="1400" kern="1200" dirty="0" smtClean="0">
                          <a:solidFill>
                            <a:schemeClr val="tx1"/>
                          </a:solidFill>
                          <a:latin typeface="+mn-lt"/>
                          <a:ea typeface="+mn-ea"/>
                          <a:cs typeface="+mn-cs"/>
                        </a:rPr>
                        <a:t> be at least 8 characters </a:t>
                      </a:r>
                      <a:r>
                        <a:rPr lang="en-US" sz="1400" u="none" kern="1200" dirty="0" smtClean="0">
                          <a:solidFill>
                            <a:srgbClr val="474746"/>
                          </a:solidFill>
                          <a:latin typeface="+mn-lt"/>
                          <a:ea typeface="+mn-ea"/>
                          <a:cs typeface="+mn-cs"/>
                        </a:rPr>
                        <a:t>and</a:t>
                      </a:r>
                      <a:r>
                        <a:rPr lang="en-US" sz="1400" kern="1200" dirty="0" smtClean="0">
                          <a:solidFill>
                            <a:schemeClr val="tx1"/>
                          </a:solidFill>
                          <a:latin typeface="+mn-lt"/>
                          <a:ea typeface="+mn-ea"/>
                          <a:cs typeface="+mn-cs"/>
                        </a:rPr>
                        <a:t> have 1 uppercase, 1 lowercase, 1 special character, </a:t>
                      </a:r>
                      <a:r>
                        <a:rPr lang="en-US" sz="1400" u="none" kern="1200" dirty="0" smtClean="0">
                          <a:solidFill>
                            <a:srgbClr val="474746"/>
                          </a:solidFill>
                          <a:latin typeface="+mn-lt"/>
                          <a:ea typeface="+mn-ea"/>
                          <a:cs typeface="+mn-cs"/>
                        </a:rPr>
                        <a:t>and</a:t>
                      </a:r>
                      <a:r>
                        <a:rPr lang="en-US" sz="1400" kern="1200" dirty="0" smtClean="0">
                          <a:solidFill>
                            <a:schemeClr val="tx1"/>
                          </a:solidFill>
                          <a:latin typeface="+mn-lt"/>
                          <a:ea typeface="+mn-ea"/>
                          <a:cs typeface="+mn-cs"/>
                        </a:rPr>
                        <a:t> a number.</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39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Change</a:t>
                      </a:r>
                      <a:r>
                        <a:rPr lang="en-US" sz="1400" kern="1200" baseline="0" dirty="0" smtClean="0">
                          <a:solidFill>
                            <a:schemeClr val="tx1"/>
                          </a:solidFill>
                          <a:latin typeface="+mn-lt"/>
                          <a:ea typeface="+mn-ea"/>
                          <a:cs typeface="+mn-cs"/>
                        </a:rPr>
                        <a:t> passwords every </a:t>
                      </a:r>
                      <a:r>
                        <a:rPr lang="en-US" sz="1400" u="none" kern="1200" baseline="0" dirty="0" smtClean="0">
                          <a:solidFill>
                            <a:srgbClr val="474746"/>
                          </a:solidFill>
                          <a:latin typeface="+mn-lt"/>
                          <a:ea typeface="+mn-ea"/>
                          <a:cs typeface="+mn-cs"/>
                        </a:rPr>
                        <a:t>90 days</a:t>
                      </a:r>
                      <a:r>
                        <a:rPr lang="en-US" sz="1400" kern="1200" baseline="0" dirty="0" smtClean="0">
                          <a:solidFill>
                            <a:schemeClr val="tx1"/>
                          </a:solidFill>
                          <a:latin typeface="+mn-lt"/>
                          <a:ea typeface="+mn-ea"/>
                          <a:cs typeface="+mn-cs"/>
                        </a:rPr>
                        <a:t> </a:t>
                      </a:r>
                      <a:r>
                        <a:rPr lang="en-US" sz="1400" u="none" kern="1200" baseline="0" dirty="0" smtClean="0">
                          <a:solidFill>
                            <a:srgbClr val="474746"/>
                          </a:solidFill>
                          <a:latin typeface="+mn-lt"/>
                          <a:ea typeface="+mn-ea"/>
                          <a:cs typeface="+mn-cs"/>
                        </a:rPr>
                        <a:t>and</a:t>
                      </a:r>
                      <a:r>
                        <a:rPr lang="en-US" sz="1400" kern="1200" baseline="0" dirty="0" smtClean="0">
                          <a:solidFill>
                            <a:schemeClr val="tx1"/>
                          </a:solidFill>
                          <a:latin typeface="+mn-lt"/>
                          <a:ea typeface="+mn-ea"/>
                          <a:cs typeface="+mn-cs"/>
                        </a:rPr>
                        <a:t> </a:t>
                      </a:r>
                      <a:r>
                        <a:rPr lang="en-US" sz="1400" u="none" kern="1200" baseline="0" dirty="0" smtClean="0">
                          <a:solidFill>
                            <a:srgbClr val="474746"/>
                          </a:solidFill>
                          <a:latin typeface="+mn-lt"/>
                          <a:ea typeface="+mn-ea"/>
                          <a:cs typeface="+mn-cs"/>
                        </a:rPr>
                        <a:t>ensure</a:t>
                      </a:r>
                      <a:r>
                        <a:rPr lang="en-US" sz="1400" kern="1200" baseline="0" dirty="0" smtClean="0">
                          <a:solidFill>
                            <a:schemeClr val="tx1"/>
                          </a:solidFill>
                          <a:latin typeface="+mn-lt"/>
                          <a:ea typeface="+mn-ea"/>
                          <a:cs typeface="+mn-cs"/>
                        </a:rPr>
                        <a:t> that the </a:t>
                      </a:r>
                      <a:r>
                        <a:rPr lang="en-US" sz="1400" u="none" kern="1200" baseline="0" dirty="0" smtClean="0">
                          <a:solidFill>
                            <a:srgbClr val="474746"/>
                          </a:solidFill>
                          <a:latin typeface="+mn-lt"/>
                          <a:ea typeface="+mn-ea"/>
                          <a:cs typeface="+mn-cs"/>
                        </a:rPr>
                        <a:t>previous</a:t>
                      </a:r>
                      <a:r>
                        <a:rPr lang="en-US" sz="1400" kern="1200" baseline="0" dirty="0" smtClean="0">
                          <a:solidFill>
                            <a:schemeClr val="tx1"/>
                          </a:solidFill>
                          <a:latin typeface="+mn-lt"/>
                          <a:ea typeface="+mn-ea"/>
                          <a:cs typeface="+mn-cs"/>
                        </a:rPr>
                        <a:t> three passwords can’t be </a:t>
                      </a:r>
                      <a:r>
                        <a:rPr lang="en-US" sz="1400" u="none" kern="1200" baseline="0" dirty="0" smtClean="0">
                          <a:solidFill>
                            <a:srgbClr val="474746"/>
                          </a:solidFill>
                          <a:latin typeface="+mn-lt"/>
                          <a:ea typeface="+mn-ea"/>
                          <a:cs typeface="+mn-cs"/>
                        </a:rPr>
                        <a:t>re-used</a:t>
                      </a:r>
                      <a:r>
                        <a:rPr lang="en-US" sz="1400" kern="1200" baseline="0" dirty="0" smtClean="0">
                          <a:solidFill>
                            <a:schemeClr val="tx1"/>
                          </a:solidFill>
                          <a:latin typeface="+mn-lt"/>
                          <a:ea typeface="+mn-ea"/>
                          <a:cs typeface="+mn-cs"/>
                        </a:rPr>
                        <a:t>.</a:t>
                      </a:r>
                      <a:endParaRPr lang="en-US" sz="1400" kern="1200" dirty="0" smtClean="0">
                        <a:solidFill>
                          <a:schemeClr val="tx1"/>
                        </a:solidFill>
                        <a:latin typeface="+mn-lt"/>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400" u="none" kern="1200" dirty="0">
                        <a:solidFill>
                          <a:srgbClr val="474746"/>
                        </a:solidFill>
                        <a:latin typeface="Calibri" panose="020F0502020204030204" pitchFamily="34" charset="0"/>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39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rgbClr val="474746"/>
                          </a:solidFill>
                          <a:latin typeface="+mn-lt"/>
                          <a:ea typeface="+mn-ea"/>
                          <a:cs typeface="+mn-cs"/>
                        </a:rPr>
                        <a:t>Administrator sign-in to the AWS Management Console </a:t>
                      </a:r>
                      <a:r>
                        <a:rPr lang="en-US" sz="1400" kern="1200" baseline="0" dirty="0" smtClean="0">
                          <a:solidFill>
                            <a:schemeClr val="tx1"/>
                          </a:solidFill>
                          <a:latin typeface="+mn-lt"/>
                          <a:ea typeface="+mn-ea"/>
                          <a:cs typeface="+mn-cs"/>
                        </a:rPr>
                        <a:t>requires the use of Virtual </a:t>
                      </a:r>
                      <a:r>
                        <a:rPr lang="en-US" sz="1400" u="none" kern="1200" baseline="0" dirty="0" smtClean="0">
                          <a:solidFill>
                            <a:srgbClr val="474746"/>
                          </a:solidFill>
                          <a:latin typeface="+mn-lt"/>
                          <a:ea typeface="+mn-ea"/>
                          <a:cs typeface="+mn-cs"/>
                        </a:rPr>
                        <a:t>MFA</a:t>
                      </a:r>
                      <a:r>
                        <a:rPr lang="en-US" sz="1400" kern="1200" baseline="0" dirty="0" smtClean="0">
                          <a:solidFill>
                            <a:schemeClr val="tx1"/>
                          </a:solidFill>
                          <a:latin typeface="+mn-lt"/>
                          <a:ea typeface="+mn-ea"/>
                          <a:cs typeface="+mn-cs"/>
                        </a:rPr>
                        <a:t>.</a:t>
                      </a:r>
                      <a:endParaRPr lang="en-US" sz="1400" kern="1200" dirty="0" smtClean="0">
                        <a:solidFill>
                          <a:schemeClr val="tx1"/>
                        </a:solidFill>
                        <a:latin typeface="+mn-lt"/>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39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smtClean="0">
                          <a:latin typeface="+mn-lt"/>
                        </a:rPr>
                        <a:t>All </a:t>
                      </a:r>
                      <a:r>
                        <a:rPr lang="en-US" sz="1400" u="none" smtClean="0">
                          <a:solidFill>
                            <a:srgbClr val="474746"/>
                          </a:solidFill>
                          <a:latin typeface="+mn-lt"/>
                        </a:rPr>
                        <a:t>administrators</a:t>
                      </a:r>
                      <a:r>
                        <a:rPr lang="en-US" sz="1400" smtClean="0">
                          <a:latin typeface="+mn-lt"/>
                        </a:rPr>
                        <a:t> </a:t>
                      </a:r>
                      <a:r>
                        <a:rPr lang="en-US" sz="1400" dirty="0" smtClean="0">
                          <a:latin typeface="+mn-lt"/>
                        </a:rPr>
                        <a:t>require </a:t>
                      </a:r>
                      <a:r>
                        <a:rPr lang="en-US" sz="1400" smtClean="0">
                          <a:latin typeface="+mn-lt"/>
                        </a:rPr>
                        <a:t>programmatic </a:t>
                      </a:r>
                      <a:r>
                        <a:rPr lang="en-US" sz="1400" u="none" smtClean="0">
                          <a:solidFill>
                            <a:srgbClr val="474746"/>
                          </a:solidFill>
                          <a:latin typeface="+mn-lt"/>
                        </a:rPr>
                        <a:t>access</a:t>
                      </a:r>
                      <a:endParaRPr lang="en-US" sz="1400" u="none" dirty="0" smtClean="0">
                        <a:solidFill>
                          <a:srgbClr val="474746"/>
                        </a:solidFill>
                        <a:latin typeface="Arial" panose="020B060402020202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endParaRPr lang="en-US" sz="1400" u="none" kern="1200" baseline="0" dirty="0">
                        <a:solidFill>
                          <a:srgbClr val="474746"/>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327142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smtClean="0"/>
              <a:t>VPC </a:t>
            </a:r>
            <a:r>
              <a:rPr lang="en-US" dirty="0" smtClean="0"/>
              <a:t>Details</a:t>
            </a:r>
            <a:endParaRPr lang="en-US" dirty="0"/>
          </a:p>
        </p:txBody>
      </p:sp>
      <p:graphicFrame>
        <p:nvGraphicFramePr>
          <p:cNvPr id="5" name="Table 4"/>
          <p:cNvGraphicFramePr>
            <a:graphicFrameLocks noGrp="1"/>
          </p:cNvGraphicFramePr>
          <p:nvPr>
            <p:extLst/>
          </p:nvPr>
        </p:nvGraphicFramePr>
        <p:xfrm>
          <a:off x="520161" y="1507864"/>
          <a:ext cx="8193709" cy="1208212"/>
        </p:xfrm>
        <a:graphic>
          <a:graphicData uri="http://schemas.openxmlformats.org/drawingml/2006/table">
            <a:tbl>
              <a:tblPr firstRow="1" bandRow="1"/>
              <a:tblGrid>
                <a:gridCol w="701090">
                  <a:extLst>
                    <a:ext uri="{9D8B030D-6E8A-4147-A177-3AD203B41FA5}">
                      <a16:colId xmlns:a16="http://schemas.microsoft.com/office/drawing/2014/main" val="20000"/>
                    </a:ext>
                  </a:extLst>
                </a:gridCol>
                <a:gridCol w="2412286">
                  <a:extLst>
                    <a:ext uri="{9D8B030D-6E8A-4147-A177-3AD203B41FA5}">
                      <a16:colId xmlns:a16="http://schemas.microsoft.com/office/drawing/2014/main" val="20001"/>
                    </a:ext>
                  </a:extLst>
                </a:gridCol>
                <a:gridCol w="1680486">
                  <a:extLst>
                    <a:ext uri="{9D8B030D-6E8A-4147-A177-3AD203B41FA5}">
                      <a16:colId xmlns:a16="http://schemas.microsoft.com/office/drawing/2014/main" val="20002"/>
                    </a:ext>
                  </a:extLst>
                </a:gridCol>
                <a:gridCol w="1056698">
                  <a:extLst>
                    <a:ext uri="{9D8B030D-6E8A-4147-A177-3AD203B41FA5}">
                      <a16:colId xmlns:a16="http://schemas.microsoft.com/office/drawing/2014/main" val="20003"/>
                    </a:ext>
                  </a:extLst>
                </a:gridCol>
                <a:gridCol w="828675">
                  <a:extLst>
                    <a:ext uri="{9D8B030D-6E8A-4147-A177-3AD203B41FA5}">
                      <a16:colId xmlns:a16="http://schemas.microsoft.com/office/drawing/2014/main" val="20004"/>
                    </a:ext>
                  </a:extLst>
                </a:gridCol>
                <a:gridCol w="1514474">
                  <a:extLst>
                    <a:ext uri="{9D8B030D-6E8A-4147-A177-3AD203B41FA5}">
                      <a16:colId xmlns:a16="http://schemas.microsoft.com/office/drawing/2014/main" val="20005"/>
                    </a:ext>
                  </a:extLst>
                </a:gridCol>
              </a:tblGrid>
              <a:tr h="32721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latin typeface="Calibri" panose="020F0502020204030204" pitchFamily="34" charset="0"/>
                        </a:rPr>
                        <a:t>VPC</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Region</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Purpose</a:t>
                      </a:r>
                      <a:endParaRPr lang="en-US"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latin typeface="Calibri" panose="020F0502020204030204" pitchFamily="34" charset="0"/>
                        </a:rPr>
                        <a:t>Subnets</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AZs</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CIDR</a:t>
                      </a:r>
                      <a:r>
                        <a:rPr lang="en-US" b="1" smtClean="0">
                          <a:latin typeface="Calibri" panose="020F0502020204030204" pitchFamily="34" charset="0"/>
                        </a:rPr>
                        <a:t> </a:t>
                      </a:r>
                      <a:r>
                        <a:rPr lang="en-US" b="1" dirty="0" smtClean="0">
                          <a:latin typeface="Calibri" panose="020F0502020204030204" pitchFamily="34" charset="0"/>
                        </a:rPr>
                        <a:t>range</a:t>
                      </a:r>
                      <a:endParaRPr lang="en-US"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3857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smtClean="0"/>
                        <a:t>1</a:t>
                      </a:r>
                      <a:endParaRPr lang="en-US" sz="140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endParaRPr lang="en-US" sz="1800" u="none" kern="1200" dirty="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800" kern="1200" dirty="0">
                        <a:solidFill>
                          <a:schemeClr val="tx1"/>
                        </a:solidFill>
                        <a:latin typeface="Calibri"/>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defTabSz="400050"/>
                      <a:endParaRPr lang="en-US" dirty="0"/>
                    </a:p>
                  </a:txBody>
                  <a:tcPr marR="18288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endParaRPr lang="en-US" dirty="0"/>
                    </a:p>
                  </a:txBody>
                  <a:tcPr marR="18288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lgn="r"/>
                      <a:endParaRPr lang="en-US" dirty="0"/>
                    </a:p>
                  </a:txBody>
                  <a:tcPr marR="18288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69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smtClean="0"/>
                        <a:t>2</a:t>
                      </a:r>
                      <a:endParaRPr lang="en-US" sz="140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800" u="none" kern="1200" dirty="0" smtClean="0">
                        <a:solidFill>
                          <a:srgbClr val="474746"/>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800" kern="1200" dirty="0">
                        <a:solidFill>
                          <a:schemeClr val="tx1"/>
                        </a:solidFill>
                        <a:latin typeface="Calibri"/>
                        <a:ea typeface="+mn-ea"/>
                        <a:cs typeface="+mn-cs"/>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endParaRPr lang="en-US" dirty="0"/>
                    </a:p>
                  </a:txBody>
                  <a:tcPr marR="18288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endParaRPr lang="en-US" dirty="0"/>
                    </a:p>
                  </a:txBody>
                  <a:tcPr marR="18288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endParaRPr lang="en-US" dirty="0" smtClean="0"/>
                    </a:p>
                  </a:txBody>
                  <a:tcPr marR="18288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486090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Production Subnet </a:t>
            </a:r>
            <a:r>
              <a:rPr lang="en-US" dirty="0" smtClean="0"/>
              <a:t>Details</a:t>
            </a:r>
            <a:endParaRPr lang="en-US" dirty="0"/>
          </a:p>
        </p:txBody>
      </p:sp>
      <p:graphicFrame>
        <p:nvGraphicFramePr>
          <p:cNvPr id="4" name="Table 3"/>
          <p:cNvGraphicFramePr>
            <a:graphicFrameLocks noGrp="1"/>
          </p:cNvGraphicFramePr>
          <p:nvPr>
            <p:extLst/>
          </p:nvPr>
        </p:nvGraphicFramePr>
        <p:xfrm>
          <a:off x="519453" y="980201"/>
          <a:ext cx="7839976" cy="2925174"/>
        </p:xfrm>
        <a:graphic>
          <a:graphicData uri="http://schemas.openxmlformats.org/drawingml/2006/table">
            <a:tbl>
              <a:tblPr firstRow="1" bandRow="1"/>
              <a:tblGrid>
                <a:gridCol w="1400696">
                  <a:extLst>
                    <a:ext uri="{9D8B030D-6E8A-4147-A177-3AD203B41FA5}">
                      <a16:colId xmlns:a16="http://schemas.microsoft.com/office/drawing/2014/main" val="20000"/>
                    </a:ext>
                  </a:extLst>
                </a:gridCol>
                <a:gridCol w="834182">
                  <a:extLst>
                    <a:ext uri="{9D8B030D-6E8A-4147-A177-3AD203B41FA5}">
                      <a16:colId xmlns:a16="http://schemas.microsoft.com/office/drawing/2014/main" val="20001"/>
                    </a:ext>
                  </a:extLst>
                </a:gridCol>
                <a:gridCol w="2511056">
                  <a:extLst>
                    <a:ext uri="{9D8B030D-6E8A-4147-A177-3AD203B41FA5}">
                      <a16:colId xmlns:a16="http://schemas.microsoft.com/office/drawing/2014/main" val="20002"/>
                    </a:ext>
                  </a:extLst>
                </a:gridCol>
                <a:gridCol w="1547021">
                  <a:extLst>
                    <a:ext uri="{9D8B030D-6E8A-4147-A177-3AD203B41FA5}">
                      <a16:colId xmlns:a16="http://schemas.microsoft.com/office/drawing/2014/main" val="20003"/>
                    </a:ext>
                  </a:extLst>
                </a:gridCol>
                <a:gridCol w="1547021">
                  <a:extLst>
                    <a:ext uri="{9D8B030D-6E8A-4147-A177-3AD203B41FA5}">
                      <a16:colId xmlns:a16="http://schemas.microsoft.com/office/drawing/2014/main" val="20004"/>
                    </a:ext>
                  </a:extLst>
                </a:gridCol>
              </a:tblGrid>
              <a:tr h="27927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Subnet</a:t>
                      </a:r>
                      <a:r>
                        <a:rPr lang="en-US" sz="1400" b="1" baseline="0" smtClean="0">
                          <a:latin typeface="Calibri" panose="020F0502020204030204" pitchFamily="34" charset="0"/>
                        </a:rPr>
                        <a:t> </a:t>
                      </a:r>
                      <a:r>
                        <a:rPr lang="en-US" sz="1400" b="1" baseline="0" dirty="0" smtClean="0">
                          <a:latin typeface="Calibri" panose="020F0502020204030204" pitchFamily="34" charset="0"/>
                        </a:rPr>
                        <a:t>Name</a:t>
                      </a:r>
                      <a:endParaRPr lang="en-US" sz="14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VPC</a:t>
                      </a:r>
                      <a:endParaRPr lang="en-US" sz="14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Subnet</a:t>
                      </a:r>
                      <a:r>
                        <a:rPr lang="en-US" sz="1400" b="1" baseline="0" smtClean="0">
                          <a:latin typeface="Calibri" panose="020F0502020204030204" pitchFamily="34" charset="0"/>
                        </a:rPr>
                        <a:t> </a:t>
                      </a:r>
                      <a:r>
                        <a:rPr lang="en-US" sz="1400" b="1" u="none" baseline="0" smtClean="0">
                          <a:solidFill>
                            <a:srgbClr val="474746"/>
                          </a:solidFill>
                          <a:latin typeface="Calibri" panose="020F0502020204030204" pitchFamily="34" charset="0"/>
                        </a:rPr>
                        <a:t>type</a:t>
                      </a:r>
                      <a:r>
                        <a:rPr lang="en-US" sz="1400" b="1" baseline="0" smtClean="0">
                          <a:latin typeface="Calibri" panose="020F0502020204030204" pitchFamily="34" charset="0"/>
                        </a:rPr>
                        <a:t> </a:t>
                      </a:r>
                      <a:r>
                        <a:rPr lang="en-US" sz="1400" b="1" baseline="0" dirty="0" smtClean="0">
                          <a:latin typeface="Calibri" panose="020F0502020204030204" pitchFamily="34" charset="0"/>
                        </a:rPr>
                        <a:t>(Public/private)</a:t>
                      </a:r>
                      <a:endParaRPr lang="en-US" sz="14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smtClean="0">
                          <a:latin typeface="Calibri" panose="020F0502020204030204" pitchFamily="34" charset="0"/>
                        </a:rPr>
                        <a:t>AZ</a:t>
                      </a:r>
                      <a:endParaRPr lang="en-US" sz="14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400" b="1" u="none" smtClean="0">
                          <a:solidFill>
                            <a:srgbClr val="474746"/>
                          </a:solidFill>
                          <a:latin typeface="Calibri" panose="020F0502020204030204" pitchFamily="34" charset="0"/>
                        </a:rPr>
                        <a:t>Subnet</a:t>
                      </a:r>
                      <a:r>
                        <a:rPr lang="en-US" sz="1400" b="1" smtClean="0">
                          <a:latin typeface="Calibri" panose="020F0502020204030204" pitchFamily="34" charset="0"/>
                        </a:rPr>
                        <a:t> </a:t>
                      </a:r>
                      <a:r>
                        <a:rPr lang="en-US" sz="1400" b="1" u="none" smtClean="0">
                          <a:solidFill>
                            <a:srgbClr val="474746"/>
                          </a:solidFill>
                          <a:latin typeface="Calibri" panose="020F0502020204030204" pitchFamily="34" charset="0"/>
                        </a:rPr>
                        <a:t>Address</a:t>
                      </a:r>
                      <a:endParaRPr lang="en-US" sz="14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35129">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mtClean="0">
                          <a:latin typeface="Calibri" panose="020F0502020204030204" pitchFamily="34" charset="0"/>
                        </a:rPr>
                        <a:t>#1</a:t>
                      </a: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u="none" dirty="0" smtClean="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5129">
                <a:tc>
                  <a:txBody>
                    <a:bodyPr/>
                    <a:lstStyle/>
                    <a:p>
                      <a:pPr marL="0" algn="l" defTabSz="457200" rtl="0" eaLnBrk="1" latinLnBrk="0" hangingPunct="1"/>
                      <a:endParaRPr lang="en-US" sz="1400" kern="1200" dirty="0">
                        <a:solidFill>
                          <a:schemeClr val="tx1"/>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400" smtClean="0">
                          <a:latin typeface="Calibri" panose="020F0502020204030204" pitchFamily="34" charset="0"/>
                        </a:rPr>
                        <a:t>#1</a:t>
                      </a:r>
                      <a:endParaRPr lang="en-US" sz="1400" kern="120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u="none" kern="1200" dirty="0">
                        <a:solidFill>
                          <a:srgbClr val="474746"/>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kern="120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#1</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#1</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#1</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5129">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mtClean="0">
                          <a:latin typeface="Calibri" panose="020F0502020204030204" pitchFamily="34" charset="0"/>
                        </a:rPr>
                        <a:t>#1</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67565">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mtClean="0">
                          <a:latin typeface="Calibri" panose="020F0502020204030204" pitchFamily="34" charset="0"/>
                        </a:rPr>
                        <a:t>#1</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67565">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1400" smtClean="0">
                          <a:latin typeface="Calibri" panose="020F0502020204030204" pitchFamily="34" charset="0"/>
                        </a:rPr>
                        <a:t>#1</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74617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Test/Dev Subnet </a:t>
            </a:r>
            <a:r>
              <a:rPr lang="en-US" dirty="0" smtClean="0"/>
              <a:t>Details</a:t>
            </a:r>
            <a:endParaRPr lang="en-US" dirty="0"/>
          </a:p>
        </p:txBody>
      </p:sp>
      <p:graphicFrame>
        <p:nvGraphicFramePr>
          <p:cNvPr id="4" name="Table 3"/>
          <p:cNvGraphicFramePr>
            <a:graphicFrameLocks noGrp="1"/>
          </p:cNvGraphicFramePr>
          <p:nvPr>
            <p:extLst/>
          </p:nvPr>
        </p:nvGraphicFramePr>
        <p:xfrm>
          <a:off x="519453" y="980201"/>
          <a:ext cx="7839976" cy="2955503"/>
        </p:xfrm>
        <a:graphic>
          <a:graphicData uri="http://schemas.openxmlformats.org/drawingml/2006/table">
            <a:tbl>
              <a:tblPr firstRow="1" bandRow="1"/>
              <a:tblGrid>
                <a:gridCol w="1400696">
                  <a:extLst>
                    <a:ext uri="{9D8B030D-6E8A-4147-A177-3AD203B41FA5}">
                      <a16:colId xmlns:a16="http://schemas.microsoft.com/office/drawing/2014/main" val="20000"/>
                    </a:ext>
                  </a:extLst>
                </a:gridCol>
                <a:gridCol w="834182">
                  <a:extLst>
                    <a:ext uri="{9D8B030D-6E8A-4147-A177-3AD203B41FA5}">
                      <a16:colId xmlns:a16="http://schemas.microsoft.com/office/drawing/2014/main" val="20001"/>
                    </a:ext>
                  </a:extLst>
                </a:gridCol>
                <a:gridCol w="2511056">
                  <a:extLst>
                    <a:ext uri="{9D8B030D-6E8A-4147-A177-3AD203B41FA5}">
                      <a16:colId xmlns:a16="http://schemas.microsoft.com/office/drawing/2014/main" val="20002"/>
                    </a:ext>
                  </a:extLst>
                </a:gridCol>
                <a:gridCol w="1547021">
                  <a:extLst>
                    <a:ext uri="{9D8B030D-6E8A-4147-A177-3AD203B41FA5}">
                      <a16:colId xmlns:a16="http://schemas.microsoft.com/office/drawing/2014/main" val="20003"/>
                    </a:ext>
                  </a:extLst>
                </a:gridCol>
                <a:gridCol w="1547021">
                  <a:extLst>
                    <a:ext uri="{9D8B030D-6E8A-4147-A177-3AD203B41FA5}">
                      <a16:colId xmlns:a16="http://schemas.microsoft.com/office/drawing/2014/main" val="20004"/>
                    </a:ext>
                  </a:extLst>
                </a:gridCol>
              </a:tblGrid>
              <a:tr h="27927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Subnet</a:t>
                      </a:r>
                      <a:r>
                        <a:rPr lang="en-US" sz="1400" b="1" baseline="0" smtClean="0">
                          <a:latin typeface="Calibri" panose="020F0502020204030204" pitchFamily="34" charset="0"/>
                        </a:rPr>
                        <a:t> </a:t>
                      </a:r>
                      <a:r>
                        <a:rPr lang="en-US" sz="1400" b="1" baseline="0" dirty="0" smtClean="0">
                          <a:latin typeface="Calibri" panose="020F0502020204030204" pitchFamily="34" charset="0"/>
                        </a:rPr>
                        <a:t>Name</a:t>
                      </a:r>
                      <a:endParaRPr lang="en-US" sz="14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VPC</a:t>
                      </a:r>
                      <a:endParaRPr lang="en-US" sz="14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u="none" smtClean="0">
                          <a:solidFill>
                            <a:srgbClr val="474746"/>
                          </a:solidFill>
                          <a:latin typeface="Calibri" panose="020F0502020204030204" pitchFamily="34" charset="0"/>
                        </a:rPr>
                        <a:t>Subnet</a:t>
                      </a:r>
                      <a:r>
                        <a:rPr lang="en-US" sz="1400" b="1" baseline="0" smtClean="0">
                          <a:latin typeface="Calibri" panose="020F0502020204030204" pitchFamily="34" charset="0"/>
                        </a:rPr>
                        <a:t> </a:t>
                      </a:r>
                      <a:r>
                        <a:rPr lang="en-US" sz="1400" b="1" u="none" baseline="0" smtClean="0">
                          <a:solidFill>
                            <a:srgbClr val="474746"/>
                          </a:solidFill>
                          <a:latin typeface="Calibri" panose="020F0502020204030204" pitchFamily="34" charset="0"/>
                        </a:rPr>
                        <a:t>type</a:t>
                      </a:r>
                      <a:r>
                        <a:rPr lang="en-US" sz="1400" b="1" baseline="0" smtClean="0">
                          <a:latin typeface="Calibri" panose="020F0502020204030204" pitchFamily="34" charset="0"/>
                        </a:rPr>
                        <a:t> </a:t>
                      </a:r>
                      <a:r>
                        <a:rPr lang="en-US" sz="1400" b="1" baseline="0" dirty="0" smtClean="0">
                          <a:latin typeface="Calibri" panose="020F0502020204030204" pitchFamily="34" charset="0"/>
                        </a:rPr>
                        <a:t>(Public/private)</a:t>
                      </a:r>
                      <a:endParaRPr lang="en-US" sz="14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400" b="1" dirty="0" smtClean="0">
                          <a:latin typeface="Calibri" panose="020F0502020204030204" pitchFamily="34" charset="0"/>
                        </a:rPr>
                        <a:t>AZ</a:t>
                      </a:r>
                      <a:endParaRPr lang="en-US" sz="14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400" b="1" u="none" smtClean="0">
                          <a:solidFill>
                            <a:srgbClr val="474746"/>
                          </a:solidFill>
                          <a:latin typeface="Calibri" panose="020F0502020204030204" pitchFamily="34" charset="0"/>
                        </a:rPr>
                        <a:t>Subnet</a:t>
                      </a:r>
                      <a:r>
                        <a:rPr lang="en-US" sz="1400" b="1" smtClean="0">
                          <a:latin typeface="Calibri" panose="020F0502020204030204" pitchFamily="34" charset="0"/>
                        </a:rPr>
                        <a:t> </a:t>
                      </a:r>
                      <a:r>
                        <a:rPr lang="en-US" sz="1400" b="1" u="none" smtClean="0">
                          <a:solidFill>
                            <a:srgbClr val="474746"/>
                          </a:solidFill>
                          <a:latin typeface="Calibri" panose="020F0502020204030204" pitchFamily="34" charset="0"/>
                        </a:rPr>
                        <a:t>Address</a:t>
                      </a:r>
                      <a:endParaRPr lang="en-US" sz="14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35129">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alibri" panose="020F0502020204030204" pitchFamily="34" charset="0"/>
                        </a:rPr>
                        <a:t>#2</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u="none" dirty="0" smtClean="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5129">
                <a:tc>
                  <a:txBody>
                    <a:bodyPr/>
                    <a:lstStyle/>
                    <a:p>
                      <a:pPr marL="0" algn="l" defTabSz="457200" rtl="0" eaLnBrk="1" latinLnBrk="0" hangingPunct="1"/>
                      <a:endParaRPr lang="en-US" sz="1400" kern="1200" dirty="0">
                        <a:solidFill>
                          <a:schemeClr val="tx1"/>
                        </a:solidFill>
                        <a:latin typeface="Calibri" panose="020F0502020204030204" pitchFamily="34" charset="0"/>
                        <a:ea typeface="+mn-ea"/>
                        <a:cs typeface="+mn-cs"/>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400" smtClean="0">
                          <a:latin typeface="Calibri" panose="020F0502020204030204" pitchFamily="34" charset="0"/>
                        </a:rPr>
                        <a:t>#2</a:t>
                      </a:r>
                      <a:endParaRPr lang="en-US" sz="1400" kern="120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u="none" kern="1200" dirty="0">
                        <a:solidFill>
                          <a:srgbClr val="474746"/>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kern="120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#2</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smtClean="0">
                          <a:latin typeface="Calibri" panose="020F0502020204030204" pitchFamily="34" charset="0"/>
                        </a:rPr>
                        <a:t>#2</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512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smtClean="0">
                          <a:latin typeface="Calibri" panose="020F0502020204030204" pitchFamily="34" charset="0"/>
                        </a:rPr>
                        <a:t>#2</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5129">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alibri" panose="020F0502020204030204" pitchFamily="34" charset="0"/>
                        </a:rPr>
                        <a:t>#2</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35129">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alibri" panose="020F0502020204030204" pitchFamily="34" charset="0"/>
                        </a:rPr>
                        <a:t>#2</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67565">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alibri" panose="020F0502020204030204" pitchFamily="34" charset="0"/>
                        </a:rPr>
                        <a:t>#2</a:t>
                      </a:r>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35997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smtClean="0"/>
              <a:t>Instance </a:t>
            </a:r>
            <a:r>
              <a:rPr lang="en-US" dirty="0" smtClean="0"/>
              <a:t>Details</a:t>
            </a:r>
            <a:endParaRPr lang="en-US" dirty="0"/>
          </a:p>
        </p:txBody>
      </p:sp>
      <p:sp>
        <p:nvSpPr>
          <p:cNvPr id="5" name="Rectangle 2"/>
          <p:cNvSpPr>
            <a:spLocks noGrp="1"/>
          </p:cNvSpPr>
          <p:nvPr>
            <p:ph idx="1"/>
          </p:nvPr>
        </p:nvSpPr>
        <p:spPr>
          <a:xfrm>
            <a:off x="335528" y="643233"/>
            <a:ext cx="8534400" cy="685799"/>
          </a:xfrm>
        </p:spPr>
        <p:txBody>
          <a:bodyPr>
            <a:normAutofit lnSpcReduction="10000"/>
          </a:bodyPr>
          <a:lstStyle/>
          <a:p>
            <a:pPr marL="3175" lvl="1" indent="0">
              <a:buNone/>
            </a:pPr>
            <a:r>
              <a:rPr lang="en-US" dirty="0" smtClean="0"/>
              <a:t>Describe </a:t>
            </a:r>
            <a:r>
              <a:rPr lang="en-US" smtClean="0"/>
              <a:t>the type, </a:t>
            </a:r>
            <a:r>
              <a:rPr lang="en-US" dirty="0" smtClean="0"/>
              <a:t>size</a:t>
            </a:r>
            <a:r>
              <a:rPr lang="en-US" smtClean="0"/>
              <a:t>, and </a:t>
            </a:r>
            <a:r>
              <a:rPr lang="en-US" dirty="0" smtClean="0"/>
              <a:t>justification for </a:t>
            </a:r>
            <a:r>
              <a:rPr lang="en-US" smtClean="0"/>
              <a:t>the instances you will use </a:t>
            </a:r>
            <a:r>
              <a:rPr lang="en-US" dirty="0" smtClean="0"/>
              <a:t>for each tier.</a:t>
            </a:r>
          </a:p>
          <a:p>
            <a:endParaRPr lang="en-US" dirty="0" smtClean="0"/>
          </a:p>
          <a:p>
            <a:pPr marL="0" indent="0">
              <a:buNone/>
            </a:pPr>
            <a:endParaRPr lang="en-US" dirty="0"/>
          </a:p>
        </p:txBody>
      </p:sp>
      <p:graphicFrame>
        <p:nvGraphicFramePr>
          <p:cNvPr id="9" name="Table 8"/>
          <p:cNvGraphicFramePr>
            <a:graphicFrameLocks noGrp="1"/>
          </p:cNvGraphicFramePr>
          <p:nvPr>
            <p:extLst/>
          </p:nvPr>
        </p:nvGraphicFramePr>
        <p:xfrm>
          <a:off x="204903" y="1351255"/>
          <a:ext cx="8363538" cy="3011195"/>
        </p:xfrm>
        <a:graphic>
          <a:graphicData uri="http://schemas.openxmlformats.org/drawingml/2006/table">
            <a:tbl>
              <a:tblPr firstRow="1" bandRow="1"/>
              <a:tblGrid>
                <a:gridCol w="607897">
                  <a:extLst>
                    <a:ext uri="{9D8B030D-6E8A-4147-A177-3AD203B41FA5}">
                      <a16:colId xmlns:a16="http://schemas.microsoft.com/office/drawing/2014/main" val="20000"/>
                    </a:ext>
                  </a:extLst>
                </a:gridCol>
                <a:gridCol w="1228979">
                  <a:extLst>
                    <a:ext uri="{9D8B030D-6E8A-4147-A177-3AD203B41FA5}">
                      <a16:colId xmlns:a16="http://schemas.microsoft.com/office/drawing/2014/main" val="20001"/>
                    </a:ext>
                  </a:extLst>
                </a:gridCol>
                <a:gridCol w="1079847">
                  <a:extLst>
                    <a:ext uri="{9D8B030D-6E8A-4147-A177-3AD203B41FA5}">
                      <a16:colId xmlns:a16="http://schemas.microsoft.com/office/drawing/2014/main" val="20002"/>
                    </a:ext>
                  </a:extLst>
                </a:gridCol>
                <a:gridCol w="686118">
                  <a:extLst>
                    <a:ext uri="{9D8B030D-6E8A-4147-A177-3AD203B41FA5}">
                      <a16:colId xmlns:a16="http://schemas.microsoft.com/office/drawing/2014/main" val="20003"/>
                    </a:ext>
                  </a:extLst>
                </a:gridCol>
                <a:gridCol w="822643">
                  <a:extLst>
                    <a:ext uri="{9D8B030D-6E8A-4147-A177-3AD203B41FA5}">
                      <a16:colId xmlns:a16="http://schemas.microsoft.com/office/drawing/2014/main" val="20004"/>
                    </a:ext>
                  </a:extLst>
                </a:gridCol>
                <a:gridCol w="2107556">
                  <a:extLst>
                    <a:ext uri="{9D8B030D-6E8A-4147-A177-3AD203B41FA5}">
                      <a16:colId xmlns:a16="http://schemas.microsoft.com/office/drawing/2014/main" val="20005"/>
                    </a:ext>
                  </a:extLst>
                </a:gridCol>
                <a:gridCol w="1069826">
                  <a:extLst>
                    <a:ext uri="{9D8B030D-6E8A-4147-A177-3AD203B41FA5}">
                      <a16:colId xmlns:a16="http://schemas.microsoft.com/office/drawing/2014/main" val="20006"/>
                    </a:ext>
                  </a:extLst>
                </a:gridCol>
                <a:gridCol w="760672">
                  <a:extLst>
                    <a:ext uri="{9D8B030D-6E8A-4147-A177-3AD203B41FA5}">
                      <a16:colId xmlns:a16="http://schemas.microsoft.com/office/drawing/2014/main" val="20007"/>
                    </a:ext>
                  </a:extLst>
                </a:gridCol>
              </a:tblGrid>
              <a:tr h="64899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Tier</a:t>
                      </a:r>
                      <a:endParaRPr lang="en-US"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Tag</a:t>
                      </a:r>
                      <a:r>
                        <a:rPr lang="en-US" b="1" smtClean="0">
                          <a:latin typeface="Calibri" panose="020F0502020204030204" pitchFamily="34" charset="0"/>
                        </a:rPr>
                        <a:t>*</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dirty="0" smtClean="0">
                          <a:latin typeface="Calibri" panose="020F0502020204030204" pitchFamily="34" charset="0"/>
                        </a:rPr>
                        <a:t>OS</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latin typeface="Calibri" panose="020F0502020204030204" pitchFamily="34" charset="0"/>
                        </a:rPr>
                        <a:t>Type</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Size </a:t>
                      </a:r>
                      <a:endParaRPr lang="en-US"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Justification</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dirty="0" smtClean="0">
                          <a:latin typeface="Calibri" panose="020F0502020204030204" pitchFamily="34" charset="0"/>
                        </a:rPr>
                        <a:t># </a:t>
                      </a:r>
                      <a:r>
                        <a:rPr lang="en-US" b="1" smtClean="0">
                          <a:latin typeface="Calibri" panose="020F0502020204030204" pitchFamily="34" charset="0"/>
                        </a:rPr>
                        <a:t>of </a:t>
                      </a:r>
                      <a:r>
                        <a:rPr lang="en-US" b="1" u="none" smtClean="0">
                          <a:solidFill>
                            <a:srgbClr val="474746"/>
                          </a:solidFill>
                          <a:latin typeface="Calibri" panose="020F0502020204030204" pitchFamily="34" charset="0"/>
                        </a:rPr>
                        <a:t>instances</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u="none" dirty="0" smtClean="0">
                          <a:solidFill>
                            <a:srgbClr val="474746"/>
                          </a:solidFill>
                          <a:latin typeface="Calibri" panose="020F0502020204030204" pitchFamily="34" charset="0"/>
                        </a:rPr>
                        <a:t>User Data?</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7715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Web</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200" u="none" kern="1200" smtClean="0">
                          <a:solidFill>
                            <a:srgbClr val="474746"/>
                          </a:solidFill>
                          <a:latin typeface="Calibri" panose="020F0502020204030204" pitchFamily="34" charset="0"/>
                          <a:ea typeface="+mn-ea"/>
                          <a:cs typeface="+mn-cs"/>
                        </a:rPr>
                        <a:t>Key</a:t>
                      </a:r>
                      <a:r>
                        <a:rPr lang="en-US" sz="1200" kern="1200" baseline="0" smtClean="0">
                          <a:solidFill>
                            <a:schemeClr val="tx1"/>
                          </a:solidFill>
                          <a:latin typeface="Calibri" panose="020F0502020204030204" pitchFamily="34" charset="0"/>
                          <a:ea typeface="+mn-ea"/>
                          <a:cs typeface="+mn-cs"/>
                        </a:rPr>
                        <a:t> </a:t>
                      </a:r>
                      <a:r>
                        <a:rPr lang="en-US" sz="1200" kern="1200" baseline="0" dirty="0" smtClean="0">
                          <a:solidFill>
                            <a:schemeClr val="tx1"/>
                          </a:solidFill>
                          <a:latin typeface="Calibri" panose="020F0502020204030204" pitchFamily="34" charset="0"/>
                          <a:ea typeface="+mn-ea"/>
                          <a:cs typeface="+mn-cs"/>
                        </a:rPr>
                        <a:t>= Name</a:t>
                      </a:r>
                    </a:p>
                    <a:p>
                      <a:pPr marL="0" algn="l" defTabSz="457200" rtl="0" eaLnBrk="1" latinLnBrk="0" hangingPunct="1"/>
                      <a:r>
                        <a:rPr lang="en-US" sz="1200" u="none" kern="1200" baseline="0" smtClean="0">
                          <a:solidFill>
                            <a:srgbClr val="474746"/>
                          </a:solidFill>
                          <a:latin typeface="Calibri" panose="020F0502020204030204" pitchFamily="34" charset="0"/>
                          <a:ea typeface="+mn-ea"/>
                          <a:cs typeface="+mn-cs"/>
                        </a:rPr>
                        <a:t>Value</a:t>
                      </a:r>
                      <a:r>
                        <a:rPr lang="en-US" sz="1200" kern="1200" baseline="0" smtClean="0">
                          <a:solidFill>
                            <a:schemeClr val="tx1"/>
                          </a:solidFill>
                          <a:latin typeface="Calibri" panose="020F0502020204030204" pitchFamily="34" charset="0"/>
                          <a:ea typeface="+mn-ea"/>
                          <a:cs typeface="+mn-cs"/>
                        </a:rPr>
                        <a:t> </a:t>
                      </a:r>
                      <a:r>
                        <a:rPr lang="en-US" sz="1200" kern="1200" baseline="0" dirty="0" smtClean="0">
                          <a:solidFill>
                            <a:schemeClr val="tx1"/>
                          </a:solidFill>
                          <a:latin typeface="Calibri" panose="020F0502020204030204" pitchFamily="34" charset="0"/>
                          <a:ea typeface="+mn-ea"/>
                          <a:cs typeface="+mn-cs"/>
                        </a:rPr>
                        <a:t>= web-tier</a:t>
                      </a:r>
                      <a:endParaRPr lang="en-US" sz="12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kern="1200" baseline="0" dirty="0" smtClean="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400" kern="1200" dirty="0" smtClean="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endParaRPr lang="en-US" sz="14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endParaRPr lang="en-US" sz="14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10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dirty="0" smtClean="0">
                          <a:solidFill>
                            <a:srgbClr val="474746"/>
                          </a:solidFill>
                          <a:latin typeface="Calibri" panose="020F0502020204030204" pitchFamily="34" charset="0"/>
                        </a:rPr>
                        <a:t>App</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74746"/>
                          </a:solidFill>
                          <a:effectLst/>
                          <a:uLnTx/>
                          <a:uFillTx/>
                          <a:latin typeface="Calibri" panose="020F0502020204030204" pitchFamily="34" charset="0"/>
                          <a:ea typeface="+mn-ea"/>
                          <a:cs typeface="+mn-cs"/>
                        </a:rPr>
                        <a:t>Key </a:t>
                      </a:r>
                      <a:r>
                        <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74746"/>
                          </a:solidFill>
                          <a:effectLst/>
                          <a:uLnTx/>
                          <a:uFillTx/>
                          <a:latin typeface="Calibri" panose="020F0502020204030204" pitchFamily="34" charset="0"/>
                          <a:ea typeface="+mn-ea"/>
                          <a:cs typeface="+mn-cs"/>
                        </a:rPr>
                        <a:t>Value </a:t>
                      </a:r>
                      <a:r>
                        <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rPr>
                        <a:t>= app-tier</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400" u="none" kern="1200" dirty="0">
                        <a:solidFill>
                          <a:srgbClr val="474746"/>
                        </a:solidFill>
                        <a:latin typeface="Calibri" panose="020F0502020204030204" pitchFamily="34" charset="0"/>
                        <a:ea typeface="+mn-ea"/>
                        <a:cs typeface="+mn-cs"/>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Calibri" panose="020F0502020204030204" pitchFamily="34" charset="0"/>
                      </a:endParaRPr>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96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DB</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74746"/>
                          </a:solidFill>
                          <a:effectLst/>
                          <a:uLnTx/>
                          <a:uFillTx/>
                          <a:latin typeface="Calibri" panose="020F0502020204030204" pitchFamily="34" charset="0"/>
                          <a:ea typeface="+mn-ea"/>
                          <a:cs typeface="+mn-cs"/>
                        </a:rPr>
                        <a:t>Key </a:t>
                      </a:r>
                      <a:r>
                        <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74746"/>
                          </a:solidFill>
                          <a:effectLst/>
                          <a:uLnTx/>
                          <a:uFillTx/>
                          <a:latin typeface="Calibri" panose="020F0502020204030204" pitchFamily="34" charset="0"/>
                          <a:ea typeface="+mn-ea"/>
                          <a:cs typeface="+mn-cs"/>
                        </a:rPr>
                        <a:t>Value </a:t>
                      </a:r>
                      <a:r>
                        <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err="1" smtClean="0">
                          <a:ln>
                            <a:noFill/>
                          </a:ln>
                          <a:solidFill>
                            <a:srgbClr val="474746"/>
                          </a:solidFill>
                          <a:effectLst/>
                          <a:uLnTx/>
                          <a:uFillTx/>
                          <a:latin typeface="Calibri" panose="020F0502020204030204" pitchFamily="34" charset="0"/>
                          <a:ea typeface="+mn-ea"/>
                          <a:cs typeface="+mn-cs"/>
                        </a:rPr>
                        <a:t>db</a:t>
                      </a:r>
                      <a:r>
                        <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rPr>
                        <a:t>-tier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u="none" dirty="0">
                        <a:solidFill>
                          <a:srgbClr val="474746"/>
                        </a:solidFill>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endParaRPr lang="en-US" sz="1400" dirty="0">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endParaRPr lang="en-US" sz="1400" dirty="0">
                        <a:latin typeface="Calibri" panose="020F0502020204030204" pitchFamily="34" charset="0"/>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428625" y="4438650"/>
            <a:ext cx="6210300" cy="261610"/>
          </a:xfrm>
          <a:prstGeom prst="rect">
            <a:avLst/>
          </a:prstGeom>
          <a:noFill/>
        </p:spPr>
        <p:txBody>
          <a:bodyPr wrap="square" rtlCol="0">
            <a:spAutoFit/>
          </a:bodyPr>
          <a:lstStyle/>
          <a:p>
            <a:r>
              <a:rPr lang="en-US" sz="1100" dirty="0" smtClean="0"/>
              <a:t>* </a:t>
            </a:r>
            <a:r>
              <a:rPr lang="en-US" sz="1100" dirty="0" smtClean="0">
                <a:solidFill>
                  <a:srgbClr val="474746"/>
                </a:solidFill>
              </a:rPr>
              <a:t>Tags</a:t>
            </a:r>
            <a:r>
              <a:rPr lang="en-US" sz="1100" dirty="0" smtClean="0"/>
              <a:t> must be configured as shown to meet the lab </a:t>
            </a:r>
            <a:r>
              <a:rPr lang="en-US" sz="1100" dirty="0" smtClean="0">
                <a:solidFill>
                  <a:srgbClr val="474746"/>
                </a:solidFill>
              </a:rPr>
              <a:t>objectives</a:t>
            </a:r>
            <a:endParaRPr lang="en-US" sz="1100"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91977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dirty="0" smtClean="0"/>
              <a:t>Load Balancer and Instance Security Group Details</a:t>
            </a:r>
            <a:endParaRPr lang="en-US" dirty="0"/>
          </a:p>
        </p:txBody>
      </p:sp>
      <p:graphicFrame>
        <p:nvGraphicFramePr>
          <p:cNvPr id="5" name="Table 4"/>
          <p:cNvGraphicFramePr>
            <a:graphicFrameLocks noGrp="1"/>
          </p:cNvGraphicFramePr>
          <p:nvPr>
            <p:extLst/>
          </p:nvPr>
        </p:nvGraphicFramePr>
        <p:xfrm>
          <a:off x="336789" y="1003514"/>
          <a:ext cx="8482360" cy="1615440"/>
        </p:xfrm>
        <a:graphic>
          <a:graphicData uri="http://schemas.openxmlformats.org/drawingml/2006/table">
            <a:tbl>
              <a:tblPr firstRow="1" bandRow="1"/>
              <a:tblGrid>
                <a:gridCol w="926527">
                  <a:extLst>
                    <a:ext uri="{9D8B030D-6E8A-4147-A177-3AD203B41FA5}">
                      <a16:colId xmlns:a16="http://schemas.microsoft.com/office/drawing/2014/main" val="20000"/>
                    </a:ext>
                  </a:extLst>
                </a:gridCol>
                <a:gridCol w="923746">
                  <a:extLst>
                    <a:ext uri="{9D8B030D-6E8A-4147-A177-3AD203B41FA5}">
                      <a16:colId xmlns:a16="http://schemas.microsoft.com/office/drawing/2014/main" val="20001"/>
                    </a:ext>
                  </a:extLst>
                </a:gridCol>
                <a:gridCol w="941151">
                  <a:extLst>
                    <a:ext uri="{9D8B030D-6E8A-4147-A177-3AD203B41FA5}">
                      <a16:colId xmlns:a16="http://schemas.microsoft.com/office/drawing/2014/main" val="20002"/>
                    </a:ext>
                  </a:extLst>
                </a:gridCol>
                <a:gridCol w="2117557">
                  <a:extLst>
                    <a:ext uri="{9D8B030D-6E8A-4147-A177-3AD203B41FA5}">
                      <a16:colId xmlns:a16="http://schemas.microsoft.com/office/drawing/2014/main" val="20003"/>
                    </a:ext>
                  </a:extLst>
                </a:gridCol>
                <a:gridCol w="1130969">
                  <a:extLst>
                    <a:ext uri="{9D8B030D-6E8A-4147-A177-3AD203B41FA5}">
                      <a16:colId xmlns:a16="http://schemas.microsoft.com/office/drawing/2014/main" val="20004"/>
                    </a:ext>
                  </a:extLst>
                </a:gridCol>
                <a:gridCol w="1383631">
                  <a:extLst>
                    <a:ext uri="{9D8B030D-6E8A-4147-A177-3AD203B41FA5}">
                      <a16:colId xmlns:a16="http://schemas.microsoft.com/office/drawing/2014/main" val="20005"/>
                    </a:ext>
                  </a:extLst>
                </a:gridCol>
                <a:gridCol w="1058779">
                  <a:extLst>
                    <a:ext uri="{9D8B030D-6E8A-4147-A177-3AD203B41FA5}">
                      <a16:colId xmlns:a16="http://schemas.microsoft.com/office/drawing/2014/main" val="20006"/>
                    </a:ext>
                  </a:extLst>
                </a:gridCol>
              </a:tblGrid>
              <a:tr h="55332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smtClean="0">
                          <a:solidFill>
                            <a:srgbClr val="474746"/>
                          </a:solidFill>
                          <a:latin typeface="Calibri" panose="020F0502020204030204" pitchFamily="34" charset="0"/>
                        </a:rPr>
                        <a:t>Load Balancer</a:t>
                      </a:r>
                      <a:endParaRPr lang="en-US" sz="16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600" b="1" dirty="0" smtClean="0">
                          <a:latin typeface="Calibri" panose="020F0502020204030204" pitchFamily="34" charset="0"/>
                        </a:rPr>
                        <a:t>Name*</a:t>
                      </a:r>
                      <a:endParaRPr lang="en-US" sz="16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600" b="1" dirty="0" smtClean="0">
                          <a:latin typeface="Calibri" panose="020F0502020204030204" pitchFamily="34" charset="0"/>
                        </a:rPr>
                        <a:t>External/Internal</a:t>
                      </a:r>
                      <a:endParaRPr lang="en-US" sz="16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600" b="1" u="none" smtClean="0">
                          <a:solidFill>
                            <a:srgbClr val="474746"/>
                          </a:solidFill>
                          <a:latin typeface="Calibri" panose="020F0502020204030204" pitchFamily="34" charset="0"/>
                        </a:rPr>
                        <a:t>Subnets</a:t>
                      </a:r>
                      <a:endParaRPr lang="en-US" sz="1600"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SG</a:t>
                      </a:r>
                      <a:r>
                        <a:rPr lang="en-US" sz="1600" b="1" baseline="0" dirty="0" smtClean="0">
                          <a:latin typeface="Calibri" panose="020F0502020204030204" pitchFamily="34" charset="0"/>
                        </a:rPr>
                        <a:t> Name*</a:t>
                      </a:r>
                      <a:endParaRPr lang="en-US" sz="16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smtClean="0">
                          <a:solidFill>
                            <a:srgbClr val="474746"/>
                          </a:solidFill>
                          <a:latin typeface="Calibri" panose="020F0502020204030204" pitchFamily="34" charset="0"/>
                        </a:rPr>
                        <a:t>Rule</a:t>
                      </a:r>
                      <a:endParaRPr lang="en-US" sz="16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Source</a:t>
                      </a:r>
                      <a:endParaRPr lang="en-US" sz="16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2153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For </a:t>
                      </a:r>
                      <a:r>
                        <a:rPr lang="en-US" sz="1400" u="none" smtClean="0">
                          <a:solidFill>
                            <a:srgbClr val="474746"/>
                          </a:solidFill>
                          <a:latin typeface="Calibri" panose="020F0502020204030204" pitchFamily="34" charset="0"/>
                        </a:rPr>
                        <a:t>Web</a:t>
                      </a:r>
                      <a:r>
                        <a:rPr lang="en-US" sz="1400" baseline="0" smtClean="0">
                          <a:latin typeface="Calibri" panose="020F0502020204030204" pitchFamily="34" charset="0"/>
                        </a:rPr>
                        <a:t> </a:t>
                      </a:r>
                      <a:r>
                        <a:rPr lang="en-US" sz="1400" baseline="0" dirty="0" smtClean="0">
                          <a:latin typeface="Calibri" panose="020F0502020204030204" pitchFamily="34" charset="0"/>
                        </a:rPr>
                        <a:t>Tier</a:t>
                      </a:r>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400" u="none" smtClean="0">
                          <a:solidFill>
                            <a:srgbClr val="474746"/>
                          </a:solidFill>
                          <a:latin typeface="Calibri" panose="020F0502020204030204" pitchFamily="34" charset="0"/>
                        </a:rPr>
                        <a:t>web-elb</a:t>
                      </a:r>
                      <a:endParaRPr lang="en-US" sz="1400"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smtClean="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dirty="0" smtClean="0">
                          <a:solidFill>
                            <a:srgbClr val="474746"/>
                          </a:solidFill>
                          <a:latin typeface="Calibri" panose="020F0502020204030204" pitchFamily="34" charset="0"/>
                        </a:rPr>
                        <a:t>web-</a:t>
                      </a:r>
                      <a:r>
                        <a:rPr lang="en-US" sz="1400" u="none" dirty="0" err="1" smtClean="0">
                          <a:solidFill>
                            <a:srgbClr val="474746"/>
                          </a:solidFill>
                          <a:latin typeface="Calibri" panose="020F0502020204030204" pitchFamily="34" charset="0"/>
                        </a:rPr>
                        <a:t>elb</a:t>
                      </a:r>
                      <a:r>
                        <a:rPr lang="en-US" sz="1400" u="none" dirty="0" smtClean="0">
                          <a:solidFill>
                            <a:srgbClr val="474746"/>
                          </a:solidFill>
                          <a:latin typeface="Calibri" panose="020F0502020204030204" pitchFamily="34" charset="0"/>
                        </a:rPr>
                        <a:t>-sg</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baseline="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baseline="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1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smtClean="0">
                          <a:latin typeface="Calibri" panose="020F0502020204030204" pitchFamily="34" charset="0"/>
                        </a:rPr>
                        <a:t>For </a:t>
                      </a:r>
                      <a:r>
                        <a:rPr lang="en-US" sz="1400" u="none" smtClean="0">
                          <a:solidFill>
                            <a:srgbClr val="474746"/>
                          </a:solidFill>
                          <a:latin typeface="Calibri" panose="020F0502020204030204" pitchFamily="34" charset="0"/>
                        </a:rPr>
                        <a:t>App</a:t>
                      </a:r>
                      <a:r>
                        <a:rPr lang="en-US" sz="1400" baseline="0" smtClean="0">
                          <a:latin typeface="Calibri" panose="020F0502020204030204" pitchFamily="34" charset="0"/>
                        </a:rPr>
                        <a:t> </a:t>
                      </a:r>
                      <a:r>
                        <a:rPr lang="en-US" sz="1400" baseline="0" dirty="0" smtClean="0">
                          <a:latin typeface="Calibri" panose="020F0502020204030204" pitchFamily="34" charset="0"/>
                        </a:rPr>
                        <a:t>Tier</a:t>
                      </a:r>
                      <a:endParaRPr lang="en-US" sz="1400"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400" u="none" smtClean="0">
                          <a:solidFill>
                            <a:srgbClr val="474746"/>
                          </a:solidFill>
                          <a:latin typeface="Calibri" panose="020F0502020204030204" pitchFamily="34" charset="0"/>
                        </a:rPr>
                        <a:t>app-elb</a:t>
                      </a:r>
                      <a:endParaRPr lang="en-US" sz="1400"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dirty="0" smtClean="0">
                          <a:solidFill>
                            <a:srgbClr val="474746"/>
                          </a:solidFill>
                          <a:latin typeface="Calibri" panose="020F0502020204030204" pitchFamily="34" charset="0"/>
                        </a:rPr>
                        <a:t>app-</a:t>
                      </a:r>
                      <a:r>
                        <a:rPr lang="en-US" sz="1400" u="none" dirty="0" err="1" smtClean="0">
                          <a:solidFill>
                            <a:srgbClr val="474746"/>
                          </a:solidFill>
                          <a:latin typeface="Calibri" panose="020F0502020204030204" pitchFamily="34" charset="0"/>
                        </a:rPr>
                        <a:t>elb</a:t>
                      </a:r>
                      <a:r>
                        <a:rPr lang="en-US" sz="1400" u="none" dirty="0" smtClean="0">
                          <a:solidFill>
                            <a:srgbClr val="474746"/>
                          </a:solidFill>
                          <a:latin typeface="Calibri" panose="020F0502020204030204" pitchFamily="34" charset="0"/>
                        </a:rPr>
                        <a:t>-sg</a:t>
                      </a:r>
                      <a:endParaRPr lang="en-US" sz="1400"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smtClean="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u="none" dirty="0" smtClean="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nvPr>
        </p:nvGraphicFramePr>
        <p:xfrm>
          <a:off x="1423069" y="2898440"/>
          <a:ext cx="6032743" cy="1369306"/>
        </p:xfrm>
        <a:graphic>
          <a:graphicData uri="http://schemas.openxmlformats.org/drawingml/2006/table">
            <a:tbl>
              <a:tblPr firstRow="1" bandRow="1"/>
              <a:tblGrid>
                <a:gridCol w="1521914">
                  <a:extLst>
                    <a:ext uri="{9D8B030D-6E8A-4147-A177-3AD203B41FA5}">
                      <a16:colId xmlns:a16="http://schemas.microsoft.com/office/drawing/2014/main" val="20000"/>
                    </a:ext>
                  </a:extLst>
                </a:gridCol>
                <a:gridCol w="1469368">
                  <a:extLst>
                    <a:ext uri="{9D8B030D-6E8A-4147-A177-3AD203B41FA5}">
                      <a16:colId xmlns:a16="http://schemas.microsoft.com/office/drawing/2014/main" val="20001"/>
                    </a:ext>
                  </a:extLst>
                </a:gridCol>
                <a:gridCol w="1830061">
                  <a:extLst>
                    <a:ext uri="{9D8B030D-6E8A-4147-A177-3AD203B41FA5}">
                      <a16:colId xmlns:a16="http://schemas.microsoft.com/office/drawing/2014/main" val="20002"/>
                    </a:ext>
                  </a:extLst>
                </a:gridCol>
                <a:gridCol w="1211400">
                  <a:extLst>
                    <a:ext uri="{9D8B030D-6E8A-4147-A177-3AD203B41FA5}">
                      <a16:colId xmlns:a16="http://schemas.microsoft.com/office/drawing/2014/main" val="20003"/>
                    </a:ext>
                  </a:extLst>
                </a:gridCol>
              </a:tblGrid>
              <a:tr h="32153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smtClean="0">
                          <a:solidFill>
                            <a:srgbClr val="474746"/>
                          </a:solidFill>
                          <a:latin typeface="Calibri" panose="020F0502020204030204" pitchFamily="34" charset="0"/>
                        </a:rPr>
                        <a:t>Instance</a:t>
                      </a:r>
                      <a:r>
                        <a:rPr lang="en-US" sz="1600" b="1" smtClean="0">
                          <a:latin typeface="Calibri" panose="020F0502020204030204" pitchFamily="34" charset="0"/>
                        </a:rPr>
                        <a:t> </a:t>
                      </a:r>
                      <a:r>
                        <a:rPr lang="en-US" sz="1600" b="1" dirty="0" smtClean="0">
                          <a:latin typeface="Calibri" panose="020F0502020204030204" pitchFamily="34" charset="0"/>
                        </a:rPr>
                        <a:t>Tier</a:t>
                      </a:r>
                      <a:endParaRPr lang="en-US" sz="16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SG</a:t>
                      </a:r>
                      <a:r>
                        <a:rPr lang="en-US" sz="1600" b="1" baseline="0" dirty="0" smtClean="0">
                          <a:latin typeface="Calibri" panose="020F0502020204030204" pitchFamily="34" charset="0"/>
                        </a:rPr>
                        <a:t> Name*</a:t>
                      </a:r>
                      <a:endParaRPr lang="en-US" sz="1600" b="1"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smtClean="0">
                          <a:solidFill>
                            <a:srgbClr val="474746"/>
                          </a:solidFill>
                          <a:latin typeface="Calibri" panose="020F0502020204030204" pitchFamily="34" charset="0"/>
                        </a:rPr>
                        <a:t>Rule</a:t>
                      </a:r>
                      <a:endParaRPr lang="en-US" sz="1600" b="1"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Source</a:t>
                      </a:r>
                      <a:endParaRPr lang="en-US" sz="1600" b="1"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6372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Web</a:t>
                      </a:r>
                      <a:r>
                        <a:rPr lang="en-US" sz="1400" baseline="0" smtClean="0">
                          <a:latin typeface="Calibri" panose="020F0502020204030204" pitchFamily="34" charset="0"/>
                        </a:rPr>
                        <a:t> </a:t>
                      </a:r>
                      <a:r>
                        <a:rPr lang="en-US" sz="1400" baseline="0" dirty="0" smtClean="0">
                          <a:latin typeface="Calibri" panose="020F0502020204030204" pitchFamily="34" charset="0"/>
                        </a:rPr>
                        <a:t>Tier</a:t>
                      </a:r>
                      <a:endParaRPr lang="en-US" sz="1400"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web-tier</a:t>
                      </a:r>
                      <a:r>
                        <a:rPr lang="en-US" sz="1400" u="none" baseline="0" smtClean="0">
                          <a:solidFill>
                            <a:srgbClr val="474746"/>
                          </a:solidFill>
                          <a:latin typeface="Calibri" panose="020F0502020204030204" pitchFamily="34" charset="0"/>
                        </a:rPr>
                        <a:t>-sg</a:t>
                      </a:r>
                      <a:endParaRPr lang="en-US" sz="1400" u="none" dirty="0" smtClean="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baseline="0" dirty="0">
                        <a:solidFill>
                          <a:schemeClr val="tx1"/>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u="none" kern="1200" baseline="0" dirty="0">
                        <a:solidFill>
                          <a:srgbClr val="474746"/>
                        </a:solidFill>
                        <a:latin typeface="Calibri" panose="020F0502020204030204" pitchFamily="34" charset="0"/>
                        <a:ea typeface="+mn-ea"/>
                        <a:cs typeface="+mn-cs"/>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1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App</a:t>
                      </a:r>
                      <a:r>
                        <a:rPr lang="en-US" sz="1400" baseline="0" smtClean="0">
                          <a:latin typeface="Calibri" panose="020F0502020204030204" pitchFamily="34" charset="0"/>
                        </a:rPr>
                        <a:t> </a:t>
                      </a:r>
                      <a:r>
                        <a:rPr lang="en-US" sz="1400" baseline="0" dirty="0" smtClean="0">
                          <a:latin typeface="Calibri" panose="020F0502020204030204" pitchFamily="34" charset="0"/>
                        </a:rPr>
                        <a:t>Tier</a:t>
                      </a:r>
                      <a:endParaRPr lang="en-US" sz="1400"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app-tier-sg</a:t>
                      </a:r>
                      <a:endParaRPr lang="en-US" sz="1400"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5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dirty="0" smtClean="0">
                          <a:latin typeface="Calibri" panose="020F0502020204030204" pitchFamily="34" charset="0"/>
                        </a:rPr>
                        <a:t>Database Tier</a:t>
                      </a:r>
                      <a:endParaRPr lang="en-US" sz="1400" dirty="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db-tier-sg</a:t>
                      </a:r>
                      <a:endParaRPr lang="en-US" sz="1400"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dirty="0" smtClean="0">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u="none" dirty="0">
                        <a:solidFill>
                          <a:srgbClr val="474746"/>
                        </a:solidFill>
                        <a:latin typeface="Calibri" panose="020F0502020204030204" pitchFamily="34"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
        <p:nvSpPr>
          <p:cNvPr id="6" name="TextBox 5"/>
          <p:cNvSpPr txBox="1"/>
          <p:nvPr/>
        </p:nvSpPr>
        <p:spPr>
          <a:xfrm>
            <a:off x="428625" y="4438650"/>
            <a:ext cx="6210300" cy="261610"/>
          </a:xfrm>
          <a:prstGeom prst="rect">
            <a:avLst/>
          </a:prstGeom>
          <a:noFill/>
        </p:spPr>
        <p:txBody>
          <a:bodyPr wrap="square" rtlCol="0">
            <a:spAutoFit/>
          </a:bodyPr>
          <a:lstStyle/>
          <a:p>
            <a:r>
              <a:rPr lang="en-US" sz="1100" dirty="0" smtClean="0"/>
              <a:t>* </a:t>
            </a:r>
            <a:r>
              <a:rPr lang="en-US" sz="1100" dirty="0" smtClean="0">
                <a:solidFill>
                  <a:srgbClr val="474746"/>
                </a:solidFill>
              </a:rPr>
              <a:t>Names </a:t>
            </a:r>
            <a:r>
              <a:rPr lang="en-US" sz="1100" dirty="0" smtClean="0"/>
              <a:t>must be configured as shown to meet the lab </a:t>
            </a:r>
            <a:r>
              <a:rPr lang="en-US" sz="1100" dirty="0" smtClean="0">
                <a:solidFill>
                  <a:srgbClr val="474746"/>
                </a:solidFill>
              </a:rPr>
              <a:t>objectives</a:t>
            </a:r>
            <a:endParaRPr lang="en-US" sz="1100" dirty="0">
              <a:solidFill>
                <a:srgbClr val="474746"/>
              </a:solidFill>
              <a:latin typeface="Arial" panose="020B0604020202020204" pitchFamily="34" charset="0"/>
            </a:endParaRPr>
          </a:p>
        </p:txBody>
      </p:sp>
    </p:spTree>
    <p:extLst>
      <p:ext uri="{BB962C8B-B14F-4D97-AF65-F5344CB8AC3E}">
        <p14:creationId xmlns:p14="http://schemas.microsoft.com/office/powerpoint/2010/main" val="47498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 Scaling Launch Configuration</a:t>
            </a:r>
            <a:endParaRPr lang="en-US" dirty="0">
              <a:latin typeface="Arial" panose="020B0604020202020204" pitchFamily="34" charset="0"/>
            </a:endParaRPr>
          </a:p>
        </p:txBody>
      </p:sp>
      <p:graphicFrame>
        <p:nvGraphicFramePr>
          <p:cNvPr id="4" name="Table 3"/>
          <p:cNvGraphicFramePr>
            <a:graphicFrameLocks noGrp="1"/>
          </p:cNvGraphicFramePr>
          <p:nvPr>
            <p:extLst/>
          </p:nvPr>
        </p:nvGraphicFramePr>
        <p:xfrm>
          <a:off x="335529" y="785765"/>
          <a:ext cx="7954228" cy="2607139"/>
        </p:xfrm>
        <a:graphic>
          <a:graphicData uri="http://schemas.openxmlformats.org/drawingml/2006/table">
            <a:tbl>
              <a:tblPr firstRow="1" bandRow="1"/>
              <a:tblGrid>
                <a:gridCol w="792344">
                  <a:extLst>
                    <a:ext uri="{9D8B030D-6E8A-4147-A177-3AD203B41FA5}">
                      <a16:colId xmlns:a16="http://schemas.microsoft.com/office/drawing/2014/main" val="20000"/>
                    </a:ext>
                  </a:extLst>
                </a:gridCol>
                <a:gridCol w="1178145">
                  <a:extLst>
                    <a:ext uri="{9D8B030D-6E8A-4147-A177-3AD203B41FA5}">
                      <a16:colId xmlns:a16="http://schemas.microsoft.com/office/drawing/2014/main" val="20001"/>
                    </a:ext>
                  </a:extLst>
                </a:gridCol>
                <a:gridCol w="868107">
                  <a:extLst>
                    <a:ext uri="{9D8B030D-6E8A-4147-A177-3AD203B41FA5}">
                      <a16:colId xmlns:a16="http://schemas.microsoft.com/office/drawing/2014/main" val="20002"/>
                    </a:ext>
                  </a:extLst>
                </a:gridCol>
                <a:gridCol w="1069632">
                  <a:extLst>
                    <a:ext uri="{9D8B030D-6E8A-4147-A177-3AD203B41FA5}">
                      <a16:colId xmlns:a16="http://schemas.microsoft.com/office/drawing/2014/main" val="20003"/>
                    </a:ext>
                  </a:extLst>
                </a:gridCol>
                <a:gridCol w="1767218">
                  <a:extLst>
                    <a:ext uri="{9D8B030D-6E8A-4147-A177-3AD203B41FA5}">
                      <a16:colId xmlns:a16="http://schemas.microsoft.com/office/drawing/2014/main" val="20004"/>
                    </a:ext>
                  </a:extLst>
                </a:gridCol>
                <a:gridCol w="930115">
                  <a:extLst>
                    <a:ext uri="{9D8B030D-6E8A-4147-A177-3AD203B41FA5}">
                      <a16:colId xmlns:a16="http://schemas.microsoft.com/office/drawing/2014/main" val="20005"/>
                    </a:ext>
                  </a:extLst>
                </a:gridCol>
                <a:gridCol w="1348667">
                  <a:extLst>
                    <a:ext uri="{9D8B030D-6E8A-4147-A177-3AD203B41FA5}">
                      <a16:colId xmlns:a16="http://schemas.microsoft.com/office/drawing/2014/main" val="20006"/>
                    </a:ext>
                  </a:extLst>
                </a:gridCol>
              </a:tblGrid>
              <a:tr h="6115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Tier</a:t>
                      </a:r>
                      <a:endParaRPr lang="en-US" sz="16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600" b="1" dirty="0" smtClean="0">
                          <a:latin typeface="Calibri" panose="020F0502020204030204" pitchFamily="34" charset="0"/>
                        </a:rPr>
                        <a:t>OS</a:t>
                      </a:r>
                      <a:endParaRPr lang="en-US" sz="1600"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u="none" smtClean="0">
                          <a:solidFill>
                            <a:srgbClr val="474746"/>
                          </a:solidFill>
                          <a:latin typeface="Calibri" panose="020F0502020204030204" pitchFamily="34" charset="0"/>
                        </a:rPr>
                        <a:t>Type</a:t>
                      </a:r>
                      <a:endParaRPr lang="en-US" sz="1600" b="1"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600" b="1" dirty="0" smtClean="0">
                          <a:latin typeface="Calibri" panose="020F0502020204030204" pitchFamily="34" charset="0"/>
                        </a:rPr>
                        <a:t>Size </a:t>
                      </a:r>
                      <a:endParaRPr lang="en-US" sz="1600" b="1"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600" b="1" dirty="0" smtClean="0">
                          <a:latin typeface="Calibri" panose="020F0502020204030204" pitchFamily="34" charset="0"/>
                        </a:rPr>
                        <a:t>Configuration</a:t>
                      </a:r>
                      <a:r>
                        <a:rPr lang="en-US" sz="1600" b="1" baseline="0" dirty="0" smtClean="0">
                          <a:latin typeface="Calibri" panose="020F0502020204030204" pitchFamily="34" charset="0"/>
                        </a:rPr>
                        <a:t> Name*</a:t>
                      </a:r>
                      <a:endParaRPr lang="en-US" sz="1600" b="1"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600" b="1" u="none" smtClean="0">
                          <a:solidFill>
                            <a:srgbClr val="474746"/>
                          </a:solidFill>
                          <a:latin typeface="Calibri" panose="020F0502020204030204" pitchFamily="34" charset="0"/>
                        </a:rPr>
                        <a:t>Role</a:t>
                      </a:r>
                      <a:endParaRPr lang="en-US" sz="1600" b="1" u="none" dirty="0">
                        <a:solidFill>
                          <a:srgbClr val="474746"/>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600" b="1" u="none" smtClean="0">
                          <a:solidFill>
                            <a:srgbClr val="474746"/>
                          </a:solidFill>
                          <a:latin typeface="Calibri" panose="020F0502020204030204" pitchFamily="34" charset="0"/>
                        </a:rPr>
                        <a:t>Security Group</a:t>
                      </a:r>
                      <a:endParaRPr lang="en-US" sz="1600"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9977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Web</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endParaRPr lang="en-US" sz="1400" kern="1200" baseline="0" dirty="0" smtClean="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400" u="none" kern="1200" smtClean="0">
                          <a:solidFill>
                            <a:srgbClr val="474746"/>
                          </a:solidFill>
                          <a:latin typeface="Calibri" panose="020F0502020204030204" pitchFamily="34" charset="0"/>
                          <a:ea typeface="+mn-ea"/>
                          <a:cs typeface="+mn-cs"/>
                        </a:rPr>
                        <a:t>WebTier</a:t>
                      </a:r>
                      <a:endParaRPr lang="en-US" sz="14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400" kern="1200" dirty="0">
                        <a:solidFill>
                          <a:schemeClr val="tx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u="none" dirty="0" smtClean="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977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App</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endParaRPr lang="en-US" sz="1400" kern="1200" dirty="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4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74746"/>
                          </a:solidFill>
                          <a:effectLst/>
                          <a:uLnTx/>
                          <a:uFillTx/>
                          <a:latin typeface="Calibri" panose="020F0502020204030204" pitchFamily="34" charset="0"/>
                          <a:ea typeface="+mn-ea"/>
                          <a:cs typeface="+mn-cs"/>
                        </a:rPr>
                        <a:t>AppTier</a:t>
                      </a:r>
                      <a:endParaRPr kumimoji="0" lang="en-US" sz="14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u="none" dirty="0" smtClean="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
        <p:nvSpPr>
          <p:cNvPr id="5" name="TextBox 4"/>
          <p:cNvSpPr txBox="1"/>
          <p:nvPr/>
        </p:nvSpPr>
        <p:spPr>
          <a:xfrm>
            <a:off x="428625" y="4438650"/>
            <a:ext cx="6210300" cy="261610"/>
          </a:xfrm>
          <a:prstGeom prst="rect">
            <a:avLst/>
          </a:prstGeom>
          <a:noFill/>
        </p:spPr>
        <p:txBody>
          <a:bodyPr wrap="square" rtlCol="0">
            <a:spAutoFit/>
          </a:bodyPr>
          <a:lstStyle/>
          <a:p>
            <a:r>
              <a:rPr lang="en-US" sz="1100" dirty="0" smtClean="0"/>
              <a:t>* </a:t>
            </a:r>
            <a:r>
              <a:rPr lang="en-US" sz="1100" dirty="0" smtClean="0">
                <a:solidFill>
                  <a:srgbClr val="474746"/>
                </a:solidFill>
              </a:rPr>
              <a:t>Name </a:t>
            </a:r>
            <a:r>
              <a:rPr lang="en-US" sz="1100" dirty="0" smtClean="0"/>
              <a:t>must be configured as shown to meet the lab </a:t>
            </a:r>
            <a:r>
              <a:rPr lang="en-US" sz="1100" dirty="0" smtClean="0">
                <a:solidFill>
                  <a:srgbClr val="474746"/>
                </a:solidFill>
              </a:rPr>
              <a:t>objectives</a:t>
            </a:r>
            <a:endParaRPr lang="en-US" sz="1100" dirty="0">
              <a:solidFill>
                <a:srgbClr val="474746"/>
              </a:solidFill>
              <a:latin typeface="Arial" panose="020B0604020202020204" pitchFamily="34" charset="0"/>
            </a:endParaRPr>
          </a:p>
        </p:txBody>
      </p:sp>
    </p:spTree>
    <p:extLst>
      <p:ext uri="{BB962C8B-B14F-4D97-AF65-F5344CB8AC3E}">
        <p14:creationId xmlns:p14="http://schemas.microsoft.com/office/powerpoint/2010/main" val="372532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 </a:t>
            </a:r>
            <a:r>
              <a:rPr lang="en-US"/>
              <a:t>Scaling </a:t>
            </a:r>
            <a:r>
              <a:rPr lang="en-US" smtClean="0"/>
              <a:t>Group</a:t>
            </a:r>
            <a:endParaRPr lang="en-US" dirty="0">
              <a:latin typeface="Arial" panose="020B0604020202020204" pitchFamily="34" charset="0"/>
            </a:endParaRPr>
          </a:p>
        </p:txBody>
      </p:sp>
      <p:graphicFrame>
        <p:nvGraphicFramePr>
          <p:cNvPr id="5" name="Table 4"/>
          <p:cNvGraphicFramePr>
            <a:graphicFrameLocks noGrp="1"/>
          </p:cNvGraphicFramePr>
          <p:nvPr>
            <p:extLst/>
          </p:nvPr>
        </p:nvGraphicFramePr>
        <p:xfrm>
          <a:off x="335529" y="785765"/>
          <a:ext cx="8423460" cy="2192655"/>
        </p:xfrm>
        <a:graphic>
          <a:graphicData uri="http://schemas.openxmlformats.org/drawingml/2006/table">
            <a:tbl>
              <a:tblPr firstRow="1" bandRow="1"/>
              <a:tblGrid>
                <a:gridCol w="611574">
                  <a:extLst>
                    <a:ext uri="{9D8B030D-6E8A-4147-A177-3AD203B41FA5}">
                      <a16:colId xmlns:a16="http://schemas.microsoft.com/office/drawing/2014/main" val="20000"/>
                    </a:ext>
                  </a:extLst>
                </a:gridCol>
                <a:gridCol w="1610902">
                  <a:extLst>
                    <a:ext uri="{9D8B030D-6E8A-4147-A177-3AD203B41FA5}">
                      <a16:colId xmlns:a16="http://schemas.microsoft.com/office/drawing/2014/main" val="20001"/>
                    </a:ext>
                  </a:extLst>
                </a:gridCol>
                <a:gridCol w="937549">
                  <a:extLst>
                    <a:ext uri="{9D8B030D-6E8A-4147-A177-3AD203B41FA5}">
                      <a16:colId xmlns:a16="http://schemas.microsoft.com/office/drawing/2014/main" val="20002"/>
                    </a:ext>
                  </a:extLst>
                </a:gridCol>
                <a:gridCol w="856527">
                  <a:extLst>
                    <a:ext uri="{9D8B030D-6E8A-4147-A177-3AD203B41FA5}">
                      <a16:colId xmlns:a16="http://schemas.microsoft.com/office/drawing/2014/main" val="20003"/>
                    </a:ext>
                  </a:extLst>
                </a:gridCol>
                <a:gridCol w="701182">
                  <a:extLst>
                    <a:ext uri="{9D8B030D-6E8A-4147-A177-3AD203B41FA5}">
                      <a16:colId xmlns:a16="http://schemas.microsoft.com/office/drawing/2014/main" val="20004"/>
                    </a:ext>
                  </a:extLst>
                </a:gridCol>
                <a:gridCol w="1455821">
                  <a:extLst>
                    <a:ext uri="{9D8B030D-6E8A-4147-A177-3AD203B41FA5}">
                      <a16:colId xmlns:a16="http://schemas.microsoft.com/office/drawing/2014/main" val="20005"/>
                    </a:ext>
                  </a:extLst>
                </a:gridCol>
                <a:gridCol w="1046748">
                  <a:extLst>
                    <a:ext uri="{9D8B030D-6E8A-4147-A177-3AD203B41FA5}">
                      <a16:colId xmlns:a16="http://schemas.microsoft.com/office/drawing/2014/main" val="20006"/>
                    </a:ext>
                  </a:extLst>
                </a:gridCol>
                <a:gridCol w="1203157">
                  <a:extLst>
                    <a:ext uri="{9D8B030D-6E8A-4147-A177-3AD203B41FA5}">
                      <a16:colId xmlns:a16="http://schemas.microsoft.com/office/drawing/2014/main" val="20007"/>
                    </a:ext>
                  </a:extLst>
                </a:gridCol>
              </a:tblGrid>
              <a:tr h="42942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dirty="0" smtClean="0">
                          <a:latin typeface="Calibri" panose="020F0502020204030204" pitchFamily="34" charset="0"/>
                        </a:rPr>
                        <a:t>Tier</a:t>
                      </a:r>
                      <a:endParaRPr lang="en-US" b="1" dirty="0">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b="1" u="none" dirty="0" smtClean="0">
                          <a:solidFill>
                            <a:srgbClr val="474746"/>
                          </a:solidFill>
                          <a:latin typeface="Calibri" panose="020F0502020204030204" pitchFamily="34" charset="0"/>
                        </a:rPr>
                        <a:t>Launch</a:t>
                      </a:r>
                      <a:r>
                        <a:rPr lang="en-US" b="1" u="none" baseline="0" dirty="0" smtClean="0">
                          <a:solidFill>
                            <a:srgbClr val="474746"/>
                          </a:solidFill>
                          <a:latin typeface="Calibri" panose="020F0502020204030204" pitchFamily="34" charset="0"/>
                        </a:rPr>
                        <a:t> Configuration*</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dirty="0" smtClean="0">
                          <a:solidFill>
                            <a:srgbClr val="474746"/>
                          </a:solidFill>
                          <a:latin typeface="Calibri" panose="020F0502020204030204" pitchFamily="34" charset="0"/>
                        </a:rPr>
                        <a:t>Group</a:t>
                      </a:r>
                      <a:r>
                        <a:rPr lang="en-US" b="1" baseline="0" dirty="0" smtClean="0">
                          <a:latin typeface="Calibri" panose="020F0502020204030204" pitchFamily="34" charset="0"/>
                        </a:rPr>
                        <a:t> Name*</a:t>
                      </a:r>
                      <a:endParaRPr lang="en-US" b="1"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b="1" u="none" smtClean="0">
                          <a:solidFill>
                            <a:srgbClr val="474746"/>
                          </a:solidFill>
                          <a:latin typeface="Calibri" panose="020F0502020204030204" pitchFamily="34" charset="0"/>
                        </a:rPr>
                        <a:t>Group</a:t>
                      </a:r>
                      <a:r>
                        <a:rPr lang="en-US" b="1" smtClean="0">
                          <a:latin typeface="Calibri" panose="020F0502020204030204" pitchFamily="34" charset="0"/>
                        </a:rPr>
                        <a:t> </a:t>
                      </a:r>
                      <a:r>
                        <a:rPr lang="en-US" b="1" dirty="0" smtClean="0">
                          <a:latin typeface="Calibri" panose="020F0502020204030204" pitchFamily="34" charset="0"/>
                        </a:rPr>
                        <a:t>Size </a:t>
                      </a:r>
                      <a:endParaRPr lang="en-US" b="1" dirty="0">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VPC</a:t>
                      </a:r>
                      <a:endParaRPr lang="en-US" b="1" u="none" dirty="0">
                        <a:solidFill>
                          <a:srgbClr val="474746"/>
                        </a:solidFill>
                        <a:latin typeface="Calibri" panose="020F0502020204030204"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Subnets</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ELB</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b="1" u="none" smtClean="0">
                          <a:solidFill>
                            <a:srgbClr val="474746"/>
                          </a:solidFill>
                          <a:latin typeface="Calibri" panose="020F0502020204030204" pitchFamily="34" charset="0"/>
                        </a:rPr>
                        <a:t>Tags</a:t>
                      </a:r>
                      <a:endParaRPr lang="en-US" b="1" u="none" dirty="0">
                        <a:solidFill>
                          <a:srgbClr val="474746"/>
                        </a:solidFill>
                        <a:latin typeface="Calibri" panose="020F0502020204030204" pitchFamily="34" charset="0"/>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77152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Web</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200" u="none" kern="1200" smtClean="0">
                          <a:solidFill>
                            <a:srgbClr val="474746"/>
                          </a:solidFill>
                          <a:latin typeface="Calibri" panose="020F0502020204030204" pitchFamily="34" charset="0"/>
                          <a:ea typeface="+mn-ea"/>
                          <a:cs typeface="+mn-cs"/>
                        </a:rPr>
                        <a:t>WebTier</a:t>
                      </a:r>
                      <a:endParaRPr lang="en-US" sz="1200" u="none" kern="1200" baseline="0" dirty="0" smtClean="0">
                        <a:solidFill>
                          <a:srgbClr val="474746"/>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200" u="none" kern="1200" smtClean="0">
                          <a:solidFill>
                            <a:srgbClr val="474746"/>
                          </a:solidFill>
                          <a:latin typeface="Calibri" panose="020F0502020204030204" pitchFamily="34" charset="0"/>
                          <a:ea typeface="+mn-ea"/>
                          <a:cs typeface="+mn-cs"/>
                        </a:rPr>
                        <a:t>WebTier</a:t>
                      </a:r>
                      <a:endParaRPr lang="en-US" sz="12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endParaRPr lang="en-US" sz="12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kern="1200" dirty="0">
                        <a:solidFill>
                          <a:schemeClr val="tx1"/>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u="none" dirty="0" smtClean="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200" kern="1200" dirty="0">
                        <a:solidFill>
                          <a:schemeClr val="tx1"/>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105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400" u="none" smtClean="0">
                          <a:solidFill>
                            <a:srgbClr val="474746"/>
                          </a:solidFill>
                          <a:latin typeface="Calibri" panose="020F0502020204030204" pitchFamily="34" charset="0"/>
                        </a:rPr>
                        <a:t>App</a:t>
                      </a:r>
                      <a:endParaRPr lang="en-US" sz="1400" u="none" dirty="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smtClean="0">
                          <a:solidFill>
                            <a:srgbClr val="474746"/>
                          </a:solidFill>
                          <a:latin typeface="Calibri" panose="020F0502020204030204" pitchFamily="34" charset="0"/>
                          <a:ea typeface="+mn-ea"/>
                          <a:cs typeface="+mn-cs"/>
                        </a:rPr>
                        <a:t>AppTier</a:t>
                      </a:r>
                      <a:endParaRPr lang="en-US" sz="1200" u="none" kern="1200" baseline="0" dirty="0" smtClean="0">
                        <a:solidFill>
                          <a:srgbClr val="474746"/>
                        </a:solidFill>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200" u="none" kern="1200" smtClean="0">
                          <a:solidFill>
                            <a:srgbClr val="474746"/>
                          </a:solidFill>
                          <a:latin typeface="Calibri" panose="020F0502020204030204" pitchFamily="34" charset="0"/>
                          <a:ea typeface="+mn-ea"/>
                          <a:cs typeface="+mn-cs"/>
                        </a:rPr>
                        <a:t>AppTier</a:t>
                      </a:r>
                      <a:endParaRPr lang="en-US" sz="12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endParaRPr lang="en-US" sz="1200" u="none" kern="1200" dirty="0">
                        <a:solidFill>
                          <a:srgbClr val="474746"/>
                        </a:solidFill>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u="none" dirty="0" smtClean="0">
                        <a:solidFill>
                          <a:srgbClr val="474746"/>
                        </a:solidFill>
                        <a:latin typeface="Calibri" panose="020F0502020204030204" pitchFamily="34" charset="0"/>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474746"/>
                        </a:solidFill>
                        <a:effectLst/>
                        <a:uLnTx/>
                        <a:uFillTx/>
                        <a:latin typeface="Calibri" panose="020F0502020204030204" pitchFamily="34" charset="0"/>
                        <a:ea typeface="+mn-ea"/>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
        <p:nvSpPr>
          <p:cNvPr id="6" name="TextBox 5"/>
          <p:cNvSpPr txBox="1"/>
          <p:nvPr/>
        </p:nvSpPr>
        <p:spPr>
          <a:xfrm>
            <a:off x="428625" y="4438650"/>
            <a:ext cx="6210300" cy="261610"/>
          </a:xfrm>
          <a:prstGeom prst="rect">
            <a:avLst/>
          </a:prstGeom>
          <a:noFill/>
        </p:spPr>
        <p:txBody>
          <a:bodyPr wrap="square" rtlCol="0">
            <a:spAutoFit/>
          </a:bodyPr>
          <a:lstStyle/>
          <a:p>
            <a:r>
              <a:rPr lang="en-US" sz="1100" dirty="0" smtClean="0"/>
              <a:t>* </a:t>
            </a:r>
            <a:r>
              <a:rPr lang="en-US" sz="1100" dirty="0" smtClean="0">
                <a:solidFill>
                  <a:srgbClr val="474746"/>
                </a:solidFill>
              </a:rPr>
              <a:t>Names </a:t>
            </a:r>
            <a:r>
              <a:rPr lang="en-US" sz="1100" dirty="0" smtClean="0"/>
              <a:t>must be configured as shown to meet the lab </a:t>
            </a:r>
            <a:r>
              <a:rPr lang="en-US" sz="1100" dirty="0" smtClean="0">
                <a:solidFill>
                  <a:srgbClr val="474746"/>
                </a:solidFill>
              </a:rPr>
              <a:t>objectives</a:t>
            </a:r>
            <a:endParaRPr lang="en-US" sz="1100" dirty="0">
              <a:solidFill>
                <a:srgbClr val="474746"/>
              </a:solidFill>
              <a:latin typeface="Arial" panose="020B0604020202020204" pitchFamily="34" charset="0"/>
            </a:endParaRPr>
          </a:p>
        </p:txBody>
      </p:sp>
    </p:spTree>
    <p:extLst>
      <p:ext uri="{BB962C8B-B14F-4D97-AF65-F5344CB8AC3E}">
        <p14:creationId xmlns:p14="http://schemas.microsoft.com/office/powerpoint/2010/main" val="88049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60964"/>
          </a:xfrm>
        </p:spPr>
        <p:txBody>
          <a:bodyPr/>
          <a:lstStyle/>
          <a:p>
            <a:r>
              <a:rPr lang="en-US" dirty="0" smtClean="0"/>
              <a:t>Auditing Options</a:t>
            </a:r>
            <a:endParaRPr lang="en-US" dirty="0"/>
          </a:p>
        </p:txBody>
      </p:sp>
      <p:sp>
        <p:nvSpPr>
          <p:cNvPr id="5" name="Rectangle 2"/>
          <p:cNvSpPr>
            <a:spLocks noGrp="1"/>
          </p:cNvSpPr>
          <p:nvPr>
            <p:ph idx="1"/>
          </p:nvPr>
        </p:nvSpPr>
        <p:spPr>
          <a:xfrm>
            <a:off x="335528" y="864069"/>
            <a:ext cx="8534400" cy="3565056"/>
          </a:xfrm>
        </p:spPr>
        <p:txBody>
          <a:bodyPr>
            <a:normAutofit/>
          </a:bodyPr>
          <a:lstStyle/>
          <a:p>
            <a:pPr marL="403225" lvl="1" indent="-365760">
              <a:buNone/>
            </a:pPr>
            <a:r>
              <a:rPr lang="en-US" b="1" dirty="0" smtClean="0"/>
              <a:t>Q. </a:t>
            </a:r>
            <a:r>
              <a:rPr lang="en-US" dirty="0" smtClean="0"/>
              <a:t>How do you configure </a:t>
            </a:r>
            <a:r>
              <a:rPr lang="en-US" smtClean="0"/>
              <a:t>an account </a:t>
            </a:r>
            <a:r>
              <a:rPr lang="en-US" dirty="0" smtClean="0"/>
              <a:t>to create an audit trail for </a:t>
            </a:r>
            <a:r>
              <a:rPr lang="en-US" smtClean="0"/>
              <a:t>all executed API </a:t>
            </a:r>
            <a:r>
              <a:rPr lang="en-US" dirty="0" smtClean="0"/>
              <a:t>calls?</a:t>
            </a:r>
          </a:p>
          <a:p>
            <a:pPr marL="403225" lvl="1" indent="-365760">
              <a:buNone/>
            </a:pPr>
            <a:endParaRPr lang="en-US" dirty="0" smtClean="0"/>
          </a:p>
          <a:p>
            <a:pPr marL="403225" lvl="1" indent="-365760">
              <a:buNone/>
            </a:pPr>
            <a:r>
              <a:rPr lang="en-US" dirty="0" smtClean="0"/>
              <a:t>____________________________________________</a:t>
            </a:r>
            <a:endParaRPr lang="en-US" dirty="0"/>
          </a:p>
          <a:p>
            <a:pPr marL="403225" lvl="1" indent="-365760">
              <a:buNone/>
            </a:pPr>
            <a:endParaRPr lang="en-US" dirty="0" smtClean="0"/>
          </a:p>
          <a:p>
            <a:pPr marL="403225" lvl="1" indent="-365760">
              <a:buNone/>
            </a:pPr>
            <a:r>
              <a:rPr lang="en-US" b="1" dirty="0" smtClean="0"/>
              <a:t>Q</a:t>
            </a:r>
            <a:r>
              <a:rPr lang="en-US" dirty="0" smtClean="0"/>
              <a:t>. Where do you save your logs?</a:t>
            </a:r>
          </a:p>
          <a:p>
            <a:pPr marL="403225" lvl="1" indent="-365760">
              <a:buNone/>
            </a:pPr>
            <a:endParaRPr lang="en-US" dirty="0"/>
          </a:p>
          <a:p>
            <a:pPr marL="403225" lvl="1" indent="-365760">
              <a:buNone/>
            </a:pPr>
            <a:r>
              <a:rPr lang="en-US" dirty="0" smtClean="0"/>
              <a:t>____________________________________________</a:t>
            </a:r>
          </a:p>
          <a:p>
            <a:endParaRPr lang="en-US" dirty="0">
              <a:solidFill>
                <a:srgbClr val="FF0000"/>
              </a:solidFill>
            </a:endParaRPr>
          </a:p>
          <a:p>
            <a:endParaRPr lang="en-US" dirty="0" smtClean="0"/>
          </a:p>
          <a:p>
            <a:pPr marL="0" indent="0">
              <a:buNone/>
            </a:pPr>
            <a:endParaRPr lang="en-US" dirty="0"/>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5641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208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p:cNvSpPr>
            <a:spLocks noGrp="1"/>
          </p:cNvSpPr>
          <p:nvPr>
            <p:ph idx="1"/>
          </p:nvPr>
        </p:nvSpPr>
        <p:spPr>
          <a:xfrm>
            <a:off x="320107" y="667466"/>
            <a:ext cx="8205304" cy="3689047"/>
          </a:xfrm>
        </p:spPr>
        <p:txBody>
          <a:bodyPr/>
          <a:lstStyle/>
          <a:p>
            <a:pPr lvl="1"/>
            <a:r>
              <a:rPr lang="en-US" sz="2000" b="1" dirty="0" smtClean="0"/>
              <a:t>InnoMed</a:t>
            </a:r>
            <a:r>
              <a:rPr lang="en-US" sz="2000" dirty="0" smtClean="0"/>
              <a:t> is a startup software as a service (SaaS) company.</a:t>
            </a:r>
            <a:endParaRPr lang="en-US" sz="2000" dirty="0" smtClean="0">
              <a:latin typeface="Arial" panose="020B0604020202020204" pitchFamily="34" charset="0"/>
            </a:endParaRPr>
          </a:p>
          <a:p>
            <a:pPr lvl="1"/>
            <a:r>
              <a:rPr lang="en-US" sz="2000" dirty="0" smtClean="0"/>
              <a:t>It has built an online medical social networking and diagnosis assistance application </a:t>
            </a:r>
            <a:r>
              <a:rPr lang="en-US" altLang="zh-CN" sz="2000" dirty="0" smtClean="0"/>
              <a:t>for </a:t>
            </a:r>
            <a:r>
              <a:rPr lang="en-US" sz="2000" dirty="0" smtClean="0"/>
              <a:t>users </a:t>
            </a:r>
            <a:r>
              <a:rPr lang="en-US" sz="2000" dirty="0"/>
              <a:t>in </a:t>
            </a:r>
            <a:r>
              <a:rPr lang="en-US" sz="2000" dirty="0" smtClean="0"/>
              <a:t>APAC, the US, and Europe.</a:t>
            </a:r>
            <a:endParaRPr lang="en-US" sz="2000" dirty="0">
              <a:latin typeface="Arial" panose="020B0604020202020204" pitchFamily="34" charset="0"/>
            </a:endParaRPr>
          </a:p>
          <a:p>
            <a:pPr lvl="1"/>
            <a:r>
              <a:rPr lang="en-US" sz="2000" dirty="0"/>
              <a:t>The </a:t>
            </a:r>
            <a:r>
              <a:rPr lang="en-US" sz="2000" dirty="0" smtClean="0"/>
              <a:t>application connects patients and doctors to allow online appointments, remote consultation, remote </a:t>
            </a:r>
            <a:r>
              <a:rPr lang="en-US" sz="2000" dirty="0"/>
              <a:t>diagnosis, electronic </a:t>
            </a:r>
            <a:r>
              <a:rPr lang="en-US" sz="2000" dirty="0" smtClean="0"/>
              <a:t>prescription transfer, and payment services.</a:t>
            </a:r>
            <a:endParaRPr lang="en-US" sz="2000" dirty="0"/>
          </a:p>
          <a:p>
            <a:pPr lvl="1"/>
            <a:r>
              <a:rPr lang="en-US" sz="2000" dirty="0" smtClean="0"/>
              <a:t>The application allows customers to upload documents and images. Text is extracted from documents, and images are converted into </a:t>
            </a:r>
            <a:r>
              <a:rPr lang="en-US" sz="2000" dirty="0"/>
              <a:t>multiple </a:t>
            </a:r>
            <a:r>
              <a:rPr lang="en-US" sz="2000" dirty="0" smtClean="0"/>
              <a:t>formats.</a:t>
            </a:r>
            <a:endParaRPr lang="en-US" sz="2000" dirty="0" smtClean="0">
              <a:latin typeface="Arial" panose="020B0604020202020204" pitchFamily="34" charset="0"/>
            </a:endParaRPr>
          </a:p>
          <a:p>
            <a:pPr lvl="1"/>
            <a:r>
              <a:rPr lang="en-US" sz="2000" dirty="0" smtClean="0"/>
              <a:t>The application has not yet been launched publically.</a:t>
            </a:r>
            <a:endParaRPr lang="en-US" sz="2000" dirty="0"/>
          </a:p>
        </p:txBody>
      </p:sp>
      <p:sp>
        <p:nvSpPr>
          <p:cNvPr id="3" name="Footer Placeholder 2"/>
          <p:cNvSpPr>
            <a:spLocks noGrp="1"/>
          </p:cNvSpPr>
          <p:nvPr>
            <p:ph type="ftr" sz="quarter" idx="10"/>
          </p:nvPr>
        </p:nvSpPr>
        <p:spPr>
          <a:xfrm>
            <a:off x="336788" y="4772025"/>
            <a:ext cx="3567245" cy="274637"/>
          </a:xfrm>
        </p:spPr>
        <p:txBody>
          <a:bodyPr/>
          <a:lstStyle/>
          <a:p>
            <a:r>
              <a:rPr lang="en-US" dirty="0" smtClean="0"/>
              <a:t>© 2017, </a:t>
            </a:r>
            <a:r>
              <a:rPr lang="en-US" dirty="0" smtClean="0">
                <a:solidFill>
                  <a:srgbClr val="949494"/>
                </a:solidFill>
              </a:rPr>
              <a:t>Amazon Web Services</a:t>
            </a:r>
            <a:r>
              <a:rPr lang="en-US" dirty="0" smtClean="0"/>
              <a:t>, Inc</a:t>
            </a:r>
            <a:r>
              <a:rPr lang="en-US" smtClean="0"/>
              <a:t>. </a:t>
            </a:r>
            <a:r>
              <a:rPr lang="en-US" smtClean="0">
                <a:solidFill>
                  <a:srgbClr val="949494"/>
                </a:solidFill>
              </a:rPr>
              <a:t>or</a:t>
            </a:r>
            <a:r>
              <a:rPr lang="en-US" smtClean="0"/>
              <a:t> </a:t>
            </a:r>
            <a:r>
              <a:rPr lang="en-US" dirty="0" smtClean="0"/>
              <a:t>its Affiliates. All rights reserved.</a:t>
            </a:r>
            <a:endParaRPr lang="en-US" dirty="0"/>
          </a:p>
        </p:txBody>
      </p:sp>
    </p:spTree>
    <p:extLst>
      <p:ext uri="{BB962C8B-B14F-4D97-AF65-F5344CB8AC3E}">
        <p14:creationId xmlns:p14="http://schemas.microsoft.com/office/powerpoint/2010/main" val="378012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618677"/>
          </a:xfrm>
        </p:spPr>
        <p:txBody>
          <a:bodyPr/>
          <a:lstStyle/>
          <a:p>
            <a:r>
              <a:rPr lang="en-US" dirty="0" smtClean="0"/>
              <a:t>Overview </a:t>
            </a:r>
            <a:r>
              <a:rPr lang="en-US" dirty="0"/>
              <a:t>– </a:t>
            </a:r>
            <a:r>
              <a:rPr lang="en-US" smtClean="0"/>
              <a:t>Current Environment</a:t>
            </a:r>
            <a:endParaRPr lang="en-US" dirty="0">
              <a:latin typeface="Arial" panose="020B0604020202020204" pitchFamily="34" charset="0"/>
            </a:endParaRPr>
          </a:p>
        </p:txBody>
      </p:sp>
      <p:sp>
        <p:nvSpPr>
          <p:cNvPr id="3" name="Content Placeholder 2"/>
          <p:cNvSpPr>
            <a:spLocks noGrp="1"/>
          </p:cNvSpPr>
          <p:nvPr>
            <p:ph idx="1"/>
          </p:nvPr>
        </p:nvSpPr>
        <p:spPr>
          <a:xfrm>
            <a:off x="340592" y="722663"/>
            <a:ext cx="8205304" cy="3840595"/>
          </a:xfrm>
        </p:spPr>
        <p:txBody>
          <a:bodyPr/>
          <a:lstStyle/>
          <a:p>
            <a:pPr lvl="1"/>
            <a:r>
              <a:rPr lang="en-US" sz="2000" dirty="0" smtClean="0"/>
              <a:t>InnoMed’s </a:t>
            </a:r>
            <a:r>
              <a:rPr lang="en-US" sz="2000" dirty="0"/>
              <a:t>development </a:t>
            </a:r>
            <a:r>
              <a:rPr lang="en-US" sz="2000" dirty="0" smtClean="0"/>
              <a:t>and </a:t>
            </a:r>
            <a:r>
              <a:rPr lang="en-US" sz="2000" dirty="0"/>
              <a:t>test infrastructure is deployed with a </a:t>
            </a:r>
            <a:r>
              <a:rPr lang="en-US" sz="2000" dirty="0" smtClean="0"/>
              <a:t>server </a:t>
            </a:r>
            <a:r>
              <a:rPr lang="en-US" sz="2000" dirty="0"/>
              <a:t>hosting </a:t>
            </a:r>
            <a:r>
              <a:rPr lang="en-US" sz="2000" dirty="0" smtClean="0"/>
              <a:t>company.</a:t>
            </a:r>
            <a:endParaRPr lang="en-US" sz="2000" dirty="0">
              <a:latin typeface="Arial" panose="020B0604020202020204" pitchFamily="34" charset="0"/>
            </a:endParaRPr>
          </a:p>
          <a:p>
            <a:pPr lvl="1"/>
            <a:r>
              <a:rPr lang="en-US" sz="2000" dirty="0" smtClean="0"/>
              <a:t>InnoMed uses Microsoft Windows servers </a:t>
            </a:r>
            <a:r>
              <a:rPr lang="en-US" sz="2000" dirty="0"/>
              <a:t>to host their </a:t>
            </a:r>
            <a:r>
              <a:rPr lang="en-US" sz="2000" dirty="0" smtClean="0"/>
              <a:t>web and application tiers </a:t>
            </a:r>
            <a:r>
              <a:rPr lang="en-US" sz="2000" dirty="0"/>
              <a:t>with </a:t>
            </a:r>
            <a:r>
              <a:rPr lang="en-US" sz="2000" dirty="0" smtClean="0"/>
              <a:t>Microsoft </a:t>
            </a:r>
            <a:r>
              <a:rPr lang="en-US" sz="2000" dirty="0"/>
              <a:t>SQL </a:t>
            </a:r>
            <a:r>
              <a:rPr lang="en-US" sz="2000" dirty="0" smtClean="0"/>
              <a:t>Server </a:t>
            </a:r>
            <a:r>
              <a:rPr lang="en-US" sz="2000" dirty="0"/>
              <a:t>Standard Edition </a:t>
            </a:r>
            <a:r>
              <a:rPr lang="en-US" sz="2000" dirty="0" smtClean="0"/>
              <a:t>backend databases.</a:t>
            </a:r>
            <a:endParaRPr lang="en-US" sz="2000" dirty="0" smtClean="0">
              <a:latin typeface="Arial" panose="020B0604020202020204" pitchFamily="34" charset="0"/>
            </a:endParaRPr>
          </a:p>
          <a:p>
            <a:pPr lvl="1"/>
            <a:r>
              <a:rPr lang="en-US" sz="2000" dirty="0" smtClean="0">
                <a:solidFill>
                  <a:srgbClr val="414042"/>
                </a:solidFill>
              </a:rPr>
              <a:t>The application launch date is coming soon and InnoMed expects many users to start using the application.</a:t>
            </a:r>
            <a:endParaRPr lang="en-US" sz="2000" dirty="0" smtClean="0">
              <a:solidFill>
                <a:srgbClr val="414042"/>
              </a:solidFill>
              <a:latin typeface="Arial" panose="020B0604020202020204" pitchFamily="34" charset="0"/>
            </a:endParaRPr>
          </a:p>
          <a:p>
            <a:pPr lvl="1"/>
            <a:r>
              <a:rPr lang="en-US" sz="2000" dirty="0" smtClean="0">
                <a:solidFill>
                  <a:srgbClr val="414042"/>
                </a:solidFill>
              </a:rPr>
              <a:t>InnoMed has </a:t>
            </a:r>
            <a:r>
              <a:rPr lang="en-US" sz="2000" dirty="0">
                <a:solidFill>
                  <a:srgbClr val="414042"/>
                </a:solidFill>
              </a:rPr>
              <a:t>decided to </a:t>
            </a:r>
            <a:r>
              <a:rPr lang="en-US" sz="2000" dirty="0" smtClean="0">
                <a:solidFill>
                  <a:srgbClr val="414042"/>
                </a:solidFill>
              </a:rPr>
              <a:t>use cloud technologies to </a:t>
            </a:r>
            <a:r>
              <a:rPr lang="en-US" sz="2000" dirty="0">
                <a:solidFill>
                  <a:srgbClr val="414042"/>
                </a:solidFill>
              </a:rPr>
              <a:t>support </a:t>
            </a:r>
            <a:r>
              <a:rPr lang="en-US" sz="2000" dirty="0" smtClean="0">
                <a:solidFill>
                  <a:srgbClr val="414042"/>
                </a:solidFill>
              </a:rPr>
              <a:t>its </a:t>
            </a:r>
            <a:r>
              <a:rPr lang="en-US" sz="2000" dirty="0">
                <a:solidFill>
                  <a:srgbClr val="414042"/>
                </a:solidFill>
              </a:rPr>
              <a:t>rapid </a:t>
            </a:r>
            <a:r>
              <a:rPr lang="en-US" sz="2000" dirty="0" smtClean="0">
                <a:solidFill>
                  <a:srgbClr val="414042"/>
                </a:solidFill>
              </a:rPr>
              <a:t>growth.</a:t>
            </a:r>
            <a:endParaRPr lang="en-US" sz="2000" dirty="0" smtClean="0">
              <a:solidFill>
                <a:srgbClr val="414042"/>
              </a:solidFill>
              <a:latin typeface="Arial" panose="020B0604020202020204" pitchFamily="34" charset="0"/>
            </a:endParaRPr>
          </a:p>
          <a:p>
            <a:pPr lvl="1"/>
            <a:r>
              <a:rPr lang="en-US" sz="2000" dirty="0" smtClean="0"/>
              <a:t>InnoMed has hired you to architect an infrastructure in AWS to meet their application needs.</a:t>
            </a:r>
            <a:endParaRPr lang="en-US" sz="2000" dirty="0" smtClean="0">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3457813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618677"/>
          </a:xfrm>
        </p:spPr>
        <p:txBody>
          <a:bodyPr/>
          <a:lstStyle/>
          <a:p>
            <a:r>
              <a:rPr lang="en-US" dirty="0" smtClean="0"/>
              <a:t>Overview </a:t>
            </a:r>
            <a:r>
              <a:rPr lang="en-US" dirty="0"/>
              <a:t>– </a:t>
            </a:r>
            <a:r>
              <a:rPr lang="en-US" dirty="0" smtClean="0"/>
              <a:t>Requirements</a:t>
            </a:r>
            <a:endParaRPr lang="en-US" dirty="0"/>
          </a:p>
        </p:txBody>
      </p:sp>
      <p:sp>
        <p:nvSpPr>
          <p:cNvPr id="3" name="Content Placeholder 2"/>
          <p:cNvSpPr>
            <a:spLocks noGrp="1"/>
          </p:cNvSpPr>
          <p:nvPr>
            <p:ph idx="1"/>
          </p:nvPr>
        </p:nvSpPr>
        <p:spPr>
          <a:xfrm>
            <a:off x="340592" y="722663"/>
            <a:ext cx="8205304" cy="3840595"/>
          </a:xfrm>
        </p:spPr>
        <p:txBody>
          <a:bodyPr>
            <a:normAutofit/>
          </a:bodyPr>
          <a:lstStyle/>
          <a:p>
            <a:r>
              <a:rPr lang="en-US" sz="2000" smtClean="0"/>
              <a:t>InnoMed </a:t>
            </a:r>
            <a:r>
              <a:rPr lang="en-US" sz="2000" dirty="0" smtClean="0"/>
              <a:t>plans to move </a:t>
            </a:r>
            <a:r>
              <a:rPr lang="en-US" sz="2000" smtClean="0"/>
              <a:t>their application into AWS. </a:t>
            </a:r>
            <a:endParaRPr lang="en-US" sz="2000" dirty="0" smtClean="0"/>
          </a:p>
          <a:p>
            <a:r>
              <a:rPr lang="en-US" sz="2000" dirty="0" smtClean="0"/>
              <a:t>The plan includes:</a:t>
            </a:r>
          </a:p>
          <a:p>
            <a:pPr lvl="1"/>
            <a:r>
              <a:rPr lang="en-US" sz="1800" dirty="0" smtClean="0"/>
              <a:t>Configuring </a:t>
            </a:r>
            <a:r>
              <a:rPr lang="en-US" sz="1800" smtClean="0"/>
              <a:t>access permissions </a:t>
            </a:r>
            <a:r>
              <a:rPr lang="en-US" sz="1800" dirty="0" smtClean="0"/>
              <a:t>to conform </a:t>
            </a:r>
            <a:r>
              <a:rPr lang="en-US" sz="1800" smtClean="0"/>
              <a:t>with AWS best practices.</a:t>
            </a:r>
            <a:endParaRPr lang="en-US" sz="1800" dirty="0" smtClean="0"/>
          </a:p>
          <a:p>
            <a:pPr lvl="1"/>
            <a:r>
              <a:rPr lang="en-US" sz="1800" dirty="0" smtClean="0"/>
              <a:t>Configuring auditing to track </a:t>
            </a:r>
            <a:r>
              <a:rPr lang="en-US" sz="1800" smtClean="0"/>
              <a:t>all user actions.</a:t>
            </a:r>
            <a:endParaRPr lang="en-US" sz="1800" dirty="0" smtClean="0">
              <a:latin typeface="Arial" panose="020B0604020202020204" pitchFamily="34" charset="0"/>
            </a:endParaRPr>
          </a:p>
          <a:p>
            <a:pPr lvl="1"/>
            <a:r>
              <a:rPr lang="en-US" sz="1800" dirty="0" smtClean="0"/>
              <a:t>Building networks that conform </a:t>
            </a:r>
            <a:r>
              <a:rPr lang="en-US" sz="1800" smtClean="0"/>
              <a:t>to AWS best practices </a:t>
            </a:r>
            <a:r>
              <a:rPr lang="en-US" sz="1800" dirty="0" smtClean="0"/>
              <a:t>while providing all the necessary </a:t>
            </a:r>
            <a:r>
              <a:rPr lang="en-US" sz="1800" smtClean="0"/>
              <a:t>network services </a:t>
            </a:r>
            <a:r>
              <a:rPr lang="en-US" sz="1800" dirty="0" smtClean="0"/>
              <a:t>to </a:t>
            </a:r>
            <a:r>
              <a:rPr lang="en-US" sz="1800" smtClean="0"/>
              <a:t>the applications </a:t>
            </a:r>
            <a:r>
              <a:rPr lang="en-US" sz="1800" dirty="0" smtClean="0"/>
              <a:t>in their </a:t>
            </a:r>
            <a:r>
              <a:rPr lang="en-US" sz="1800" smtClean="0"/>
              <a:t>different environments.</a:t>
            </a:r>
            <a:endParaRPr lang="en-US" sz="1800" dirty="0" smtClean="0">
              <a:latin typeface="Arial" panose="020B0604020202020204" pitchFamily="34" charset="0"/>
            </a:endParaRPr>
          </a:p>
          <a:p>
            <a:pPr lvl="1"/>
            <a:r>
              <a:rPr lang="en-US" sz="1800" dirty="0" smtClean="0">
                <a:solidFill>
                  <a:srgbClr val="414042"/>
                </a:solidFill>
              </a:rPr>
              <a:t>Building an architecture that matches the current architecture at </a:t>
            </a:r>
            <a:r>
              <a:rPr lang="en-US" sz="1800" smtClean="0">
                <a:solidFill>
                  <a:srgbClr val="414042"/>
                </a:solidFill>
              </a:rPr>
              <a:t>the server </a:t>
            </a:r>
            <a:r>
              <a:rPr lang="en-US" sz="1800" dirty="0" smtClean="0">
                <a:solidFill>
                  <a:srgbClr val="414042"/>
                </a:solidFill>
              </a:rPr>
              <a:t>hosting </a:t>
            </a:r>
            <a:r>
              <a:rPr lang="en-US" sz="1800" smtClean="0">
                <a:solidFill>
                  <a:srgbClr val="414042"/>
                </a:solidFill>
              </a:rPr>
              <a:t>company and </a:t>
            </a:r>
            <a:r>
              <a:rPr lang="en-US" sz="1800" dirty="0" smtClean="0">
                <a:solidFill>
                  <a:srgbClr val="414042"/>
                </a:solidFill>
              </a:rPr>
              <a:t>that can handle doubling the number </a:t>
            </a:r>
            <a:r>
              <a:rPr lang="en-US" sz="1800" smtClean="0">
                <a:solidFill>
                  <a:srgbClr val="414042"/>
                </a:solidFill>
              </a:rPr>
              <a:t>of servers.</a:t>
            </a:r>
            <a:endParaRPr lang="en-US" sz="1800" dirty="0" smtClean="0">
              <a:solidFill>
                <a:srgbClr val="414042"/>
              </a:solidFill>
              <a:latin typeface="Arial" panose="020B0604020202020204" pitchFamily="34" charset="0"/>
            </a:endParaRPr>
          </a:p>
          <a:p>
            <a:pPr lvl="1"/>
            <a:r>
              <a:rPr lang="en-US" sz="1800" smtClean="0">
                <a:solidFill>
                  <a:srgbClr val="414042"/>
                </a:solidFill>
              </a:rPr>
              <a:t>Ensuring </a:t>
            </a:r>
            <a:r>
              <a:rPr lang="en-US" sz="1800" dirty="0" smtClean="0">
                <a:solidFill>
                  <a:srgbClr val="414042"/>
                </a:solidFill>
              </a:rPr>
              <a:t>that no code changes are required.</a:t>
            </a:r>
            <a:endParaRPr lang="en-US" sz="2000" dirty="0" smtClean="0">
              <a:solidFill>
                <a:srgbClr val="414042"/>
              </a:solidFill>
            </a:endParaRPr>
          </a:p>
          <a:p>
            <a:pPr lvl="1"/>
            <a:endParaRPr lang="en-US" sz="2000" dirty="0" smtClean="0"/>
          </a:p>
          <a:p>
            <a:pPr lvl="1"/>
            <a:endParaRPr lang="en-US" sz="2000" dirty="0" smtClean="0"/>
          </a:p>
          <a:p>
            <a:pPr marL="3175" lvl="1" indent="0">
              <a:buNone/>
            </a:pPr>
            <a:endParaRPr lang="en-US" sz="2000" dirty="0"/>
          </a:p>
        </p:txBody>
      </p:sp>
      <p:sp>
        <p:nvSpPr>
          <p:cNvPr id="4" name="Footer Placeholder 3"/>
          <p:cNvSpPr>
            <a:spLocks noGrp="1"/>
          </p:cNvSpPr>
          <p:nvPr>
            <p:ph type="ftr" sz="quarter" idx="10"/>
          </p:nvPr>
        </p:nvSpPr>
        <p:spPr/>
        <p:txBody>
          <a:bodyPr/>
          <a:lstStyle/>
          <a:p>
            <a:r>
              <a:rPr lang="en-US" dirty="0" smtClean="0"/>
              <a:t>© 2017</a:t>
            </a:r>
            <a:r>
              <a:rPr lang="en-US" smtClean="0"/>
              <a:t>, </a:t>
            </a:r>
            <a:r>
              <a:rPr lang="en-US" smtClean="0">
                <a:solidFill>
                  <a:srgbClr val="949494"/>
                </a:solidFill>
              </a:rPr>
              <a:t>Amazon Web Services</a:t>
            </a:r>
            <a:r>
              <a:rPr lang="en-US" smtClean="0"/>
              <a:t>, </a:t>
            </a:r>
            <a:r>
              <a:rPr lang="en-US" dirty="0" smtClean="0"/>
              <a:t>Inc</a:t>
            </a:r>
            <a:r>
              <a:rPr lang="en-US" smtClean="0"/>
              <a:t>. </a:t>
            </a:r>
            <a:r>
              <a:rPr lang="en-US" smtClean="0">
                <a:solidFill>
                  <a:srgbClr val="949494"/>
                </a:solidFill>
              </a:rPr>
              <a:t>or</a:t>
            </a:r>
            <a:r>
              <a:rPr lang="en-US" smtClean="0"/>
              <a:t> </a:t>
            </a:r>
            <a:r>
              <a:rPr lang="en-US" dirty="0" smtClean="0"/>
              <a:t>its Affiliates. All rights reserved.</a:t>
            </a:r>
            <a:endParaRPr lang="en-US" dirty="0"/>
          </a:p>
        </p:txBody>
      </p:sp>
    </p:spTree>
    <p:extLst>
      <p:ext uri="{BB962C8B-B14F-4D97-AF65-F5344CB8AC3E}">
        <p14:creationId xmlns:p14="http://schemas.microsoft.com/office/powerpoint/2010/main" val="20298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Current Architecture</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293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Architecture</a:t>
            </a:r>
            <a:endParaRPr lang="en-US" dirty="0"/>
          </a:p>
        </p:txBody>
      </p:sp>
      <p:sp>
        <p:nvSpPr>
          <p:cNvPr id="27" name="Content Placeholder 2"/>
          <p:cNvSpPr>
            <a:spLocks noGrp="1"/>
          </p:cNvSpPr>
          <p:nvPr>
            <p:ph idx="1"/>
          </p:nvPr>
        </p:nvSpPr>
        <p:spPr>
          <a:xfrm>
            <a:off x="325285" y="612089"/>
            <a:ext cx="8534400" cy="3891548"/>
          </a:xfrm>
        </p:spPr>
        <p:txBody>
          <a:bodyPr/>
          <a:lstStyle/>
          <a:p>
            <a:r>
              <a:rPr lang="en-US" sz="1600" dirty="0" smtClean="0"/>
              <a:t>Web </a:t>
            </a:r>
            <a:r>
              <a:rPr lang="en-US" sz="1600" dirty="0"/>
              <a:t>Tier</a:t>
            </a:r>
          </a:p>
          <a:p>
            <a:pPr lvl="1"/>
            <a:r>
              <a:rPr lang="en-US" sz="1600" dirty="0" smtClean="0">
                <a:solidFill>
                  <a:schemeClr val="tx1">
                    <a:lumMod val="50000"/>
                  </a:schemeClr>
                </a:solidFill>
              </a:rPr>
              <a:t>Two </a:t>
            </a:r>
            <a:r>
              <a:rPr lang="en-US" sz="1600" dirty="0">
                <a:solidFill>
                  <a:schemeClr val="tx1">
                    <a:lumMod val="50000"/>
                  </a:schemeClr>
                </a:solidFill>
              </a:rPr>
              <a:t>p</a:t>
            </a:r>
            <a:r>
              <a:rPr lang="en-US" sz="1600" dirty="0" smtClean="0">
                <a:solidFill>
                  <a:schemeClr val="tx1">
                    <a:lumMod val="50000"/>
                  </a:schemeClr>
                </a:solidFill>
              </a:rPr>
              <a:t>hysical </a:t>
            </a:r>
            <a:r>
              <a:rPr lang="en-US" sz="1600" dirty="0">
                <a:solidFill>
                  <a:schemeClr val="tx1">
                    <a:lumMod val="50000"/>
                  </a:schemeClr>
                </a:solidFill>
              </a:rPr>
              <a:t>s</a:t>
            </a:r>
            <a:r>
              <a:rPr lang="en-US" sz="1600" dirty="0" smtClean="0">
                <a:solidFill>
                  <a:schemeClr val="tx1">
                    <a:lumMod val="50000"/>
                  </a:schemeClr>
                </a:solidFill>
              </a:rPr>
              <a:t>ervers (Two CPUs / 4-GB </a:t>
            </a:r>
            <a:r>
              <a:rPr lang="en-US" sz="1600" dirty="0">
                <a:solidFill>
                  <a:schemeClr val="tx1">
                    <a:lumMod val="50000"/>
                  </a:schemeClr>
                </a:solidFill>
              </a:rPr>
              <a:t>memory</a:t>
            </a:r>
            <a:r>
              <a:rPr lang="en-US" sz="1600" dirty="0" smtClean="0">
                <a:solidFill>
                  <a:schemeClr val="tx1">
                    <a:lumMod val="50000"/>
                  </a:schemeClr>
                </a:solidFill>
              </a:rPr>
              <a:t>)</a:t>
            </a:r>
          </a:p>
          <a:p>
            <a:pPr lvl="1"/>
            <a:r>
              <a:rPr lang="en-US" sz="1600" dirty="0" smtClean="0">
                <a:solidFill>
                  <a:schemeClr val="tx1">
                    <a:lumMod val="50000"/>
                  </a:schemeClr>
                </a:solidFill>
              </a:rPr>
              <a:t>Microsoft Windows </a:t>
            </a:r>
            <a:r>
              <a:rPr lang="en-US" altLang="zh-CN" sz="1600" dirty="0" smtClean="0">
                <a:solidFill>
                  <a:schemeClr val="tx1">
                    <a:lumMod val="50000"/>
                  </a:schemeClr>
                </a:solidFill>
              </a:rPr>
              <a:t>2016</a:t>
            </a:r>
            <a:r>
              <a:rPr lang="zh-CN" altLang="en-US" sz="1600" dirty="0" smtClean="0">
                <a:solidFill>
                  <a:schemeClr val="tx1">
                    <a:lumMod val="50000"/>
                  </a:schemeClr>
                </a:solidFill>
              </a:rPr>
              <a:t> </a:t>
            </a:r>
            <a:r>
              <a:rPr lang="en-US" altLang="zh-CN" sz="1600" dirty="0" smtClean="0">
                <a:solidFill>
                  <a:schemeClr val="tx1">
                    <a:lumMod val="50000"/>
                  </a:schemeClr>
                </a:solidFill>
              </a:rPr>
              <a:t>Base with IIS</a:t>
            </a:r>
          </a:p>
          <a:p>
            <a:pPr lvl="1"/>
            <a:r>
              <a:rPr lang="en-US" sz="1600" dirty="0" err="1" smtClean="0">
                <a:solidFill>
                  <a:schemeClr val="tx1">
                    <a:lumMod val="50000"/>
                  </a:schemeClr>
                </a:solidFill>
              </a:rPr>
              <a:t>HAProxy</a:t>
            </a:r>
            <a:r>
              <a:rPr lang="en-US" sz="1600" dirty="0" smtClean="0">
                <a:solidFill>
                  <a:schemeClr val="tx1">
                    <a:lumMod val="50000"/>
                  </a:schemeClr>
                </a:solidFill>
              </a:rPr>
              <a:t> </a:t>
            </a:r>
            <a:r>
              <a:rPr lang="en-US" sz="1600" dirty="0">
                <a:solidFill>
                  <a:schemeClr val="tx1">
                    <a:lumMod val="50000"/>
                  </a:schemeClr>
                </a:solidFill>
              </a:rPr>
              <a:t>l</a:t>
            </a:r>
            <a:r>
              <a:rPr lang="en-US" sz="1600" dirty="0" smtClean="0">
                <a:solidFill>
                  <a:schemeClr val="tx1">
                    <a:lumMod val="50000"/>
                  </a:schemeClr>
                </a:solidFill>
              </a:rPr>
              <a:t>oad </a:t>
            </a:r>
            <a:r>
              <a:rPr lang="en-US" sz="1600" dirty="0">
                <a:solidFill>
                  <a:schemeClr val="tx1">
                    <a:lumMod val="50000"/>
                  </a:schemeClr>
                </a:solidFill>
              </a:rPr>
              <a:t>b</a:t>
            </a:r>
            <a:r>
              <a:rPr lang="en-US" sz="1600" dirty="0" smtClean="0">
                <a:solidFill>
                  <a:schemeClr val="tx1">
                    <a:lumMod val="50000"/>
                  </a:schemeClr>
                </a:solidFill>
              </a:rPr>
              <a:t>alancer </a:t>
            </a:r>
            <a:r>
              <a:rPr lang="en-US" sz="1600" dirty="0">
                <a:solidFill>
                  <a:schemeClr val="tx1">
                    <a:lumMod val="50000"/>
                  </a:schemeClr>
                </a:solidFill>
              </a:rPr>
              <a:t>used to balance traffic between the w</a:t>
            </a:r>
            <a:r>
              <a:rPr lang="en-US" sz="1600" dirty="0" smtClean="0">
                <a:solidFill>
                  <a:schemeClr val="tx1">
                    <a:lumMod val="50000"/>
                  </a:schemeClr>
                </a:solidFill>
              </a:rPr>
              <a:t>eb </a:t>
            </a:r>
            <a:r>
              <a:rPr lang="en-US" sz="1600" dirty="0">
                <a:solidFill>
                  <a:schemeClr val="tx1">
                    <a:lumMod val="50000"/>
                  </a:schemeClr>
                </a:solidFill>
              </a:rPr>
              <a:t>s</a:t>
            </a:r>
            <a:r>
              <a:rPr lang="en-US" sz="1600" dirty="0" smtClean="0">
                <a:solidFill>
                  <a:schemeClr val="tx1">
                    <a:lumMod val="50000"/>
                  </a:schemeClr>
                </a:solidFill>
              </a:rPr>
              <a:t>ervers</a:t>
            </a:r>
            <a:endParaRPr lang="en-US" sz="1600" dirty="0" smtClean="0">
              <a:solidFill>
                <a:schemeClr val="tx1">
                  <a:lumMod val="50000"/>
                </a:schemeClr>
              </a:solidFill>
              <a:latin typeface="Arial" panose="020B0604020202020204" pitchFamily="34" charset="0"/>
            </a:endParaRPr>
          </a:p>
          <a:p>
            <a:r>
              <a:rPr lang="en-US" sz="1600" dirty="0" smtClean="0">
                <a:solidFill>
                  <a:schemeClr val="tx1">
                    <a:lumMod val="50000"/>
                  </a:schemeClr>
                </a:solidFill>
              </a:rPr>
              <a:t>Application Tier</a:t>
            </a:r>
            <a:endParaRPr lang="en-US" sz="1600" dirty="0">
              <a:solidFill>
                <a:schemeClr val="tx1">
                  <a:lumMod val="50000"/>
                </a:schemeClr>
              </a:solidFill>
              <a:latin typeface="Arial" panose="020B0604020202020204" pitchFamily="34" charset="0"/>
            </a:endParaRPr>
          </a:p>
          <a:p>
            <a:pPr lvl="1"/>
            <a:r>
              <a:rPr lang="en-US" sz="1600" dirty="0" smtClean="0">
                <a:solidFill>
                  <a:schemeClr val="tx1">
                    <a:lumMod val="50000"/>
                  </a:schemeClr>
                </a:solidFill>
              </a:rPr>
              <a:t>Two physical servers (Four CPUs / 16-GB </a:t>
            </a:r>
            <a:r>
              <a:rPr lang="en-US" sz="1600" dirty="0">
                <a:solidFill>
                  <a:schemeClr val="tx1">
                    <a:lumMod val="50000"/>
                  </a:schemeClr>
                </a:solidFill>
              </a:rPr>
              <a:t>memory</a:t>
            </a:r>
            <a:r>
              <a:rPr lang="en-US" sz="1600" dirty="0" smtClean="0">
                <a:solidFill>
                  <a:schemeClr val="tx1">
                    <a:lumMod val="50000"/>
                  </a:schemeClr>
                </a:solidFill>
              </a:rPr>
              <a:t>)</a:t>
            </a:r>
          </a:p>
          <a:p>
            <a:pPr lvl="1"/>
            <a:r>
              <a:rPr lang="en-US" sz="1600" dirty="0">
                <a:solidFill>
                  <a:schemeClr val="tx1">
                    <a:lumMod val="50000"/>
                  </a:schemeClr>
                </a:solidFill>
              </a:rPr>
              <a:t>Microsoft </a:t>
            </a:r>
            <a:r>
              <a:rPr lang="en-US" sz="1600" dirty="0" smtClean="0">
                <a:solidFill>
                  <a:schemeClr val="tx1">
                    <a:lumMod val="50000"/>
                  </a:schemeClr>
                </a:solidFill>
              </a:rPr>
              <a:t>Windows 2016 Base with IIS</a:t>
            </a:r>
          </a:p>
          <a:p>
            <a:pPr lvl="1"/>
            <a:r>
              <a:rPr lang="en-US" sz="1600" dirty="0" err="1" smtClean="0">
                <a:solidFill>
                  <a:schemeClr val="tx1">
                    <a:lumMod val="50000"/>
                  </a:schemeClr>
                </a:solidFill>
              </a:rPr>
              <a:t>HAProxy</a:t>
            </a:r>
            <a:r>
              <a:rPr lang="en-US" sz="1600" dirty="0" smtClean="0">
                <a:solidFill>
                  <a:schemeClr val="tx1">
                    <a:lumMod val="50000"/>
                  </a:schemeClr>
                </a:solidFill>
              </a:rPr>
              <a:t> </a:t>
            </a:r>
            <a:r>
              <a:rPr lang="en-US" sz="1600" dirty="0">
                <a:solidFill>
                  <a:schemeClr val="tx1">
                    <a:lumMod val="50000"/>
                  </a:schemeClr>
                </a:solidFill>
              </a:rPr>
              <a:t>l</a:t>
            </a:r>
            <a:r>
              <a:rPr lang="en-US" sz="1600" dirty="0" smtClean="0">
                <a:solidFill>
                  <a:schemeClr val="tx1">
                    <a:lumMod val="50000"/>
                  </a:schemeClr>
                </a:solidFill>
              </a:rPr>
              <a:t>oad balancer </a:t>
            </a:r>
            <a:r>
              <a:rPr lang="en-US" sz="1600" dirty="0">
                <a:solidFill>
                  <a:schemeClr val="tx1">
                    <a:lumMod val="50000"/>
                  </a:schemeClr>
                </a:solidFill>
              </a:rPr>
              <a:t>used to balance traffic between a</a:t>
            </a:r>
            <a:r>
              <a:rPr lang="en-US" sz="1600" dirty="0" smtClean="0">
                <a:solidFill>
                  <a:schemeClr val="tx1">
                    <a:lumMod val="50000"/>
                  </a:schemeClr>
                </a:solidFill>
              </a:rPr>
              <a:t>pp servers</a:t>
            </a:r>
            <a:endParaRPr lang="en-US" sz="1600" dirty="0" smtClean="0">
              <a:solidFill>
                <a:schemeClr val="tx1">
                  <a:lumMod val="50000"/>
                </a:schemeClr>
              </a:solidFill>
              <a:latin typeface="Arial" panose="020B0604020202020204" pitchFamily="34" charset="0"/>
            </a:endParaRPr>
          </a:p>
          <a:p>
            <a:r>
              <a:rPr lang="en-US" sz="1600" dirty="0" smtClean="0">
                <a:solidFill>
                  <a:schemeClr val="tx1">
                    <a:lumMod val="50000"/>
                  </a:schemeClr>
                </a:solidFill>
              </a:rPr>
              <a:t>Database Tier</a:t>
            </a:r>
          </a:p>
          <a:p>
            <a:pPr lvl="1"/>
            <a:r>
              <a:rPr lang="en-US" sz="1600" dirty="0" smtClean="0">
                <a:solidFill>
                  <a:schemeClr val="tx1">
                    <a:lumMod val="50000"/>
                  </a:schemeClr>
                </a:solidFill>
              </a:rPr>
              <a:t>One </a:t>
            </a:r>
            <a:r>
              <a:rPr lang="en-US" sz="1600" dirty="0">
                <a:solidFill>
                  <a:schemeClr val="tx1">
                    <a:lumMod val="50000"/>
                  </a:schemeClr>
                </a:solidFill>
              </a:rPr>
              <a:t>p</a:t>
            </a:r>
            <a:r>
              <a:rPr lang="en-US" sz="1600" dirty="0" smtClean="0">
                <a:solidFill>
                  <a:schemeClr val="tx1">
                    <a:lumMod val="50000"/>
                  </a:schemeClr>
                </a:solidFill>
              </a:rPr>
              <a:t>hysical </a:t>
            </a:r>
            <a:r>
              <a:rPr lang="en-US" sz="1600" dirty="0">
                <a:solidFill>
                  <a:schemeClr val="tx1">
                    <a:lumMod val="50000"/>
                  </a:schemeClr>
                </a:solidFill>
              </a:rPr>
              <a:t>s</a:t>
            </a:r>
            <a:r>
              <a:rPr lang="en-US" sz="1600" dirty="0" smtClean="0">
                <a:solidFill>
                  <a:schemeClr val="tx1">
                    <a:lumMod val="50000"/>
                  </a:schemeClr>
                </a:solidFill>
              </a:rPr>
              <a:t>erver (Eight CPUs / 32-GB </a:t>
            </a:r>
            <a:r>
              <a:rPr lang="en-US" sz="1600" dirty="0">
                <a:solidFill>
                  <a:schemeClr val="tx1">
                    <a:lumMod val="50000"/>
                  </a:schemeClr>
                </a:solidFill>
              </a:rPr>
              <a:t>memory </a:t>
            </a:r>
            <a:r>
              <a:rPr lang="en-US" sz="1600" dirty="0" smtClean="0">
                <a:solidFill>
                  <a:schemeClr val="tx1">
                    <a:lumMod val="50000"/>
                  </a:schemeClr>
                </a:solidFill>
              </a:rPr>
              <a:t>/ 5-TB storage)</a:t>
            </a:r>
            <a:endParaRPr lang="en-US" sz="1600" dirty="0">
              <a:solidFill>
                <a:schemeClr val="tx1">
                  <a:lumMod val="50000"/>
                </a:schemeClr>
              </a:solidFill>
            </a:endParaRPr>
          </a:p>
          <a:p>
            <a:pPr lvl="1"/>
            <a:r>
              <a:rPr lang="en-US" sz="1600" dirty="0" smtClean="0">
                <a:solidFill>
                  <a:schemeClr val="tx1">
                    <a:lumMod val="50000"/>
                  </a:schemeClr>
                </a:solidFill>
              </a:rPr>
              <a:t>SQL Server </a:t>
            </a:r>
            <a:r>
              <a:rPr lang="en-US" sz="1600" dirty="0">
                <a:solidFill>
                  <a:schemeClr val="tx1">
                    <a:lumMod val="50000"/>
                  </a:schemeClr>
                </a:solidFill>
              </a:rPr>
              <a:t>Standard </a:t>
            </a:r>
            <a:r>
              <a:rPr lang="en-US" sz="1600" dirty="0" smtClean="0">
                <a:solidFill>
                  <a:schemeClr val="tx1">
                    <a:lumMod val="50000"/>
                  </a:schemeClr>
                </a:solidFill>
              </a:rPr>
              <a:t>Edition – v12.xx</a:t>
            </a:r>
          </a:p>
          <a:p>
            <a:pPr lvl="1"/>
            <a:r>
              <a:rPr lang="en-US" sz="1600" dirty="0" smtClean="0">
                <a:solidFill>
                  <a:schemeClr val="tx1">
                    <a:lumMod val="50000"/>
                  </a:schemeClr>
                </a:solidFill>
              </a:rPr>
              <a:t>Microsoft Windows 2016 Base</a:t>
            </a:r>
          </a:p>
          <a:p>
            <a:pPr lvl="1"/>
            <a:r>
              <a:rPr lang="en-US" sz="1600" dirty="0" smtClean="0">
                <a:solidFill>
                  <a:schemeClr val="tx1">
                    <a:lumMod val="50000"/>
                  </a:schemeClr>
                </a:solidFill>
              </a:rPr>
              <a:t>DBAs access and manage the database, but no RDMBS or advanced configuration is required.</a:t>
            </a:r>
            <a:endParaRPr lang="en-US" dirty="0">
              <a:solidFill>
                <a:schemeClr val="tx1">
                  <a:lumMod val="50000"/>
                </a:schemeClr>
              </a:solidFill>
            </a:endParaRPr>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1034880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Requirements</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1901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smtClean="0"/>
              <a:t>– User Authentication </a:t>
            </a:r>
            <a:r>
              <a:rPr lang="en-US" dirty="0" smtClean="0"/>
              <a:t>(1 of 2)</a:t>
            </a:r>
            <a:endParaRPr lang="en-US" dirty="0"/>
          </a:p>
        </p:txBody>
      </p:sp>
      <p:sp>
        <p:nvSpPr>
          <p:cNvPr id="27" name="Content Placeholder 2"/>
          <p:cNvSpPr>
            <a:spLocks noGrp="1"/>
          </p:cNvSpPr>
          <p:nvPr>
            <p:ph idx="1"/>
          </p:nvPr>
        </p:nvSpPr>
        <p:spPr>
          <a:xfrm>
            <a:off x="325285" y="716864"/>
            <a:ext cx="8534400" cy="3891548"/>
          </a:xfrm>
        </p:spPr>
        <p:txBody>
          <a:bodyPr/>
          <a:lstStyle/>
          <a:p>
            <a:pPr marL="342900" indent="-342900">
              <a:buFont typeface="Arial" panose="020B0604020202020204" pitchFamily="34" charset="0"/>
              <a:buChar char="•"/>
            </a:pPr>
            <a:r>
              <a:rPr lang="en-US" sz="2000" dirty="0" smtClean="0"/>
              <a:t>Users with access to AWS are in three groups:</a:t>
            </a:r>
          </a:p>
          <a:p>
            <a:pPr marL="684213" lvl="1" indent="-342900"/>
            <a:r>
              <a:rPr lang="en-US" sz="2000" dirty="0" smtClean="0"/>
              <a:t>System Administrator group:		</a:t>
            </a:r>
            <a:r>
              <a:rPr lang="en-US" dirty="0" smtClean="0"/>
              <a:t>2 users</a:t>
            </a:r>
            <a:endParaRPr lang="en-US" dirty="0" smtClean="0">
              <a:latin typeface="Arial" panose="020B0604020202020204" pitchFamily="34" charset="0"/>
            </a:endParaRPr>
          </a:p>
          <a:p>
            <a:pPr marL="684213" lvl="1" indent="-342900"/>
            <a:r>
              <a:rPr lang="en-US" sz="2000" dirty="0" smtClean="0"/>
              <a:t>Database Administrator group:		</a:t>
            </a:r>
            <a:r>
              <a:rPr lang="en-US" dirty="0" smtClean="0"/>
              <a:t>2 users</a:t>
            </a:r>
            <a:endParaRPr lang="en-US" dirty="0" smtClean="0">
              <a:latin typeface="Arial" panose="020B0604020202020204" pitchFamily="34" charset="0"/>
            </a:endParaRPr>
          </a:p>
          <a:p>
            <a:pPr marL="684213" lvl="1" indent="-342900"/>
            <a:r>
              <a:rPr lang="en-US" sz="2000" dirty="0" smtClean="0"/>
              <a:t>Monitor group:					</a:t>
            </a:r>
            <a:r>
              <a:rPr lang="en-US" altLang="zh-CN" dirty="0" smtClean="0"/>
              <a:t>4</a:t>
            </a:r>
            <a:r>
              <a:rPr lang="zh-CN" altLang="en-US" dirty="0" smtClean="0"/>
              <a:t> </a:t>
            </a:r>
            <a:r>
              <a:rPr lang="en-US" altLang="zh-CN" dirty="0" smtClean="0"/>
              <a:t>users</a:t>
            </a:r>
            <a:endParaRPr lang="en-US" altLang="zh-CN" dirty="0" smtClean="0">
              <a:latin typeface="Arial" panose="020B0604020202020204" pitchFamily="34" charset="0"/>
            </a:endParaRPr>
          </a:p>
          <a:p>
            <a:pPr lvl="2"/>
            <a:r>
              <a:rPr lang="en-US" altLang="zh-CN" dirty="0" smtClean="0"/>
              <a:t>Monitoring infrastructure resources for the application (EC2, S3, RDS)</a:t>
            </a:r>
            <a:endParaRPr lang="en-US" dirty="0" smtClean="0"/>
          </a:p>
          <a:p>
            <a:pPr marL="3175" lvl="1" indent="0">
              <a:buNone/>
            </a:pPr>
            <a:endParaRPr lang="en-US" sz="2000" dirty="0" smtClean="0"/>
          </a:p>
          <a:p>
            <a:pPr marL="342900" lvl="1" indent="-342900">
              <a:buFont typeface="Arial" panose="020B0604020202020204" pitchFamily="34" charset="0"/>
              <a:buChar char="•"/>
            </a:pPr>
            <a:r>
              <a:rPr lang="en-US" dirty="0"/>
              <a:t>Follow </a:t>
            </a:r>
            <a:r>
              <a:rPr lang="en-US" dirty="0" smtClean="0"/>
              <a:t>AWS best practices </a:t>
            </a:r>
            <a:r>
              <a:rPr lang="en-US" dirty="0"/>
              <a:t>for distributing </a:t>
            </a:r>
            <a:r>
              <a:rPr lang="en-US" dirty="0" smtClean="0"/>
              <a:t>permissions.</a:t>
            </a:r>
            <a:endParaRPr lang="en-US" dirty="0"/>
          </a:p>
          <a:p>
            <a:pPr marL="342900" lvl="1" indent="-342900">
              <a:buFont typeface="Arial" panose="020B0604020202020204" pitchFamily="34" charset="0"/>
              <a:buChar char="•"/>
            </a:pPr>
            <a:r>
              <a:rPr lang="en-US" dirty="0"/>
              <a:t>The </a:t>
            </a:r>
            <a:r>
              <a:rPr lang="en-US" dirty="0" err="1" smtClean="0"/>
              <a:t>InnoMed</a:t>
            </a:r>
            <a:r>
              <a:rPr lang="en-US" dirty="0" smtClean="0"/>
              <a:t> application must </a:t>
            </a:r>
            <a:r>
              <a:rPr lang="en-US" dirty="0"/>
              <a:t>read </a:t>
            </a:r>
            <a:r>
              <a:rPr lang="en-US" dirty="0" smtClean="0"/>
              <a:t>and </a:t>
            </a:r>
            <a:r>
              <a:rPr lang="en-US" dirty="0"/>
              <a:t>write to </a:t>
            </a:r>
            <a:r>
              <a:rPr lang="en-US" dirty="0" smtClean="0"/>
              <a:t>S3 buckets.</a:t>
            </a:r>
            <a:endParaRPr lang="en-US" dirty="0"/>
          </a:p>
        </p:txBody>
      </p:sp>
      <p:sp>
        <p:nvSpPr>
          <p:cNvPr id="3" name="Footer Placeholder 2"/>
          <p:cNvSpPr>
            <a:spLocks noGrp="1"/>
          </p:cNvSpPr>
          <p:nvPr>
            <p:ph type="ftr" sz="quarter" idx="10"/>
          </p:nvPr>
        </p:nvSpPr>
        <p:spPr/>
        <p:txBody>
          <a:bodyPr/>
          <a:lstStyle/>
          <a:p>
            <a:r>
              <a:rPr lang="en-US" smtClean="0"/>
              <a:t>© 2017, </a:t>
            </a:r>
            <a:r>
              <a:rPr lang="en-US" smtClean="0">
                <a:solidFill>
                  <a:srgbClr val="949494"/>
                </a:solidFill>
              </a:rPr>
              <a:t>Amazon Web Services</a:t>
            </a:r>
            <a:r>
              <a:rPr lang="en-US" smtClean="0"/>
              <a:t>, Inc. </a:t>
            </a:r>
            <a:r>
              <a:rPr lang="en-US" smtClean="0">
                <a:solidFill>
                  <a:srgbClr val="949494"/>
                </a:solidFill>
              </a:rPr>
              <a:t>or</a:t>
            </a:r>
            <a:r>
              <a:rPr lang="en-US" smtClean="0"/>
              <a:t> its Affiliates. All rights reserved.</a:t>
            </a:r>
            <a:endParaRPr lang="en-US" dirty="0"/>
          </a:p>
        </p:txBody>
      </p:sp>
    </p:spTree>
    <p:extLst>
      <p:ext uri="{BB962C8B-B14F-4D97-AF65-F5344CB8AC3E}">
        <p14:creationId xmlns:p14="http://schemas.microsoft.com/office/powerpoint/2010/main" val="39354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_PPT_Template_2017" id="{96E7A484-EDF5-4B57-996B-BDEFEBE9C317}" vid="{2B409108-408B-423C-B3E8-F1D158F141F8}"/>
    </a:ext>
  </a:extLst>
</a:theme>
</file>

<file path=ppt/theme/theme2.xml><?xml version="1.0" encoding="utf-8"?>
<a:theme xmlns:a="http://schemas.openxmlformats.org/drawingml/2006/main" name="Lecture_Template_V2.5">
  <a:themeElements>
    <a:clrScheme name="AWS-Style-V2">
      <a:dk1>
        <a:srgbClr val="474746"/>
      </a:dk1>
      <a:lt1>
        <a:sysClr val="window" lastClr="FFFFFF"/>
      </a:lt1>
      <a:dk2>
        <a:srgbClr val="6D6E6D"/>
      </a:dk2>
      <a:lt2>
        <a:srgbClr val="F8F8F8"/>
      </a:lt2>
      <a:accent1>
        <a:srgbClr val="E98E31"/>
      </a:accent1>
      <a:accent2>
        <a:srgbClr val="1B508D"/>
      </a:accent2>
      <a:accent3>
        <a:srgbClr val="94C9E2"/>
      </a:accent3>
      <a:accent4>
        <a:srgbClr val="286332"/>
      </a:accent4>
      <a:accent5>
        <a:srgbClr val="FDD645"/>
      </a:accent5>
      <a:accent6>
        <a:srgbClr val="999A98"/>
      </a:accent6>
      <a:hlink>
        <a:srgbClr val="004B91"/>
      </a:hlink>
      <a:folHlink>
        <a:srgbClr val="517D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_PPT_Template_2017" id="{96E7A484-EDF5-4B57-996B-BDEFEBE9C317}" vid="{03463BD8-944F-4913-BBDF-6AB05B7FAD8F}"/>
    </a:ext>
  </a:extLst>
</a:theme>
</file>

<file path=ppt/theme/theme3.xml><?xml version="1.0" encoding="utf-8"?>
<a:theme xmlns:a="http://schemas.openxmlformats.org/drawingml/2006/main" name="1_Lecture_Template_V2.5">
  <a:themeElements>
    <a:clrScheme name="AWS-Style-V2">
      <a:dk1>
        <a:srgbClr val="474746"/>
      </a:dk1>
      <a:lt1>
        <a:sysClr val="window" lastClr="FFFFFF"/>
      </a:lt1>
      <a:dk2>
        <a:srgbClr val="6D6E6D"/>
      </a:dk2>
      <a:lt2>
        <a:srgbClr val="F8F8F8"/>
      </a:lt2>
      <a:accent1>
        <a:srgbClr val="E98E31"/>
      </a:accent1>
      <a:accent2>
        <a:srgbClr val="1B508D"/>
      </a:accent2>
      <a:accent3>
        <a:srgbClr val="94C9E2"/>
      </a:accent3>
      <a:accent4>
        <a:srgbClr val="286332"/>
      </a:accent4>
      <a:accent5>
        <a:srgbClr val="FDD645"/>
      </a:accent5>
      <a:accent6>
        <a:srgbClr val="999A98"/>
      </a:accent6>
      <a:hlink>
        <a:srgbClr val="004B91"/>
      </a:hlink>
      <a:folHlink>
        <a:srgbClr val="517D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_PPT_Template_2017" id="{96E7A484-EDF5-4B57-996B-BDEFEBE9C317}" vid="{AEA54922-EAA6-4835-9E37-18555ED7B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tatus xmlns="610c11cb-1be1-44ad-96bd-1936ba70945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228ACFB690DF47A98B289D97A23B1C" ma:contentTypeVersion="1" ma:contentTypeDescription="Create a new document." ma:contentTypeScope="" ma:versionID="90521453f8316360c1638baee89bcb78">
  <xsd:schema xmlns:xsd="http://www.w3.org/2001/XMLSchema" xmlns:xs="http://www.w3.org/2001/XMLSchema" xmlns:p="http://schemas.microsoft.com/office/2006/metadata/properties" xmlns:ns2="610c11cb-1be1-44ad-96bd-1936ba709450" targetNamespace="http://schemas.microsoft.com/office/2006/metadata/properties" ma:root="true" ma:fieldsID="8f98b7a73ff55b7d2c9c898400d06866" ns2:_="">
    <xsd:import namespace="610c11cb-1be1-44ad-96bd-1936ba709450"/>
    <xsd:element name="properties">
      <xsd:complexType>
        <xsd:sequence>
          <xsd:element name="documentManagement">
            <xsd:complexType>
              <xsd:all>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0c11cb-1be1-44ad-96bd-1936ba709450" elementFormDefault="qualified">
    <xsd:import namespace="http://schemas.microsoft.com/office/2006/documentManagement/types"/>
    <xsd:import namespace="http://schemas.microsoft.com/office/infopath/2007/PartnerControls"/>
    <xsd:element name="Status" ma:index="8" nillable="true" ma:displayName="Status" ma:default="&lt;Choose One&gt;" ma:format="Dropdown" ma:internalName="Status">
      <xsd:simpleType>
        <xsd:restriction base="dms:Choice">
          <xsd:enumeration value="&lt;Choose One&gt;"/>
          <xsd:enumeration value="Green"/>
          <xsd:enumeration value="Yellow"/>
          <xsd:enumeration value="R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www.w3.org/XML/1998/namespace"/>
    <ds:schemaRef ds:uri="http://schemas.openxmlformats.org/package/2006/metadata/core-properties"/>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610c11cb-1be1-44ad-96bd-1936ba709450"/>
    <ds:schemaRef ds:uri="http://purl.org/dc/dcmityp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A28432D-0FB4-4F71-87BC-3ADBCE6660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0c11cb-1be1-44ad-96bd-1936ba7094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ILT_PPT_Template_2017</Template>
  <TotalTime>18843</TotalTime>
  <Words>2662</Words>
  <Application>Microsoft Office PowerPoint</Application>
  <PresentationFormat>On-screen Show (16:9)</PresentationFormat>
  <Paragraphs>328</Paragraphs>
  <Slides>29</Slides>
  <Notes>29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宋体</vt:lpstr>
      <vt:lpstr>Arial</vt:lpstr>
      <vt:lpstr>Calibri</vt:lpstr>
      <vt:lpstr>Consolas</vt:lpstr>
      <vt:lpstr>Courier New</vt:lpstr>
      <vt:lpstr>Lucida Console</vt:lpstr>
      <vt:lpstr>黑体</vt:lpstr>
      <vt:lpstr>Times New Roman</vt:lpstr>
      <vt:lpstr>Verdana</vt:lpstr>
      <vt:lpstr>Wingdings</vt:lpstr>
      <vt:lpstr>DeckTemplate-AWS</vt:lpstr>
      <vt:lpstr>Lecture_Template_V2.5</vt:lpstr>
      <vt:lpstr>1_Lecture_Template_V2.5</vt:lpstr>
      <vt:lpstr>Mid-Curriculum Project</vt:lpstr>
      <vt:lpstr>Introduction and Overview</vt:lpstr>
      <vt:lpstr>Introduction</vt:lpstr>
      <vt:lpstr>Overview – Current Environment</vt:lpstr>
      <vt:lpstr>Overview – Requirements</vt:lpstr>
      <vt:lpstr>Current Architecture</vt:lpstr>
      <vt:lpstr>Current Architecture</vt:lpstr>
      <vt:lpstr>Requirements</vt:lpstr>
      <vt:lpstr>Requirements – User Authentication (1 of 2)</vt:lpstr>
      <vt:lpstr>Requirements – User Authentication (2 of 2)</vt:lpstr>
      <vt:lpstr>Requirements – Auditing</vt:lpstr>
      <vt:lpstr>Requirements – Network and Security (1 of 2)</vt:lpstr>
      <vt:lpstr>Requirements – Network and Security (2 of 2)</vt:lpstr>
      <vt:lpstr>Requirements – Web Tier and Application Tier</vt:lpstr>
      <vt:lpstr>Requirements – Business Continuity</vt:lpstr>
      <vt:lpstr>Solution Template</vt:lpstr>
      <vt:lpstr>Which Services Will You Use?</vt:lpstr>
      <vt:lpstr>Users, Groups, and Roles</vt:lpstr>
      <vt:lpstr>Users, Groups, and Roles</vt:lpstr>
      <vt:lpstr>Password Policy</vt:lpstr>
      <vt:lpstr>VPC Details</vt:lpstr>
      <vt:lpstr>Production Subnet Details</vt:lpstr>
      <vt:lpstr>Test/Dev Subnet Details</vt:lpstr>
      <vt:lpstr>Instance Details</vt:lpstr>
      <vt:lpstr>Load Balancer and Instance Security Group Details</vt:lpstr>
      <vt:lpstr>Auto Scaling Launch Configuration</vt:lpstr>
      <vt:lpstr>Auto Scaling Group</vt:lpstr>
      <vt:lpstr>Auditing Options</vt:lpstr>
      <vt:lpstr>PowerPoint Presentation</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[Course Title]</dc:title>
  <dc:creator>Kabik, Gabriel</dc:creator>
  <cp:lastModifiedBy>Amy Apon</cp:lastModifiedBy>
  <cp:revision>495</cp:revision>
  <cp:lastPrinted>2014-02-24T20:13:24Z</cp:lastPrinted>
  <dcterms:created xsi:type="dcterms:W3CDTF">2016-02-12T19:13:51Z</dcterms:created>
  <dcterms:modified xsi:type="dcterms:W3CDTF">2018-03-14T12:07:35Z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0x010100D8228ACFB690DF47A98B289D97A23B1C</vt:lpwstr>
  </property>
</Properties>
</file>