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0" r:id="rId4"/>
    <p:sldId id="269" r:id="rId5"/>
    <p:sldId id="266" r:id="rId6"/>
    <p:sldId id="270" r:id="rId7"/>
    <p:sldId id="267" r:id="rId8"/>
    <p:sldId id="268" r:id="rId9"/>
    <p:sldId id="271" r:id="rId10"/>
    <p:sldId id="272" r:id="rId11"/>
    <p:sldId id="273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74468" autoAdjust="0"/>
  </p:normalViewPr>
  <p:slideViewPr>
    <p:cSldViewPr>
      <p:cViewPr varScale="1">
        <p:scale>
          <a:sx n="59" d="100"/>
          <a:sy n="59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091438-AAE0-4FAA-92F5-835141D2E1C4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5799068-782F-4A56-AC2E-333DDA977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495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A7DB58-A27B-47C8-A3E2-F760099916B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9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A7C740-2C74-4B8B-B244-37F3A14E390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51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31466-FF35-4752-A7B5-31AF4E68D09F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18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1A336-D8F9-4816-BE35-3748B26D6D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65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A6D3-5209-4B95-A6B7-C899E746B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7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2CDB6-0966-4E4C-9ECC-70F3CB0769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97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F7B96-9026-4525-BC36-045558F73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47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25B7C-2853-4312-9738-8AA960B319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41F3C-1920-443C-8328-4FE1F14AE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33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B43B7-9291-4904-986B-5568801D7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10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55AB1-A809-40CB-9AC0-08153A7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59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F255D-9CA4-4FAD-ADE8-4AD4B15A2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89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A5D98-700A-4513-92F9-B5C3C556A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0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F757E-2567-41CD-B1F7-EF70F27D7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68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April, 9th 2009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Babu,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4D13F1D-82B4-4598-BC55-BCD4DECCE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ab\Dropbox\Public\VMI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ingliz@clemson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mailto:tfasoli@clemson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ab\Dropbox\Public\HandHygieneTrainingSim_Ver1.0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Babu, 2017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Semester Project: Topics Areas, Requirements, and Deadlines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slow" advTm="3869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VRS Fall 2015</a:t>
            </a:r>
            <a:endParaRPr lang="en-US" dirty="0"/>
          </a:p>
        </p:txBody>
      </p:sp>
      <p:pic>
        <p:nvPicPr>
          <p:cNvPr id="5" name="VM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90638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Babu,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Babu, 2017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Grade Distribution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Proposal: 20%</a:t>
            </a:r>
          </a:p>
          <a:p>
            <a:r>
              <a:rPr lang="en-US" altLang="en-US" dirty="0" smtClean="0"/>
              <a:t>Preliminary </a:t>
            </a:r>
            <a:r>
              <a:rPr lang="en-US" altLang="en-US" dirty="0" smtClean="0"/>
              <a:t>Deliverable: 40%</a:t>
            </a:r>
          </a:p>
          <a:p>
            <a:r>
              <a:rPr lang="en-US" altLang="en-US" dirty="0" smtClean="0"/>
              <a:t>Final </a:t>
            </a:r>
            <a:r>
              <a:rPr lang="en-US" altLang="en-US" dirty="0" smtClean="0"/>
              <a:t>Demo: 40</a:t>
            </a:r>
            <a:r>
              <a:rPr lang="en-US" altLang="en-US" dirty="0" smtClean="0"/>
              <a:t>% (50% successful completion of list of deliverables, 50% evaluation by judges)</a:t>
            </a: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Babu,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1913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Babu, 2017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</a:rPr>
              <a:t>Project Proposal and Important Dates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72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 smtClean="0"/>
              <a:t>The project proposal should include the following: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1. </a:t>
            </a:r>
            <a:r>
              <a:rPr lang="en-US" altLang="en-US" sz="1600" dirty="0" smtClean="0"/>
              <a:t>Description of the specific project (Fine Motor Skills </a:t>
            </a:r>
            <a:r>
              <a:rPr lang="en-US" altLang="en-US" sz="1600" dirty="0" smtClean="0"/>
              <a:t>Training, Education, Assistive Technology, Healthcare </a:t>
            </a:r>
            <a:r>
              <a:rPr lang="en-US" altLang="en-US" sz="1600" dirty="0" smtClean="0"/>
              <a:t>Applications of </a:t>
            </a:r>
            <a:r>
              <a:rPr lang="en-US" altLang="en-US" sz="1600" dirty="0" smtClean="0"/>
              <a:t>VR Rehabilitation/Therapy).</a:t>
            </a:r>
            <a:endParaRPr lang="en-US" altLang="en-US" sz="16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You should describe the goals and methods of your proposed project in enough detail to convince me that you can really finish it before the end of the semester. </a:t>
            </a:r>
            <a:endParaRPr lang="en-US" altLang="en-US" sz="16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The </a:t>
            </a:r>
            <a:r>
              <a:rPr lang="en-US" altLang="en-US" sz="1600" dirty="0" smtClean="0"/>
              <a:t>choice of tools (software and hardware) that you will use for the project.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2. Three separate lists of deliverables: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	  Project proposal presentation and workload distribution –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Monday, Sept 24</a:t>
            </a:r>
            <a:r>
              <a:rPr lang="en-US" altLang="en-US" sz="16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en-US" sz="1600" dirty="0">
                <a:solidFill>
                  <a:srgbClr val="FF0000"/>
                </a:solidFill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</a:rPr>
              <a:t>and Wednesday, Sept 26</a:t>
            </a:r>
            <a:r>
              <a:rPr lang="en-US" altLang="en-US" sz="1600" baseline="30000" dirty="0" smtClean="0">
                <a:solidFill>
                  <a:srgbClr val="FF0000"/>
                </a:solidFill>
              </a:rPr>
              <a:t>th</a:t>
            </a:r>
            <a:r>
              <a:rPr lang="en-US" altLang="en-US" sz="1600" dirty="0" smtClean="0">
                <a:solidFill>
                  <a:srgbClr val="FF0000"/>
                </a:solidFill>
              </a:rPr>
              <a:t> </a:t>
            </a:r>
            <a:endParaRPr lang="en-US" altLang="en-US" sz="16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200" b="1" i="1" dirty="0" smtClean="0">
                <a:solidFill>
                  <a:srgbClr val="FF0000"/>
                </a:solidFill>
              </a:rPr>
              <a:t>Final detailed task list for </a:t>
            </a:r>
            <a:r>
              <a:rPr lang="en-US" altLang="en-US" sz="1200" b="1" i="1" dirty="0" smtClean="0">
                <a:solidFill>
                  <a:srgbClr val="FF0000"/>
                </a:solidFill>
              </a:rPr>
              <a:t>Preliminary Deliverable due </a:t>
            </a:r>
            <a:r>
              <a:rPr lang="en-US" altLang="en-US" sz="1200" b="1" i="1" dirty="0" smtClean="0">
                <a:solidFill>
                  <a:srgbClr val="FF0000"/>
                </a:solidFill>
              </a:rPr>
              <a:t>date: 5pm, </a:t>
            </a:r>
            <a:r>
              <a:rPr lang="en-US" altLang="en-US" sz="1200" b="1" i="1" dirty="0" smtClean="0">
                <a:solidFill>
                  <a:srgbClr val="FF0000"/>
                </a:solidFill>
              </a:rPr>
              <a:t>Wednesday </a:t>
            </a:r>
            <a:r>
              <a:rPr lang="en-US" altLang="en-US" sz="1200" b="1" i="1" dirty="0" smtClean="0">
                <a:solidFill>
                  <a:srgbClr val="FF0000"/>
                </a:solidFill>
              </a:rPr>
              <a:t>Oct 3</a:t>
            </a:r>
            <a:r>
              <a:rPr lang="en-US" altLang="en-US" sz="1200" b="1" i="1" baseline="30000" dirty="0" smtClean="0">
                <a:solidFill>
                  <a:srgbClr val="FF0000"/>
                </a:solidFill>
              </a:rPr>
              <a:t>rd</a:t>
            </a:r>
            <a:endParaRPr lang="en-US" altLang="en-US" sz="1200" b="1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Exactly </a:t>
            </a:r>
            <a:r>
              <a:rPr lang="en-US" altLang="en-US" sz="1600" dirty="0" smtClean="0"/>
              <a:t>what you will have ready as the preliminary deliverable 2 –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Thursday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Oct 18</a:t>
            </a:r>
            <a:r>
              <a:rPr lang="en-US" altLang="en-US" sz="16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and Friday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Oct 19</a:t>
            </a:r>
            <a:r>
              <a:rPr lang="en-US" altLang="en-US" sz="1600" b="1" baseline="30000" dirty="0" smtClean="0">
                <a:solidFill>
                  <a:srgbClr val="FF0000"/>
                </a:solidFill>
              </a:rPr>
              <a:t>th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200" b="1" i="1" dirty="0" smtClean="0">
                <a:solidFill>
                  <a:srgbClr val="FF0000"/>
                </a:solidFill>
              </a:rPr>
              <a:t>Final detailed task list for Final Deliverable due date: 5pm, </a:t>
            </a:r>
            <a:r>
              <a:rPr lang="en-US" altLang="en-US" sz="1200" b="1" i="1" dirty="0" smtClean="0">
                <a:solidFill>
                  <a:srgbClr val="FF0000"/>
                </a:solidFill>
              </a:rPr>
              <a:t>Wednesday Oct 24th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Exactly what the final deliverables will be –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In Class 11/26 through 12/5, with a panel of judges, and peer assessment.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261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Project Proposal and Important Dates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3. Grading criteria for each list of deliverables based on a 100-point scale for each member of the group.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You should tell me exactly how I should grade you if you deliver only a part of what you have proposed. </a:t>
            </a:r>
            <a:endParaRPr lang="en-US" altLang="en-US" sz="16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A </a:t>
            </a:r>
            <a:r>
              <a:rPr lang="en-US" altLang="en-US" sz="1600" dirty="0" smtClean="0"/>
              <a:t>good approach is to give me a list of </a:t>
            </a:r>
            <a:r>
              <a:rPr lang="en-US" altLang="en-US" sz="1600" dirty="0" smtClean="0"/>
              <a:t>objective milestones </a:t>
            </a:r>
            <a:r>
              <a:rPr lang="en-US" altLang="en-US" sz="1600" dirty="0" smtClean="0"/>
              <a:t>for your project and assign some number of points to each milestone you achieve.  </a:t>
            </a:r>
            <a:endParaRPr lang="en-US" altLang="en-US" sz="16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Please </a:t>
            </a:r>
            <a:r>
              <a:rPr lang="en-US" altLang="en-US" sz="1600" dirty="0" smtClean="0"/>
              <a:t>specify what part of the project each person is responsible for and give me separate grading criteria for each group member. </a:t>
            </a:r>
            <a:endParaRPr lang="en-US" altLang="en-US" sz="16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/>
              <a:t>A </a:t>
            </a:r>
            <a:r>
              <a:rPr lang="en-US" altLang="en-US" sz="1600" dirty="0" smtClean="0"/>
              <a:t>good method of breaking down points is to subdivide your part of a deliverable by 7 to 10 </a:t>
            </a:r>
            <a:r>
              <a:rPr lang="en-US" altLang="en-US" sz="1600" dirty="0" smtClean="0"/>
              <a:t>steps that can be objectively verified </a:t>
            </a:r>
            <a:r>
              <a:rPr lang="en-US" altLang="en-US" sz="1600" dirty="0" smtClean="0"/>
              <a:t>and assigning points to them, adding up to a total of 100 points for each person per deliverable.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</a:rPr>
              <a:t>Maximum </a:t>
            </a:r>
            <a:r>
              <a:rPr lang="en-US" altLang="en-US" sz="1600" dirty="0" smtClean="0">
                <a:solidFill>
                  <a:srgbClr val="FF0000"/>
                </a:solidFill>
              </a:rPr>
              <a:t>time limit for each proposal presentation will be 10 mins/group. All the details of each project proposal must be approved by the TA before </a:t>
            </a:r>
            <a:r>
              <a:rPr lang="en-US" altLang="en-US" sz="1600" dirty="0" smtClean="0">
                <a:solidFill>
                  <a:srgbClr val="FF0000"/>
                </a:solidFill>
              </a:rPr>
              <a:t>October 3rd </a:t>
            </a:r>
            <a:r>
              <a:rPr lang="en-US" altLang="en-US" sz="1600" dirty="0" smtClean="0">
                <a:solidFill>
                  <a:srgbClr val="FF0000"/>
                </a:solidFill>
              </a:rPr>
              <a:t>before they become final.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Babu, 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accent2"/>
                </a:solidFill>
              </a:rPr>
              <a:t>Project Expectations</a:t>
            </a:r>
            <a:br>
              <a:rPr lang="en-US" altLang="en-US" sz="3200" dirty="0" smtClean="0">
                <a:solidFill>
                  <a:schemeClr val="accent2"/>
                </a:solidFill>
              </a:rPr>
            </a:br>
            <a:r>
              <a:rPr lang="en-US" altLang="en-US" sz="3200" dirty="0" smtClean="0">
                <a:solidFill>
                  <a:schemeClr val="accent2"/>
                </a:solidFill>
              </a:rPr>
              <a:t>Criteria for Grading Final Demo</a:t>
            </a:r>
            <a:endParaRPr lang="en-US" altLang="en-US" sz="3200" dirty="0" smtClean="0">
              <a:solidFill>
                <a:schemeClr val="accent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sz="1400" b="1" dirty="0" smtClean="0"/>
              <a:t>Immersion/Engagement (20%)</a:t>
            </a:r>
            <a:r>
              <a:rPr lang="en-US" altLang="en-US" sz="1400" dirty="0" smtClean="0"/>
              <a:t> – </a:t>
            </a:r>
            <a:r>
              <a:rPr lang="en-US" altLang="en-US" sz="1400" dirty="0" smtClean="0"/>
              <a:t>Stereo, motion parallax, size and scale of objects rendered to appear realistic. If on a mobile app, then providing an immersive viewing experience using the google </a:t>
            </a:r>
            <a:r>
              <a:rPr lang="en-US" altLang="en-US" sz="1400" dirty="0" smtClean="0"/>
              <a:t>cardboard. Otherwise, to what extent is the VR system engaging to the user (visual and behavioral realism) . </a:t>
            </a:r>
            <a:endParaRPr lang="en-US" altLang="en-US" sz="1400" dirty="0" smtClean="0"/>
          </a:p>
          <a:p>
            <a:pPr marL="514350" indent="-514350">
              <a:buFontTx/>
              <a:buAutoNum type="arabicPeriod"/>
            </a:pPr>
            <a:r>
              <a:rPr lang="en-US" altLang="en-US" sz="1400" b="1" dirty="0" smtClean="0"/>
              <a:t>Natural 3D Interaction and Multi-modal </a:t>
            </a:r>
            <a:r>
              <a:rPr lang="en-US" altLang="en-US" sz="1400" b="1" dirty="0" smtClean="0"/>
              <a:t>Feedback (20%) </a:t>
            </a:r>
            <a:r>
              <a:rPr lang="en-US" altLang="en-US" sz="1400" dirty="0" smtClean="0"/>
              <a:t>– </a:t>
            </a:r>
            <a:r>
              <a:rPr lang="en-US" altLang="en-US" sz="1400" dirty="0" smtClean="0"/>
              <a:t>Examples include:</a:t>
            </a:r>
          </a:p>
          <a:p>
            <a:pPr marL="800100" lvl="2" indent="0">
              <a:buFontTx/>
              <a:buNone/>
            </a:pPr>
            <a:r>
              <a:rPr lang="en-US" altLang="en-US" sz="1400" u="sng" dirty="0" smtClean="0"/>
              <a:t>Input:</a:t>
            </a:r>
            <a:r>
              <a:rPr lang="en-US" altLang="en-US" sz="1400" dirty="0" smtClean="0"/>
              <a:t> Using speech, gesture, touch, spatial input device (3D Interaction), integrating motion etc.</a:t>
            </a:r>
          </a:p>
          <a:p>
            <a:pPr marL="800100" lvl="2" indent="0">
              <a:buFontTx/>
              <a:buNone/>
            </a:pPr>
            <a:r>
              <a:rPr lang="en-US" altLang="en-US" sz="1400" u="sng" dirty="0" smtClean="0"/>
              <a:t>Output:</a:t>
            </a:r>
            <a:r>
              <a:rPr lang="en-US" altLang="en-US" sz="1400" dirty="0" smtClean="0"/>
              <a:t> Rich visual cues, spatial auditory cues, haptic/pseudo-haptic feedback, virtual human verbal and non-verbal behaviors etc.   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1400" b="1" dirty="0" smtClean="0"/>
              <a:t>Interactive Scenario Design and </a:t>
            </a:r>
            <a:r>
              <a:rPr lang="en-US" altLang="en-US" sz="1400" b="1" dirty="0" smtClean="0"/>
              <a:t>Generation (40%)</a:t>
            </a:r>
            <a:r>
              <a:rPr lang="en-US" altLang="en-US" sz="1400" dirty="0" smtClean="0"/>
              <a:t> </a:t>
            </a:r>
            <a:r>
              <a:rPr lang="en-US" altLang="en-US" sz="1400" dirty="0" smtClean="0"/>
              <a:t>– Rich virtual environment scene, task or goal oriented interactive scenario between user and system, rich user experience and narrative. </a:t>
            </a:r>
            <a:r>
              <a:rPr lang="en-US" altLang="en-US" sz="1400" dirty="0" smtClean="0"/>
              <a:t>Each project should consist of the following </a:t>
            </a:r>
            <a:r>
              <a:rPr lang="en-US" altLang="en-US" sz="1400" dirty="0" err="1"/>
              <a:t>s</a:t>
            </a:r>
            <a:r>
              <a:rPr lang="en-US" altLang="en-US" sz="1400" dirty="0" err="1" smtClean="0"/>
              <a:t>caffolded</a:t>
            </a:r>
            <a:r>
              <a:rPr lang="en-US" altLang="en-US" sz="1400" dirty="0" smtClean="0"/>
              <a:t> learning scenario:</a:t>
            </a:r>
          </a:p>
          <a:p>
            <a:pPr marL="685800" lvl="1"/>
            <a:r>
              <a:rPr lang="en-US" altLang="en-US" sz="1400" dirty="0" smtClean="0">
                <a:solidFill>
                  <a:srgbClr val="FF0000"/>
                </a:solidFill>
              </a:rPr>
              <a:t>Instruction Phase: </a:t>
            </a:r>
            <a:r>
              <a:rPr lang="en-US" altLang="en-US" sz="1400" dirty="0" smtClean="0"/>
              <a:t>The VR system instructs the user on the scenario to expect and how to accomplish the task in virtual reality. </a:t>
            </a:r>
          </a:p>
          <a:p>
            <a:pPr marL="685800" lvl="1"/>
            <a:r>
              <a:rPr lang="en-US" altLang="en-US" sz="1400" dirty="0" smtClean="0">
                <a:solidFill>
                  <a:srgbClr val="FF0000"/>
                </a:solidFill>
              </a:rPr>
              <a:t>Guided Practice: </a:t>
            </a:r>
            <a:r>
              <a:rPr lang="en-US" altLang="en-US" sz="1400" dirty="0" smtClean="0"/>
              <a:t>The VR system gives at least 2 “</a:t>
            </a:r>
            <a:r>
              <a:rPr lang="en-US" altLang="en-US" sz="1400" dirty="0" err="1" smtClean="0"/>
              <a:t>scaffolded</a:t>
            </a:r>
            <a:r>
              <a:rPr lang="en-US" altLang="en-US" sz="1400" dirty="0" smtClean="0"/>
              <a:t>” guided practice in the training/education/therapy/rehabilitation task, monitors to the user’s input, and interactively provides real-time guidance if the user is not performing correctly, and to guide to the user to successfully accomplish the task. </a:t>
            </a:r>
          </a:p>
          <a:p>
            <a:pPr marL="685800" lvl="1"/>
            <a:r>
              <a:rPr lang="en-US" altLang="en-US" sz="1400" dirty="0" smtClean="0">
                <a:solidFill>
                  <a:srgbClr val="FF0000"/>
                </a:solidFill>
              </a:rPr>
              <a:t>Open Exercise with post-hoc feedback: </a:t>
            </a:r>
            <a:r>
              <a:rPr lang="en-US" altLang="en-US" sz="1400" dirty="0" smtClean="0"/>
              <a:t>The VR system provides at least 2 open exercises in the task for the user, and provides summative feedback with an objective score and feedback on how well the user accomplished the task without any real-time interactive guidance. </a:t>
            </a:r>
          </a:p>
          <a:p>
            <a:pPr marL="400050" lvl="1" indent="0">
              <a:buNone/>
            </a:pPr>
            <a:endParaRPr lang="en-US" altLang="en-US" sz="1400" dirty="0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Babu,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 smtClean="0"/>
              <a:t>4. Formative and Summative Evaluation (20%) </a:t>
            </a:r>
            <a:r>
              <a:rPr lang="en-US" altLang="en-US" sz="2400" dirty="0" smtClean="0"/>
              <a:t>– Conduct a simple usability study with your system to evaluate the usability (usefulness, user experience, ease of use, satisfaction, task performance – efficiency and effectiveness, frustration, presence/co-presence) of your VR system with at least 5-10 participants, who are target users of your system. Create surveys and gather data from potential users of your system, and document it for presentation on the final deliverable demo.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Babu,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Collaborators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40701"/>
            <a:ext cx="4038600" cy="4525963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/>
              <a:t>Public Health Application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    Dr. </a:t>
            </a:r>
            <a:r>
              <a:rPr lang="en-US" sz="2000" dirty="0" err="1" smtClean="0"/>
              <a:t>Lingling</a:t>
            </a:r>
            <a:r>
              <a:rPr lang="en-US" sz="2000" dirty="0" smtClean="0"/>
              <a:t> Zhang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    Assistant Professor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smtClean="0"/>
              <a:t>Department of Nursing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    University of Massachusetts Boston</a:t>
            </a:r>
            <a:endParaRPr lang="en-US" sz="2000" dirty="0" smtClean="0"/>
          </a:p>
          <a:p>
            <a:pPr marL="0" indent="0">
              <a:buFontTx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Email: </a:t>
            </a:r>
            <a:r>
              <a:rPr lang="en-US" sz="2000" dirty="0" smtClean="0">
                <a:hlinkClick r:id="rId3"/>
              </a:rPr>
              <a:t>lingliz@clemson.edu</a:t>
            </a:r>
            <a:endParaRPr lang="en-US" sz="2000" dirty="0" smtClean="0"/>
          </a:p>
          <a:p>
            <a:pPr marL="0" indent="0">
              <a:buFontTx/>
              <a:buNone/>
              <a:defRPr/>
            </a:pPr>
            <a:endParaRPr lang="en-US" sz="2000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294606"/>
            <a:ext cx="4267200" cy="4525963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/>
              <a:t>Assistive Technology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   Ms. Margaret Camp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   Director of Student Accessibility 	</a:t>
            </a:r>
            <a:r>
              <a:rPr lang="en-US" sz="2000" dirty="0" smtClean="0"/>
              <a:t>Services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 err="1" smtClean="0"/>
              <a:t>Heathcare</a:t>
            </a:r>
            <a:r>
              <a:rPr lang="en-US" sz="2000" b="1" dirty="0" smtClean="0"/>
              <a:t> practitioner education and patient centric applications</a:t>
            </a:r>
          </a:p>
          <a:p>
            <a:pPr marL="0" indent="0">
              <a:buNone/>
              <a:defRPr/>
            </a:pPr>
            <a:r>
              <a:rPr lang="en-US" sz="2000" b="1" dirty="0" smtClean="0"/>
              <a:t>     </a:t>
            </a:r>
            <a:r>
              <a:rPr lang="en-US" sz="2000" dirty="0" smtClean="0"/>
              <a:t>Dr. Tracy </a:t>
            </a:r>
            <a:r>
              <a:rPr lang="en-US" sz="2000" dirty="0" err="1" smtClean="0"/>
              <a:t>Fasolino</a:t>
            </a:r>
            <a:endParaRPr lang="en-US" sz="2000" dirty="0" smtClean="0"/>
          </a:p>
          <a:p>
            <a:pPr marL="0" indent="0">
              <a:buNone/>
              <a:defRPr/>
            </a:pPr>
            <a:r>
              <a:rPr lang="en-US" sz="2000" dirty="0" smtClean="0"/>
              <a:t>     Associate Professor</a:t>
            </a:r>
          </a:p>
          <a:p>
            <a:pPr marL="0" indent="0">
              <a:buNone/>
              <a:defRPr/>
            </a:pPr>
            <a:r>
              <a:rPr lang="en-US" sz="2000" dirty="0" smtClean="0"/>
              <a:t>     Email: </a:t>
            </a:r>
            <a:r>
              <a:rPr lang="en-US" sz="2000" dirty="0" smtClean="0">
                <a:hlinkClick r:id="rId4"/>
              </a:rPr>
              <a:t>tfasoli@clemson.edu</a:t>
            </a:r>
            <a:endParaRPr lang="en-US" sz="2000" dirty="0" smtClean="0"/>
          </a:p>
          <a:p>
            <a:pPr marL="0" indent="0">
              <a:buNone/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b="1" dirty="0" smtClean="0"/>
              <a:t>Clemson Counseling and Psychological Services</a:t>
            </a:r>
          </a:p>
          <a:p>
            <a:pPr>
              <a:defRPr/>
            </a:pPr>
            <a:r>
              <a:rPr lang="en-US" sz="2000" b="1" dirty="0" smtClean="0"/>
              <a:t>Redfern</a:t>
            </a:r>
          </a:p>
          <a:p>
            <a:pPr marL="0" indent="0"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  <a:defRPr/>
            </a:pPr>
            <a:endParaRPr lang="en-US" sz="2000" dirty="0" smtClean="0"/>
          </a:p>
          <a:p>
            <a:pPr marL="0" indent="0">
              <a:buFontTx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1024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Babu, 2017</a:t>
            </a:r>
          </a:p>
        </p:txBody>
      </p:sp>
      <p:pic>
        <p:nvPicPr>
          <p:cNvPr id="1024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86" y="1958406"/>
            <a:ext cx="1143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Previous Projects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See PDFs of Project Flyers Attached.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Babu,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VRS Fall 2013</a:t>
            </a:r>
            <a:endParaRPr lang="en-US" dirty="0"/>
          </a:p>
        </p:txBody>
      </p:sp>
      <p:pic>
        <p:nvPicPr>
          <p:cNvPr id="5" name="HandHygieneTrainingSim_Ver1.0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90638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Babu,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0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emester Project: Topics Areas, Requirements, and Deadlines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Project Proposal and Important Dates&amp;quot;&quot;/&gt;&lt;property id=&quot;20307&quot; value=&quot;260&quot;/&gt;&lt;/object&gt;&lt;object type=&quot;3&quot; unique_id=&quot;10013&quot;&gt;&lt;property id=&quot;20148&quot; value=&quot;5&quot;/&gt;&lt;property id=&quot;20300&quot; value=&quot;Slide 4 - &amp;quot;Project Proposal and Important Dates&amp;quot;&quot;/&gt;&lt;property id=&quot;20307&quot; value=&quot;269&quot;/&gt;&lt;/object&gt;&lt;object type=&quot;3&quot; unique_id=&quot;10014&quot;&gt;&lt;property id=&quot;20148&quot; value=&quot;5&quot;/&gt;&lt;property id=&quot;20300&quot; value=&quot;Slide 2 - &amp;quot;Grade Distribution&amp;quot;&quot;/&gt;&lt;property id=&quot;20307&quot; value=&quot;265&quot;/&gt;&lt;/object&gt;&lt;object type=&quot;3&quot; unique_id=&quot;10015&quot;&gt;&lt;property id=&quot;20148&quot; value=&quot;5&quot;/&gt;&lt;property id=&quot;20300&quot; value=&quot;Slide 5 - &amp;quot;Project Expectations Criteria for Grading Final Demo&amp;quot;&quot;/&gt;&lt;property id=&quot;20307&quot; value=&quot;266&quot;/&gt;&lt;/object&gt;&lt;object type=&quot;3&quot; unique_id=&quot;10016&quot;&gt;&lt;property id=&quot;20148&quot; value=&quot;5&quot;/&gt;&lt;property id=&quot;20300&quot; value=&quot;Slide 7 - &amp;quot;Collaborators&amp;quot;&quot;/&gt;&lt;property id=&quot;20307&quot; value=&quot;267&quot;/&gt;&lt;/object&gt;&lt;object type=&quot;3&quot; unique_id=&quot;10017&quot;&gt;&lt;property id=&quot;20148&quot; value=&quot;5&quot;/&gt;&lt;property id=&quot;20300&quot; value=&quot;Slide 8 - &amp;quot;Previous Projects&amp;quot;&quot;/&gt;&lt;property id=&quot;20307&quot; value=&quot;268&quot;/&gt;&lt;/object&gt;&lt;object type=&quot;3&quot; unique_id=&quot;10054&quot;&gt;&lt;property id=&quot;20148&quot; value=&quot;5&quot;/&gt;&lt;property id=&quot;20300&quot; value=&quot;Slide 6 - &amp;quot;Basic Expectations&amp;quot;&quot;/&gt;&lt;property id=&quot;20307&quot; value=&quot;270&quot;/&gt;&lt;/object&gt;&lt;object type=&quot;3&quot; unique_id=&quot;10165&quot;&gt;&lt;property id=&quot;20148&quot; value=&quot;5&quot;/&gt;&lt;property id=&quot;20300&quot; value=&quot;Slide 9 - &amp;quot;VRS Fall 2013&amp;quot;&quot;/&gt;&lt;property id=&quot;20307&quot; value=&quot;271&quot;/&gt;&lt;/object&gt;&lt;object type=&quot;3&quot; unique_id=&quot;10166&quot;&gt;&lt;property id=&quot;20148&quot; value=&quot;5&quot;/&gt;&lt;property id=&quot;20300&quot; value=&quot;Slide 10 - &amp;quot;VRS Fall 2015&amp;quot;&quot;/&gt;&lt;property id=&quot;20307&quot; value=&quot;272&quot;/&gt;&lt;/object&gt;&lt;object type=&quot;3&quot; unique_id=&quot;10167&quot;&gt;&lt;property id=&quot;20148&quot; value=&quot;5&quot;/&gt;&lt;property id=&quot;20300&quot; value=&quot;Slide 11 - &amp;quot;Fall 2015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8958</TotalTime>
  <Words>764</Words>
  <Application>Microsoft Office PowerPoint</Application>
  <PresentationFormat>On-screen Show (4:3)</PresentationFormat>
  <Paragraphs>82</Paragraphs>
  <Slides>11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Design</vt:lpstr>
      <vt:lpstr>Semester Project: Topics Areas, Requirements, and Deadlines</vt:lpstr>
      <vt:lpstr>Grade Distribution</vt:lpstr>
      <vt:lpstr>Project Proposal and Important Dates</vt:lpstr>
      <vt:lpstr>Project Proposal and Important Dates</vt:lpstr>
      <vt:lpstr>Project Expectations Criteria for Grading Final Demo</vt:lpstr>
      <vt:lpstr>Basic Expectations</vt:lpstr>
      <vt:lpstr>Collaborators</vt:lpstr>
      <vt:lpstr>Previous Projects</vt:lpstr>
      <vt:lpstr>VRS Fall 2013</vt:lpstr>
      <vt:lpstr>VRS Fall 2015</vt:lpstr>
      <vt:lpstr>Fall 2015</vt:lpstr>
    </vt:vector>
  </TitlesOfParts>
  <Company>University of Iowa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sbabu</dc:creator>
  <cp:lastModifiedBy>Sab Babu</cp:lastModifiedBy>
  <cp:revision>59</cp:revision>
  <dcterms:created xsi:type="dcterms:W3CDTF">2008-02-26T16:56:37Z</dcterms:created>
  <dcterms:modified xsi:type="dcterms:W3CDTF">2018-09-03T18:04:39Z</dcterms:modified>
</cp:coreProperties>
</file>