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4" r:id="rId4"/>
    <p:sldId id="263" r:id="rId5"/>
    <p:sldId id="265" r:id="rId6"/>
    <p:sldId id="259" r:id="rId7"/>
    <p:sldId id="260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7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3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-mJ6TCi6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7F9-29FB-49DA-8598-986E77EB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" y="2273906"/>
            <a:ext cx="9083179" cy="1646302"/>
          </a:xfrm>
        </p:spPr>
        <p:txBody>
          <a:bodyPr/>
          <a:lstStyle/>
          <a:p>
            <a:r>
              <a:rPr lang="en-US" sz="4000"/>
              <a:t>FTI: high performance Fault Tolerance Interface for hybrid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DF1D-1B6F-4DFE-AF92-D329AA58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909" y="4218784"/>
            <a:ext cx="7766936" cy="1096899"/>
          </a:xfrm>
        </p:spPr>
        <p:txBody>
          <a:bodyPr/>
          <a:lstStyle/>
          <a:p>
            <a:r>
              <a:rPr lang="en-US"/>
              <a:t>Eric Paulz</a:t>
            </a:r>
          </a:p>
        </p:txBody>
      </p:sp>
    </p:spTree>
    <p:extLst>
      <p:ext uri="{BB962C8B-B14F-4D97-AF65-F5344CB8AC3E}">
        <p14:creationId xmlns:p14="http://schemas.microsoft.com/office/powerpoint/2010/main" val="176900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02D-D4D0-4201-B6C9-9F0F4EDC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>
            <a:noAutofit/>
          </a:bodyPr>
          <a:lstStyle/>
          <a:p>
            <a:r>
              <a:rPr lang="en-US"/>
              <a:t>Inspiration:</a:t>
            </a:r>
            <a:br>
              <a:rPr lang="en-US"/>
            </a:br>
            <a:r>
              <a:rPr lang="en-US"/>
              <a:t>I/O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9D23-C126-411F-98C0-A026D18E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130"/>
            <a:ext cx="8596668" cy="5082745"/>
          </a:xfrm>
        </p:spPr>
        <p:txBody>
          <a:bodyPr>
            <a:normAutofit lnSpcReduction="10000"/>
          </a:bodyPr>
          <a:lstStyle/>
          <a:p>
            <a:r>
              <a:rPr lang="en-US"/>
              <a:t>Initial Solution</a:t>
            </a:r>
          </a:p>
          <a:p>
            <a:pPr lvl="1"/>
            <a:r>
              <a:rPr lang="en-US"/>
              <a:t>Each compute node has local storage</a:t>
            </a:r>
          </a:p>
          <a:p>
            <a:pPr lvl="1"/>
            <a:r>
              <a:rPr lang="en-US"/>
              <a:t>Checkpoint writing bandwidth increases linearly with # of nodes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Drawbacks</a:t>
            </a:r>
          </a:p>
          <a:p>
            <a:pPr lvl="1"/>
            <a:r>
              <a:rPr lang="en-US"/>
              <a:t>Low reliability</a:t>
            </a:r>
          </a:p>
          <a:p>
            <a:pPr lvl="1"/>
            <a:r>
              <a:rPr lang="en-US"/>
              <a:t>Can only restart an application when all checkpoint files are still available</a:t>
            </a:r>
          </a:p>
          <a:p>
            <a:pPr lvl="2"/>
            <a:r>
              <a:rPr lang="en-US"/>
              <a:t>i.e. soft errors or transient failures</a:t>
            </a:r>
          </a:p>
          <a:p>
            <a:pPr lvl="2"/>
            <a:endParaRPr lang="en-US"/>
          </a:p>
          <a:p>
            <a:r>
              <a:rPr lang="en-US"/>
              <a:t>Better Solution</a:t>
            </a:r>
          </a:p>
          <a:p>
            <a:pPr lvl="1"/>
            <a:r>
              <a:rPr lang="en-US"/>
              <a:t>Hybrid Model (Dong et al.)</a:t>
            </a:r>
          </a:p>
          <a:p>
            <a:pPr lvl="2"/>
            <a:r>
              <a:rPr lang="en-US"/>
              <a:t>Best of both worlds</a:t>
            </a:r>
          </a:p>
          <a:p>
            <a:pPr lvl="2"/>
            <a:r>
              <a:rPr lang="en-US"/>
              <a:t>Frequent, low-overhead local checkpoints for soft error recovery</a:t>
            </a:r>
          </a:p>
          <a:p>
            <a:pPr lvl="2"/>
            <a:r>
              <a:rPr lang="en-US"/>
              <a:t>Less frequent global checkpoints for hard error recovery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E11-0DD7-4441-870B-9DC5DBCA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62" y="1102727"/>
            <a:ext cx="8596668" cy="1826581"/>
          </a:xfrm>
        </p:spPr>
        <p:txBody>
          <a:bodyPr/>
          <a:lstStyle/>
          <a:p>
            <a:r>
              <a:rPr lang="en-US"/>
              <a:t>4.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9933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guarantee checkpoint availability after a failure?</a:t>
            </a:r>
          </a:p>
          <a:p>
            <a:pPr lvl="1"/>
            <a:r>
              <a:rPr lang="en-US"/>
              <a:t>Checkpoint replication or erasure codes</a:t>
            </a:r>
          </a:p>
          <a:p>
            <a:pPr lvl="2"/>
            <a:r>
              <a:rPr lang="en-US"/>
              <a:t>Can withstand failures as long as two partner nodes don’t fail simultaneously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Erasure codes transform a message with K symbols (processes) into a message with K+M symbols</a:t>
            </a:r>
          </a:p>
          <a:p>
            <a:endParaRPr lang="en-US"/>
          </a:p>
          <a:p>
            <a:r>
              <a:rPr lang="en-US"/>
              <a:t>Why Reed-Solomon(RS)?</a:t>
            </a:r>
          </a:p>
          <a:p>
            <a:pPr lvl="1"/>
            <a:r>
              <a:rPr lang="en-US"/>
              <a:t>RS encoding guarantees that any K symbols out of the K+M symbols are sufficient to recover the original message</a:t>
            </a:r>
          </a:p>
        </p:txBody>
      </p:sp>
    </p:spTree>
    <p:extLst>
      <p:ext uri="{BB962C8B-B14F-4D97-AF65-F5344CB8AC3E}">
        <p14:creationId xmlns:p14="http://schemas.microsoft.com/office/powerpoint/2010/main" val="36013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Topology Awareness</a:t>
            </a:r>
          </a:p>
          <a:p>
            <a:pPr lvl="1"/>
            <a:r>
              <a:rPr lang="en-US"/>
              <a:t>If M processes of one group belong to the same node, a crash of that node will result in an unrecoverable failure</a:t>
            </a:r>
          </a:p>
          <a:p>
            <a:pPr lvl="1"/>
            <a:r>
              <a:rPr lang="en-US"/>
              <a:t>The system must be partitioned so that all processes in a group belong to different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14893-ECF8-47D7-AB19-FDBB0B83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47" y="1860051"/>
            <a:ext cx="4586071" cy="39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Performance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/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blipFill>
                <a:blip r:embed="rId2"/>
                <a:stretch>
                  <a:fillRect l="-336" r="-10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999346-138E-47B6-A402-FFE9E125BEE4}"/>
              </a:ext>
            </a:extLst>
          </p:cNvPr>
          <p:cNvSpPr txBox="1"/>
          <p:nvPr/>
        </p:nvSpPr>
        <p:spPr>
          <a:xfrm>
            <a:off x="677333" y="2356022"/>
            <a:ext cx="3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Previous Encoding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/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blipFill>
                <a:blip r:embed="rId3"/>
                <a:stretch>
                  <a:fillRect l="-1667" r="-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9265FC-BDBC-4F5B-8D68-85658D012937}"/>
              </a:ext>
            </a:extLst>
          </p:cNvPr>
          <p:cNvSpPr txBox="1"/>
          <p:nvPr/>
        </p:nvSpPr>
        <p:spPr>
          <a:xfrm>
            <a:off x="974321" y="3262184"/>
            <a:ext cx="560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Read/write time is negligible due to local storage on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Further optimization by overlapping communications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DA1DD-E1DD-4F08-A667-0BC4B7A6604B}"/>
              </a:ext>
            </a:extLst>
          </p:cNvPr>
          <p:cNvSpPr txBox="1"/>
          <p:nvPr/>
        </p:nvSpPr>
        <p:spPr>
          <a:xfrm>
            <a:off x="677333" y="4472164"/>
            <a:ext cx="27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Simplified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CC1CE-CBA7-4EBA-8B67-56E956831FC7}"/>
              </a:ext>
            </a:extLst>
          </p:cNvPr>
          <p:cNvSpPr txBox="1"/>
          <p:nvPr/>
        </p:nvSpPr>
        <p:spPr>
          <a:xfrm>
            <a:off x="974321" y="5353241"/>
            <a:ext cx="3474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 = # of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 = group size (# of checkpoint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 = encoding rate (seconds per 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z =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3114A-CEE8-4F71-BA93-1F4A37E2DA4C}"/>
              </a:ext>
            </a:extLst>
          </p:cNvPr>
          <p:cNvSpPr txBox="1"/>
          <p:nvPr/>
        </p:nvSpPr>
        <p:spPr>
          <a:xfrm>
            <a:off x="4761470" y="5235868"/>
            <a:ext cx="3319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**Note: </a:t>
            </a:r>
          </a:p>
          <a:p>
            <a:r>
              <a:rPr lang="en-US" sz="1400"/>
              <a:t>	Encoding complexity depends on 	checkpoint size (s=t*z) and  	group size (k=m), so encoding 	time increases linearly with 	these two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8974-57C4-4D13-9B48-541CCA0AD145}"/>
              </a:ext>
            </a:extLst>
          </p:cNvPr>
          <p:cNvSpPr txBox="1"/>
          <p:nvPr/>
        </p:nvSpPr>
        <p:spPr>
          <a:xfrm>
            <a:off x="7166921" y="3862348"/>
            <a:ext cx="311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Question: </a:t>
            </a:r>
          </a:p>
          <a:p>
            <a:r>
              <a:rPr lang="en-US" sz="2000"/>
              <a:t>What about decoding?</a:t>
            </a:r>
          </a:p>
        </p:txBody>
      </p:sp>
    </p:spTree>
    <p:extLst>
      <p:ext uri="{BB962C8B-B14F-4D97-AF65-F5344CB8AC3E}">
        <p14:creationId xmlns:p14="http://schemas.microsoft.com/office/powerpoint/2010/main" val="40562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9556-D5D9-4C2C-83A4-9B9CB0CC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FT-dedicated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A453-684E-4D0D-B036-4DC9A66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0655" cy="3880773"/>
          </a:xfrm>
        </p:spPr>
        <p:txBody>
          <a:bodyPr/>
          <a:lstStyle/>
          <a:p>
            <a:r>
              <a:rPr lang="en-US"/>
              <a:t>GPUs have larger throughput than CPUs, so parallel GPU/CPU mappings tend to leave some CPU cores unused</a:t>
            </a:r>
          </a:p>
          <a:p>
            <a:r>
              <a:rPr lang="en-US"/>
              <a:t>We can use these extra cores for resiliency</a:t>
            </a:r>
          </a:p>
          <a:p>
            <a:r>
              <a:rPr lang="en-US"/>
              <a:t>Also possible to spawn one extra FT-dedicated thread per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9C343-BFCB-4E0B-BCD1-86563E44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35651"/>
            <a:ext cx="424874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9170-9D95-4960-AE27-71F86DE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Multi-level Checkpoint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8B750-945B-4D36-8585-A4394EE095CD}"/>
              </a:ext>
            </a:extLst>
          </p:cNvPr>
          <p:cNvSpPr txBox="1"/>
          <p:nvPr/>
        </p:nvSpPr>
        <p:spPr>
          <a:xfrm>
            <a:off x="677335" y="2443891"/>
            <a:ext cx="44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(L1) – Checkpoint on local SSDs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2924-7E94-4905-9480-31852B3EBC8E}"/>
              </a:ext>
            </a:extLst>
          </p:cNvPr>
          <p:cNvSpPr txBox="1"/>
          <p:nvPr/>
        </p:nvSpPr>
        <p:spPr>
          <a:xfrm>
            <a:off x="677335" y="3501080"/>
            <a:ext cx="38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(L2) – Topology-aware RS 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523A-1146-4922-B069-36EEDAA20AB3}"/>
              </a:ext>
            </a:extLst>
          </p:cNvPr>
          <p:cNvSpPr txBox="1"/>
          <p:nvPr/>
        </p:nvSpPr>
        <p:spPr>
          <a:xfrm>
            <a:off x="677333" y="4558269"/>
            <a:ext cx="42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(L3) – Standard checkpoint to the PFS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5F5110-2BC9-463E-8E17-65A1835C2DE8}"/>
              </a:ext>
            </a:extLst>
          </p:cNvPr>
          <p:cNvCxnSpPr/>
          <p:nvPr/>
        </p:nvCxnSpPr>
        <p:spPr>
          <a:xfrm>
            <a:off x="510746" y="3160583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6D0A8-A140-4E27-B403-F8A958026E9C}"/>
              </a:ext>
            </a:extLst>
          </p:cNvPr>
          <p:cNvCxnSpPr/>
          <p:nvPr/>
        </p:nvCxnSpPr>
        <p:spPr>
          <a:xfrm>
            <a:off x="510746" y="4252096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82A95-4D7C-4FA7-839D-BA5B3027149D}"/>
              </a:ext>
            </a:extLst>
          </p:cNvPr>
          <p:cNvCxnSpPr/>
          <p:nvPr/>
        </p:nvCxnSpPr>
        <p:spPr>
          <a:xfrm>
            <a:off x="510746" y="2237945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431C5-F15F-4C3A-930A-64089B7D9996}"/>
              </a:ext>
            </a:extLst>
          </p:cNvPr>
          <p:cNvCxnSpPr/>
          <p:nvPr/>
        </p:nvCxnSpPr>
        <p:spPr>
          <a:xfrm>
            <a:off x="5453449" y="2244810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853978-6940-4AA8-9BDE-422EA05C946F}"/>
              </a:ext>
            </a:extLst>
          </p:cNvPr>
          <p:cNvSpPr txBox="1"/>
          <p:nvPr/>
        </p:nvSpPr>
        <p:spPr>
          <a:xfrm>
            <a:off x="5435170" y="2273642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Frequent local checkpoints to deal with soft errors or transient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reliability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EE984-F990-48D7-A07B-D99D58912741}"/>
              </a:ext>
            </a:extLst>
          </p:cNvPr>
          <p:cNvSpPr txBox="1"/>
          <p:nvPr/>
        </p:nvSpPr>
        <p:spPr>
          <a:xfrm>
            <a:off x="5435169" y="3262695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Deals with one or multiple hard node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High reliability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F4148-0C69-4097-ABAE-C9E1383AFB20}"/>
              </a:ext>
            </a:extLst>
          </p:cNvPr>
          <p:cNvSpPr txBox="1"/>
          <p:nvPr/>
        </p:nvSpPr>
        <p:spPr>
          <a:xfrm>
            <a:off x="5435169" y="4304897"/>
            <a:ext cx="373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Should only be used rarely since L2 is very reliable</a:t>
            </a:r>
          </a:p>
        </p:txBody>
      </p:sp>
    </p:spTree>
    <p:extLst>
      <p:ext uri="{BB962C8B-B14F-4D97-AF65-F5344CB8AC3E}">
        <p14:creationId xmlns:p14="http://schemas.microsoft.com/office/powerpoint/2010/main" val="36501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999D-6FBE-428D-BA21-2E0FAED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Reliability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DDB3D-E3DD-4C98-AD2E-313AA8E4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7" y="2029560"/>
            <a:ext cx="4277322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AF7D0-D977-4AEE-9698-0752CDBC5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5" y="4192566"/>
            <a:ext cx="4357828" cy="51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34AF4-B8CD-4BCA-A9B6-171D9044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4" y="4879909"/>
            <a:ext cx="4327615" cy="115699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D1AF370-7115-4BC0-B746-37D1B83D835B}"/>
              </a:ext>
            </a:extLst>
          </p:cNvPr>
          <p:cNvSpPr/>
          <p:nvPr/>
        </p:nvSpPr>
        <p:spPr>
          <a:xfrm>
            <a:off x="4975668" y="4068147"/>
            <a:ext cx="352112" cy="20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88C5B-5178-4188-8921-904D0489FC5E}"/>
              </a:ext>
            </a:extLst>
          </p:cNvPr>
          <p:cNvSpPr txBox="1"/>
          <p:nvPr/>
        </p:nvSpPr>
        <p:spPr>
          <a:xfrm>
            <a:off x="5494638" y="4627410"/>
            <a:ext cx="383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Will be used in evaluation to compare reliability of XOR vs. RS encoding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5665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3BA-4760-425D-B35D-7CDDD64A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5FC3-BD12-4E49-95F9-CC890182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FTI aims to add a highly reliable layer between the OS and the application</a:t>
            </a:r>
          </a:p>
          <a:p>
            <a:r>
              <a:rPr lang="en-US"/>
              <a:t>Implemented with C/MPI and Python for portability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FTI Initialization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2F1C94-B06C-4962-8D82-7C66EAFD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79009"/>
              </p:ext>
            </p:extLst>
          </p:nvPr>
        </p:nvGraphicFramePr>
        <p:xfrm>
          <a:off x="677334" y="3915554"/>
          <a:ext cx="8128002" cy="14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55735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4248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2567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9820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5408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9928992"/>
                    </a:ext>
                  </a:extLst>
                </a:gridCol>
              </a:tblGrid>
              <a:tr h="146375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FTI_Init()</a:t>
                      </a: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 reads the configuration file filled by the user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Detect which node each process resides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Write this topology to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Delegate one process per node as FT-manager and creates two MPI communicators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Create encoding groups and create one MPI communicator per group, so encodings are kept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Each group generates RS encoding matrix and then wait, ready to encode checkpoint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41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FD41465-E5BE-4AC0-BA17-6D49A5E18609}"/>
              </a:ext>
            </a:extLst>
          </p:cNvPr>
          <p:cNvSpPr/>
          <p:nvPr/>
        </p:nvSpPr>
        <p:spPr>
          <a:xfrm>
            <a:off x="1561529" y="5557935"/>
            <a:ext cx="6359611" cy="23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C32E-9147-4658-9108-B7C2792D29E2}"/>
              </a:ext>
            </a:extLst>
          </p:cNvPr>
          <p:cNvSpPr txBox="1"/>
          <p:nvPr/>
        </p:nvSpPr>
        <p:spPr>
          <a:xfrm>
            <a:off x="4444772" y="5764363"/>
            <a:ext cx="59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D84-0058-492E-96AF-5FF5750E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222F-2949-41AB-95AA-CF626BF9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case of failure</a:t>
            </a:r>
          </a:p>
          <a:p>
            <a:pPr lvl="1"/>
            <a:r>
              <a:rPr lang="en-US"/>
              <a:t>User can modify one parameter in config file and launch again</a:t>
            </a:r>
          </a:p>
          <a:p>
            <a:pPr lvl="1"/>
            <a:r>
              <a:rPr lang="en-US" i="1"/>
              <a:t>FTI_Init() </a:t>
            </a:r>
            <a:r>
              <a:rPr lang="en-US"/>
              <a:t>will recognize the change and restart from the last checkpoint</a:t>
            </a:r>
          </a:p>
          <a:p>
            <a:pPr lvl="1"/>
            <a:r>
              <a:rPr lang="en-US"/>
              <a:t>If data is lost due to node hard failure, RS decoding is launched to regenerate lost data (L2)</a:t>
            </a:r>
          </a:p>
          <a:p>
            <a:pPr lvl="1"/>
            <a:r>
              <a:rPr lang="en-US"/>
              <a:t>If more data is lost than L2 can tolerate, FTI will pull the last checkpoint from the PFS (L3)</a:t>
            </a:r>
          </a:p>
          <a:p>
            <a:pPr lvl="1"/>
            <a:endParaRPr lang="en-US"/>
          </a:p>
          <a:p>
            <a:r>
              <a:rPr lang="en-US"/>
              <a:t>Last, </a:t>
            </a:r>
            <a:r>
              <a:rPr lang="en-US" i="1"/>
              <a:t>FTI_Finalize()</a:t>
            </a:r>
            <a:r>
              <a:rPr lang="en-US"/>
              <a:t> checks that all FT-managers have finished their jobs and freed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0010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1C8C-C5D8-478F-848B-0DD2B67D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6E3-AD94-4243-9666-129EA266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135"/>
            <a:ext cx="8596668" cy="42702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Overview</a:t>
            </a:r>
          </a:p>
          <a:p>
            <a:pPr>
              <a:buFont typeface="+mj-lt"/>
              <a:buAutoNum type="arabicPeriod"/>
            </a:pPr>
            <a:r>
              <a:rPr lang="en-US"/>
              <a:t>Motivation</a:t>
            </a:r>
          </a:p>
          <a:p>
            <a:pPr>
              <a:buFont typeface="+mj-lt"/>
              <a:buAutoNum type="arabicPeriod"/>
            </a:pPr>
            <a:r>
              <a:rPr lang="en-US"/>
              <a:t>Inspiration</a:t>
            </a:r>
          </a:p>
          <a:p>
            <a:pPr>
              <a:buFont typeface="+mj-lt"/>
              <a:buAutoNum type="arabicPeriod"/>
            </a:pPr>
            <a:r>
              <a:rPr lang="en-US"/>
              <a:t>Implementation</a:t>
            </a:r>
          </a:p>
          <a:p>
            <a:pPr>
              <a:buFont typeface="+mj-lt"/>
              <a:buAutoNum type="arabicPeriod"/>
            </a:pPr>
            <a:r>
              <a:rPr lang="en-US"/>
              <a:t>Evaluation</a:t>
            </a:r>
          </a:p>
          <a:p>
            <a:pPr>
              <a:buFont typeface="+mj-lt"/>
              <a:buAutoNum type="arabicPeriod"/>
            </a:pPr>
            <a:r>
              <a:rPr lang="en-US"/>
              <a:t>Conclusion</a:t>
            </a:r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F8B-ED8A-4612-847F-47C87D9B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Auto-tuning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88955-F89A-4931-9364-8434B6146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0444"/>
            <a:ext cx="3903602" cy="386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196E6-7E17-42AB-B2E2-E7171D3E9052}"/>
              </a:ext>
            </a:extLst>
          </p:cNvPr>
          <p:cNvSpPr txBox="1"/>
          <p:nvPr/>
        </p:nvSpPr>
        <p:spPr>
          <a:xfrm>
            <a:off x="4850954" y="2474893"/>
            <a:ext cx="3542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FTI has a set of commands to automate the process of pick the right block size for optimal network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468F5-44A4-4664-9072-B7572E7E1BB2}"/>
              </a:ext>
            </a:extLst>
          </p:cNvPr>
          <p:cNvSpPr txBox="1"/>
          <p:nvPr/>
        </p:nvSpPr>
        <p:spPr>
          <a:xfrm>
            <a:off x="5140424" y="4157363"/>
            <a:ext cx="354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does it mean when encoding time stabilizes?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2DD0E-622A-4E06-9AC1-07B6D8DD098D}"/>
              </a:ext>
            </a:extLst>
          </p:cNvPr>
          <p:cNvSpPr txBox="1"/>
          <p:nvPr/>
        </p:nvSpPr>
        <p:spPr>
          <a:xfrm>
            <a:off x="5334013" y="4803694"/>
            <a:ext cx="354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Communications are completely hidden by the encoding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33444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C89-A943-4455-ADEE-349AE4A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08" y="1341624"/>
            <a:ext cx="8596668" cy="1826581"/>
          </a:xfrm>
        </p:spPr>
        <p:txBody>
          <a:bodyPr/>
          <a:lstStyle/>
          <a:p>
            <a:r>
              <a:rPr lang="en-US"/>
              <a:t>5. Evaluation</a:t>
            </a:r>
          </a:p>
        </p:txBody>
      </p:sp>
    </p:spTree>
    <p:extLst>
      <p:ext uri="{BB962C8B-B14F-4D97-AF65-F5344CB8AC3E}">
        <p14:creationId xmlns:p14="http://schemas.microsoft.com/office/powerpoint/2010/main" val="287424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BAAF-268F-400E-81FB-85DD52A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TSUBAME2.0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D44EB-EDF1-487E-AF7E-5439CCA8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8" y="1991146"/>
            <a:ext cx="5226393" cy="3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893-504F-45CF-A989-580A860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Performance Model &amp;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4D26-5380-43B3-8433-94951C81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3" y="1863629"/>
            <a:ext cx="4372585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17ACE-97C2-4DAB-98C2-E6C24ABC1C6E}"/>
              </a:ext>
            </a:extLst>
          </p:cNvPr>
          <p:cNvSpPr txBox="1"/>
          <p:nvPr/>
        </p:nvSpPr>
        <p:spPr>
          <a:xfrm>
            <a:off x="4975668" y="289039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normal for real encoding time to be longer than predicted by the model. 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441A-68BB-4E6E-85FC-A41D6EB6D3BB}"/>
              </a:ext>
            </a:extLst>
          </p:cNvPr>
          <p:cNvSpPr txBox="1"/>
          <p:nvPr/>
        </p:nvSpPr>
        <p:spPr>
          <a:xfrm>
            <a:off x="4975667" y="4144420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also normal for real checkpoint time on local SSDs to be shorter than predicted.  Why?</a:t>
            </a:r>
          </a:p>
        </p:txBody>
      </p:sp>
    </p:spTree>
    <p:extLst>
      <p:ext uri="{BB962C8B-B14F-4D97-AF65-F5344CB8AC3E}">
        <p14:creationId xmlns:p14="http://schemas.microsoft.com/office/powerpoint/2010/main" val="41973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5D3BD-E93D-45BF-9BD0-85EB84B1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" y="123568"/>
            <a:ext cx="9636783" cy="668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B711-D2A1-41C3-9954-990F8534CFC6}"/>
              </a:ext>
            </a:extLst>
          </p:cNvPr>
          <p:cNvSpPr txBox="1"/>
          <p:nvPr/>
        </p:nvSpPr>
        <p:spPr>
          <a:xfrm rot="16200000">
            <a:off x="-2296928" y="2059459"/>
            <a:ext cx="50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 Model &amp; Reliability Comparison</a:t>
            </a:r>
          </a:p>
        </p:txBody>
      </p:sp>
    </p:spTree>
    <p:extLst>
      <p:ext uri="{BB962C8B-B14F-4D97-AF65-F5344CB8AC3E}">
        <p14:creationId xmlns:p14="http://schemas.microsoft.com/office/powerpoint/2010/main" val="4601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3D8A2-B05E-4E69-8F26-DAC5D84F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" y="339039"/>
            <a:ext cx="10198443" cy="3527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4E790-3A92-44E3-968E-ED48F4471616}"/>
              </a:ext>
            </a:extLst>
          </p:cNvPr>
          <p:cNvSpPr txBox="1"/>
          <p:nvPr/>
        </p:nvSpPr>
        <p:spPr>
          <a:xfrm rot="16200000">
            <a:off x="-2751097" y="2657047"/>
            <a:ext cx="61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Earthquake Simulation with SPECFEM3D on TSUBAME2.0</a:t>
            </a:r>
          </a:p>
        </p:txBody>
      </p:sp>
    </p:spTree>
    <p:extLst>
      <p:ext uri="{BB962C8B-B14F-4D97-AF65-F5344CB8AC3E}">
        <p14:creationId xmlns:p14="http://schemas.microsoft.com/office/powerpoint/2010/main" val="118506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2C633-0D3B-4998-8B29-E1EA9B6A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626072"/>
            <a:ext cx="10612331" cy="557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3EE5F-90F8-497B-9F6D-4BAD3D76B639}"/>
              </a:ext>
            </a:extLst>
          </p:cNvPr>
          <p:cNvSpPr txBox="1"/>
          <p:nvPr/>
        </p:nvSpPr>
        <p:spPr>
          <a:xfrm rot="16200000">
            <a:off x="-955403" y="1121034"/>
            <a:ext cx="23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FTI Scalability Study</a:t>
            </a:r>
          </a:p>
        </p:txBody>
      </p:sp>
    </p:spTree>
    <p:extLst>
      <p:ext uri="{BB962C8B-B14F-4D97-AF65-F5344CB8AC3E}">
        <p14:creationId xmlns:p14="http://schemas.microsoft.com/office/powerpoint/2010/main" val="338583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651-0A68-4202-97F5-A985E3C6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70" y="1185105"/>
            <a:ext cx="8596668" cy="1826581"/>
          </a:xfrm>
        </p:spPr>
        <p:txBody>
          <a:bodyPr/>
          <a:lstStyle/>
          <a:p>
            <a:r>
              <a:rPr lang="en-US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36479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1688-7D02-4E9D-8517-C1E2836B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BB4C-76DB-46D5-8EC1-144D9443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"/>
            </a:pPr>
            <a:r>
              <a:rPr lang="en-US"/>
              <a:t>Proposal of a highly-reliable topology-aware RS encoding (1)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Exploitation of FT-dedicated threads to improve checkpoint performance (2)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Integration of (1) and (2) in a multi-level checkpoint model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Packaged and implemented in FTI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Exhaustive study of correctness of performance model and reliability</a:t>
            </a:r>
          </a:p>
          <a:p>
            <a:pPr lvl="1">
              <a:buFont typeface="Wingdings" panose="05000000000000000000" pitchFamily="2" charset="2"/>
              <a:buChar char=""/>
            </a:pPr>
            <a:endParaRPr lang="en-US"/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First ever evaluation of multi-level technique with a production level scientific application on a hybrid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Evaluation with SPECFEM3D successfully showcases FTIs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A5DF-8851-441D-BDAB-34593419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91" y="1259245"/>
            <a:ext cx="8596668" cy="1826581"/>
          </a:xfrm>
        </p:spPr>
        <p:txBody>
          <a:bodyPr/>
          <a:lstStyle/>
          <a:p>
            <a:r>
              <a:rPr lang="en-US"/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8219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384B-B072-4AF7-B80D-D61D541A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1CD0-3255-4F1C-B7AC-A33AD3B6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270"/>
            <a:ext cx="6398969" cy="388077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</a:t>
            </a:r>
          </a:p>
          <a:p>
            <a:pPr lvl="1"/>
            <a:r>
              <a:rPr lang="en-US"/>
              <a:t>Current fault tolerance techniques will not be sufficient in post-petascale systems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Proposed Solution</a:t>
            </a:r>
          </a:p>
          <a:p>
            <a:pPr lvl="1"/>
            <a:r>
              <a:rPr lang="en-US"/>
              <a:t>A low-overhead high-frequency multi-level checkpoint technique</a:t>
            </a:r>
          </a:p>
          <a:p>
            <a:pPr lvl="1"/>
            <a:r>
              <a:rPr lang="en-US"/>
              <a:t>Integration of a highly-reliable topology-aware Reed-Solomon encoding in a three-level checkpoint scheme</a:t>
            </a:r>
          </a:p>
          <a:p>
            <a:pPr lvl="1"/>
            <a:r>
              <a:rPr lang="en-US"/>
              <a:t>Implemented by the Fault Tolerance Interface (FTI) </a:t>
            </a:r>
          </a:p>
        </p:txBody>
      </p:sp>
    </p:spTree>
    <p:extLst>
      <p:ext uri="{BB962C8B-B14F-4D97-AF65-F5344CB8AC3E}">
        <p14:creationId xmlns:p14="http://schemas.microsoft.com/office/powerpoint/2010/main" val="996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62D-D9B7-44F6-8F67-94380E9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1" y="1242769"/>
            <a:ext cx="8596668" cy="1826581"/>
          </a:xfrm>
        </p:spPr>
        <p:txBody>
          <a:bodyPr/>
          <a:lstStyle/>
          <a:p>
            <a:r>
              <a:rPr lang="en-US"/>
              <a:t>2. Motivation</a:t>
            </a:r>
          </a:p>
        </p:txBody>
      </p:sp>
    </p:spTree>
    <p:extLst>
      <p:ext uri="{BB962C8B-B14F-4D97-AF65-F5344CB8AC3E}">
        <p14:creationId xmlns:p14="http://schemas.microsoft.com/office/powerpoint/2010/main" val="6508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503"/>
            <a:ext cx="8596668" cy="3089188"/>
          </a:xfrm>
        </p:spPr>
        <p:txBody>
          <a:bodyPr>
            <a:normAutofit/>
          </a:bodyPr>
          <a:lstStyle/>
          <a:p>
            <a:r>
              <a:rPr lang="en-US"/>
              <a:t>Post-petascale Reliability</a:t>
            </a:r>
          </a:p>
          <a:p>
            <a:pPr lvl="1"/>
            <a:r>
              <a:rPr lang="en-US"/>
              <a:t>Long-running modeling &amp; simulations in the scientific community.</a:t>
            </a:r>
          </a:p>
          <a:p>
            <a:pPr lvl="2"/>
            <a:r>
              <a:rPr lang="en-US"/>
              <a:t>Example in Geophysics: high resolution calculation of the propagation of seismic waves 					      through the entire Earth at 0.5Hz</a:t>
            </a:r>
          </a:p>
          <a:p>
            <a:pPr lvl="2"/>
            <a:r>
              <a:rPr lang="en-US"/>
              <a:t>Improved capabilities with </a:t>
            </a:r>
            <a:r>
              <a:rPr lang="en-US" u="sng"/>
              <a:t>reliable</a:t>
            </a:r>
            <a:r>
              <a:rPr lang="en-US"/>
              <a:t> post-petascale systems</a:t>
            </a:r>
          </a:p>
          <a:p>
            <a:pPr marL="914400" lvl="2" indent="0">
              <a:buNone/>
            </a:pPr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F2BB2-F37B-4EBE-92F6-3FF59F977166}"/>
              </a:ext>
            </a:extLst>
          </p:cNvPr>
          <p:cNvSpPr txBox="1"/>
          <p:nvPr/>
        </p:nvSpPr>
        <p:spPr>
          <a:xfrm>
            <a:off x="2302489" y="4425778"/>
            <a:ext cx="534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https://www.youtube.com/watch?v=u6-mJ6TCi6o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335"/>
            <a:ext cx="8596668" cy="3163330"/>
          </a:xfrm>
        </p:spPr>
        <p:txBody>
          <a:bodyPr>
            <a:normAutofit/>
          </a:bodyPr>
          <a:lstStyle/>
          <a:p>
            <a:r>
              <a:rPr lang="en-US"/>
              <a:t>Post-petascale Resiliency</a:t>
            </a:r>
          </a:p>
          <a:p>
            <a:pPr lvl="1"/>
            <a:r>
              <a:rPr lang="en-US"/>
              <a:t>Transistor size            Soft Error Rate (SER)</a:t>
            </a:r>
          </a:p>
          <a:p>
            <a:pPr lvl="2"/>
            <a:r>
              <a:rPr lang="en-US"/>
              <a:t>SER will increase several times</a:t>
            </a:r>
          </a:p>
          <a:p>
            <a:pPr lvl="3"/>
            <a:r>
              <a:rPr lang="en-US"/>
              <a:t>Soft errors expected to be the most common type of failures for post-petascale systems</a:t>
            </a:r>
          </a:p>
          <a:p>
            <a:pPr marL="1371600" lvl="3" indent="0">
              <a:buNone/>
            </a:pPr>
            <a:endParaRPr lang="en-US"/>
          </a:p>
          <a:p>
            <a:pPr lvl="1"/>
            <a:r>
              <a:rPr lang="en-US"/>
              <a:t>Component Count             Checkpoint Frequency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More concurrency = increased density = increased probability of correlated failures</a:t>
            </a:r>
          </a:p>
          <a:p>
            <a:pPr lvl="2"/>
            <a:r>
              <a:rPr lang="en-US"/>
              <a:t>Example: two nodes share a power supply</a:t>
            </a:r>
          </a:p>
          <a:p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08E8C1C-BE2B-497F-B8D1-971557DC53EF}"/>
              </a:ext>
            </a:extLst>
          </p:cNvPr>
          <p:cNvSpPr/>
          <p:nvPr/>
        </p:nvSpPr>
        <p:spPr>
          <a:xfrm rot="10800000">
            <a:off x="2870372" y="2201560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5179FE4-6B62-4D19-840F-BF8086B87686}"/>
              </a:ext>
            </a:extLst>
          </p:cNvPr>
          <p:cNvSpPr/>
          <p:nvPr/>
        </p:nvSpPr>
        <p:spPr>
          <a:xfrm>
            <a:off x="3204520" y="2201559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815E70F-54E8-4FE1-8DE9-D2D0AAE1BAE3}"/>
              </a:ext>
            </a:extLst>
          </p:cNvPr>
          <p:cNvSpPr/>
          <p:nvPr/>
        </p:nvSpPr>
        <p:spPr>
          <a:xfrm>
            <a:off x="3266820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C0D66F5-0F59-486F-9941-93DEA4230A58}"/>
              </a:ext>
            </a:extLst>
          </p:cNvPr>
          <p:cNvSpPr/>
          <p:nvPr/>
        </p:nvSpPr>
        <p:spPr>
          <a:xfrm>
            <a:off x="3587579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27DD-056E-44FD-800F-75A9CA0F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991"/>
            <a:ext cx="8596668" cy="1828800"/>
          </a:xfrm>
        </p:spPr>
        <p:txBody>
          <a:bodyPr/>
          <a:lstStyle/>
          <a:p>
            <a:r>
              <a:rPr lang="en-US"/>
              <a:t>Remote-disk checkpoint limitations</a:t>
            </a:r>
          </a:p>
          <a:p>
            <a:pPr lvl="1"/>
            <a:r>
              <a:rPr lang="en-US"/>
              <a:t>  </a:t>
            </a:r>
          </a:p>
          <a:p>
            <a:pPr lvl="1"/>
            <a:endParaRPr lang="en-US"/>
          </a:p>
          <a:p>
            <a:pPr lvl="2"/>
            <a:r>
              <a:rPr lang="en-US"/>
              <a:t>I/O bottleneck writing large data to PFS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6B9C-01B6-414B-A6DB-5B0458392484}"/>
              </a:ext>
            </a:extLst>
          </p:cNvPr>
          <p:cNvSpPr txBox="1"/>
          <p:nvPr/>
        </p:nvSpPr>
        <p:spPr>
          <a:xfrm>
            <a:off x="1452197" y="2288230"/>
            <a:ext cx="263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I/O Bandwidth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2C55C-42A2-4E8F-944C-D9671D37C147}"/>
              </a:ext>
            </a:extLst>
          </p:cNvPr>
          <p:cNvSpPr txBox="1"/>
          <p:nvPr/>
        </p:nvSpPr>
        <p:spPr>
          <a:xfrm>
            <a:off x="4703250" y="2279421"/>
            <a:ext cx="26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Computational Capability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/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blipFill>
                <a:blip r:embed="rId2"/>
                <a:stretch>
                  <a:fillRect l="-15000" r="-1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50E2F14-47C1-4C62-B1E1-EAC6019E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9" y="3626710"/>
            <a:ext cx="2182688" cy="20371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650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5468-A44E-4022-BBF8-18DA52A4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56" y="1234532"/>
            <a:ext cx="8596668" cy="1826581"/>
          </a:xfrm>
        </p:spPr>
        <p:txBody>
          <a:bodyPr/>
          <a:lstStyle/>
          <a:p>
            <a:r>
              <a:rPr lang="en-US"/>
              <a:t>3. Inspiration</a:t>
            </a:r>
          </a:p>
        </p:txBody>
      </p:sp>
    </p:spTree>
    <p:extLst>
      <p:ext uri="{BB962C8B-B14F-4D97-AF65-F5344CB8AC3E}">
        <p14:creationId xmlns:p14="http://schemas.microsoft.com/office/powerpoint/2010/main" val="2988616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944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Trebuchet MS</vt:lpstr>
      <vt:lpstr>Wingdings</vt:lpstr>
      <vt:lpstr>Wingdings 3</vt:lpstr>
      <vt:lpstr>Facet</vt:lpstr>
      <vt:lpstr>FTI: high performance Fault Tolerance Interface for hybrid systems</vt:lpstr>
      <vt:lpstr>Outline</vt:lpstr>
      <vt:lpstr>1. Overview</vt:lpstr>
      <vt:lpstr>Overview</vt:lpstr>
      <vt:lpstr>2. Motivation</vt:lpstr>
      <vt:lpstr>Motivation</vt:lpstr>
      <vt:lpstr>Motivation</vt:lpstr>
      <vt:lpstr>Motivation</vt:lpstr>
      <vt:lpstr>3. Inspiration</vt:lpstr>
      <vt:lpstr>Inspiration: I/O Bottleneck</vt:lpstr>
      <vt:lpstr>4. Implementation</vt:lpstr>
      <vt:lpstr>Implementation: Topology-aware RS Encoding</vt:lpstr>
      <vt:lpstr>Implementation: Topology-aware RS Encoding</vt:lpstr>
      <vt:lpstr>Implementation: Performance Model</vt:lpstr>
      <vt:lpstr>Implementation: FT-dedicated Resources</vt:lpstr>
      <vt:lpstr>Implementation: Multi-level Checkpoint Scheme</vt:lpstr>
      <vt:lpstr>Implementation: Reliability Study</vt:lpstr>
      <vt:lpstr>Implementation: FTI Mechanisms</vt:lpstr>
      <vt:lpstr>Implementation: FTI Mechanisms</vt:lpstr>
      <vt:lpstr>Implementation: Auto-tuning</vt:lpstr>
      <vt:lpstr>5. Evaluation</vt:lpstr>
      <vt:lpstr>Evaluation: TSUBAME2.0 Configuration</vt:lpstr>
      <vt:lpstr>Evaluation: Performance Model &amp; Reliability</vt:lpstr>
      <vt:lpstr>PowerPoint Presentation</vt:lpstr>
      <vt:lpstr>PowerPoint Presentation</vt:lpstr>
      <vt:lpstr>PowerPoint Presentation</vt:lpstr>
      <vt:lpstr>6. 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FTI: high performance Fault Tolerance Interface for hybrid systems</dc:title>
  <dc:creator>Eric Paulz</dc:creator>
  <cp:lastModifiedBy>Eric Paulz</cp:lastModifiedBy>
  <cp:revision>49</cp:revision>
  <dcterms:created xsi:type="dcterms:W3CDTF">2018-09-18T19:07:24Z</dcterms:created>
  <dcterms:modified xsi:type="dcterms:W3CDTF">2018-09-19T16:25:01Z</dcterms:modified>
</cp:coreProperties>
</file>