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37" r:id="rId2"/>
    <p:sldId id="320" r:id="rId3"/>
    <p:sldId id="319" r:id="rId4"/>
    <p:sldId id="275" r:id="rId5"/>
    <p:sldId id="278" r:id="rId6"/>
    <p:sldId id="279" r:id="rId7"/>
    <p:sldId id="280" r:id="rId8"/>
    <p:sldId id="322" r:id="rId9"/>
    <p:sldId id="281" r:id="rId10"/>
    <p:sldId id="321" r:id="rId11"/>
    <p:sldId id="323" r:id="rId12"/>
    <p:sldId id="329" r:id="rId13"/>
    <p:sldId id="325" r:id="rId14"/>
    <p:sldId id="327" r:id="rId15"/>
    <p:sldId id="284" r:id="rId16"/>
    <p:sldId id="285" r:id="rId17"/>
    <p:sldId id="282" r:id="rId18"/>
    <p:sldId id="330" r:id="rId19"/>
    <p:sldId id="283" r:id="rId20"/>
    <p:sldId id="331" r:id="rId21"/>
    <p:sldId id="296" r:id="rId22"/>
    <p:sldId id="297" r:id="rId23"/>
    <p:sldId id="332" r:id="rId24"/>
    <p:sldId id="328" r:id="rId25"/>
    <p:sldId id="333" r:id="rId26"/>
    <p:sldId id="334" r:id="rId27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606" autoAdjust="0"/>
    <p:restoredTop sz="64199" autoAdjust="0"/>
  </p:normalViewPr>
  <p:slideViewPr>
    <p:cSldViewPr snapToGrid="0" snapToObjects="1">
      <p:cViewPr varScale="1">
        <p:scale>
          <a:sx n="113" d="100"/>
          <a:sy n="113" d="100"/>
        </p:scale>
        <p:origin x="2175" y="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876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49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51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 to Operating Systems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688" y="3600450"/>
            <a:ext cx="7088623" cy="234719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CPSC/ECE </a:t>
            </a:r>
            <a:r>
              <a:rPr lang="en-US" dirty="0" smtClean="0"/>
              <a:t>3220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Lecture Notes</a:t>
            </a:r>
          </a:p>
          <a:p>
            <a:r>
              <a:rPr lang="en-US" dirty="0" smtClean="0"/>
              <a:t>OSPP Chapter 2 – Part B</a:t>
            </a:r>
          </a:p>
          <a:p>
            <a:endParaRPr lang="en-US" dirty="0" smtClean="0"/>
          </a:p>
          <a:p>
            <a:r>
              <a:rPr lang="en-US" sz="2200" dirty="0" smtClean="0"/>
              <a:t>(</a:t>
            </a:r>
            <a:r>
              <a:rPr lang="en-US" sz="2200" dirty="0"/>
              <a:t>adapted by Brygg Ullmer from Mark </a:t>
            </a:r>
            <a:r>
              <a:rPr lang="en-US" sz="2200" dirty="0" err="1"/>
              <a:t>Smotherman’s</a:t>
            </a:r>
            <a:r>
              <a:rPr lang="en-US" sz="2200" dirty="0"/>
              <a:t> adaptations of </a:t>
            </a:r>
            <a:br>
              <a:rPr lang="en-US" sz="2200" dirty="0"/>
            </a:br>
            <a:r>
              <a:rPr lang="en-US" sz="2200" dirty="0"/>
              <a:t>Tom Anderson’s slides on OSPP web site)</a:t>
            </a:r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53955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Vector Table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452" y="1634491"/>
            <a:ext cx="6851096" cy="439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9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Interrupt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Save PC and PSR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Change execution mode to kernel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Disable or restrict further interrupts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 new PC from interrupt vector table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=&gt; Transfers control into the kernel at a kernel-defined entry point!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07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an application invoke the kernel via a subroutine call that specifies the subroutine address?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79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is Interrupt-Driven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278" y="1424570"/>
            <a:ext cx="5017443" cy="2621507"/>
          </a:xfrm>
          <a:prstGeom prst="rect">
            <a:avLst/>
          </a:prstGeom>
        </p:spPr>
      </p:pic>
      <p:sp>
        <p:nvSpPr>
          <p:cNvPr id="3" name="Lightning Bolt 2"/>
          <p:cNvSpPr/>
          <p:nvPr/>
        </p:nvSpPr>
        <p:spPr>
          <a:xfrm>
            <a:off x="2264533" y="2240279"/>
            <a:ext cx="377190" cy="631885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/>
          <p:cNvSpPr/>
          <p:nvPr/>
        </p:nvSpPr>
        <p:spPr>
          <a:xfrm flipV="1">
            <a:off x="2811780" y="3450324"/>
            <a:ext cx="445770" cy="458735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/>
          <p:cNvSpPr/>
          <p:nvPr/>
        </p:nvSpPr>
        <p:spPr>
          <a:xfrm flipH="1">
            <a:off x="5336340" y="2240279"/>
            <a:ext cx="437280" cy="582930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/>
          <p:cNvSpPr/>
          <p:nvPr/>
        </p:nvSpPr>
        <p:spPr>
          <a:xfrm flipH="1" flipV="1">
            <a:off x="4949190" y="3437334"/>
            <a:ext cx="605790" cy="367296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37210" y="4507886"/>
            <a:ext cx="7978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Interrupt handlers are the entry points into the kernel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Interrupt handlers are software!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Interrupt Return instruction (IRET) restores PC and PSR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8907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857886"/>
            <a:ext cx="8261437" cy="5851525"/>
          </a:xfrm>
          <a:prstGeom prst="rect">
            <a:avLst/>
          </a:prstGeom>
        </p:spPr>
      </p:pic>
      <p:sp>
        <p:nvSpPr>
          <p:cNvPr id="6" name="Lightning Bolt 5"/>
          <p:cNvSpPr/>
          <p:nvPr/>
        </p:nvSpPr>
        <p:spPr>
          <a:xfrm>
            <a:off x="1074420" y="560070"/>
            <a:ext cx="457200" cy="297816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ghtning Bolt 6"/>
          <p:cNvSpPr/>
          <p:nvPr/>
        </p:nvSpPr>
        <p:spPr>
          <a:xfrm>
            <a:off x="2909274" y="586740"/>
            <a:ext cx="457200" cy="297816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/>
          <p:cNvSpPr/>
          <p:nvPr/>
        </p:nvSpPr>
        <p:spPr>
          <a:xfrm>
            <a:off x="4744128" y="586740"/>
            <a:ext cx="457200" cy="297816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/>
          <p:cNvSpPr/>
          <p:nvPr/>
        </p:nvSpPr>
        <p:spPr>
          <a:xfrm>
            <a:off x="6346103" y="560070"/>
            <a:ext cx="457200" cy="297816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/>
          <p:cNvSpPr/>
          <p:nvPr/>
        </p:nvSpPr>
        <p:spPr>
          <a:xfrm>
            <a:off x="7559040" y="567054"/>
            <a:ext cx="457200" cy="297816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6748" y="5762194"/>
            <a:ext cx="4846812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IBM OS/360 MVT kernel (ca. 1967)</a:t>
            </a:r>
          </a:p>
          <a:p>
            <a:endParaRPr lang="en-US" sz="1100" dirty="0" smtClean="0">
              <a:solidFill>
                <a:schemeClr val="accent1"/>
              </a:solidFill>
            </a:endParaRPr>
          </a:p>
          <a:p>
            <a:r>
              <a:rPr lang="en-US" sz="1100" dirty="0" smtClean="0">
                <a:solidFill>
                  <a:schemeClr val="accent1"/>
                </a:solidFill>
              </a:rPr>
              <a:t>Diagram from H. </a:t>
            </a:r>
            <a:r>
              <a:rPr lang="en-US" sz="1100" dirty="0" err="1" smtClean="0">
                <a:solidFill>
                  <a:schemeClr val="accent1"/>
                </a:solidFill>
              </a:rPr>
              <a:t>Katzan</a:t>
            </a:r>
            <a:r>
              <a:rPr lang="en-US" sz="1100" dirty="0" smtClean="0">
                <a:solidFill>
                  <a:schemeClr val="accent1"/>
                </a:solidFill>
              </a:rPr>
              <a:t>, Jr., Operating Systems: A pragmatic Approach, 1973.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938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Masking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Interrupt handler runs with interrupts off or restricted</a:t>
            </a:r>
          </a:p>
          <a:p>
            <a:pPr lvl="1"/>
            <a:r>
              <a:rPr lang="en-US" dirty="0" smtClean="0"/>
              <a:t>Re-enabled when interrupt completes</a:t>
            </a:r>
          </a:p>
          <a:p>
            <a:r>
              <a:rPr lang="en-US" dirty="0" smtClean="0"/>
              <a:t>OS kernel can also turn interrupts off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., when determining the next process/thread to run</a:t>
            </a:r>
          </a:p>
          <a:p>
            <a:pPr lvl="1"/>
            <a:r>
              <a:rPr lang="en-US" dirty="0" smtClean="0"/>
              <a:t>On x86</a:t>
            </a:r>
          </a:p>
          <a:p>
            <a:pPr lvl="2"/>
            <a:r>
              <a:rPr lang="en-US" dirty="0" smtClean="0"/>
              <a:t>CLI: disable </a:t>
            </a:r>
            <a:r>
              <a:rPr lang="en-US" dirty="0" err="1" smtClean="0"/>
              <a:t>interrrupts</a:t>
            </a:r>
            <a:endParaRPr lang="en-US" dirty="0" smtClean="0"/>
          </a:p>
          <a:p>
            <a:pPr lvl="2"/>
            <a:r>
              <a:rPr lang="en-US" dirty="0" smtClean="0"/>
              <a:t>STI: enable interrupts</a:t>
            </a:r>
          </a:p>
          <a:p>
            <a:pPr lvl="2"/>
            <a:r>
              <a:rPr lang="en-US" dirty="0" smtClean="0"/>
              <a:t>Only applies to the current CPU (on a </a:t>
            </a:r>
            <a:r>
              <a:rPr lang="en-US" dirty="0" err="1" smtClean="0"/>
              <a:t>multicore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We’ll need this to implement synchronization in chapter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Non-blocking, runs to completion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inimum necessary to allow device to take next interrupt</a:t>
            </a:r>
          </a:p>
          <a:p>
            <a:pPr lvl="1"/>
            <a:r>
              <a:rPr lang="en-US" dirty="0" smtClean="0"/>
              <a:t>Any waiting must be limited duration</a:t>
            </a:r>
          </a:p>
          <a:p>
            <a:pPr lvl="2"/>
            <a:r>
              <a:rPr lang="en-US" dirty="0" smtClean="0"/>
              <a:t>Sometimes handlers are divided into a top-half and a bottom-half to allow waiting</a:t>
            </a:r>
          </a:p>
          <a:p>
            <a:pPr lvl="1"/>
            <a:r>
              <a:rPr lang="en-US" dirty="0" smtClean="0"/>
              <a:t>Wake up other threads to do any real work</a:t>
            </a:r>
          </a:p>
          <a:p>
            <a:pPr lvl="2"/>
            <a:r>
              <a:rPr lang="en-US" dirty="0" smtClean="0"/>
              <a:t>E.g., device driver runs as a kernel 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004693" cy="4525963"/>
          </a:xfrm>
        </p:spPr>
        <p:txBody>
          <a:bodyPr/>
          <a:lstStyle/>
          <a:p>
            <a:r>
              <a:rPr lang="en-US" dirty="0" smtClean="0"/>
              <a:t>Per-processor, located in kernel (not user) memory</a:t>
            </a:r>
          </a:p>
          <a:p>
            <a:r>
              <a:rPr lang="en-US" dirty="0"/>
              <a:t>I</a:t>
            </a:r>
            <a:r>
              <a:rPr lang="en-US" dirty="0" smtClean="0"/>
              <a:t>nterrupt response will save PC, PSR, and user SP on the interrupt stack and then set the new SP to the top of the interrupt stack</a:t>
            </a:r>
          </a:p>
          <a:p>
            <a:r>
              <a:rPr lang="en-US" dirty="0" smtClean="0"/>
              <a:t>Why can’t the interrupt handler run on the user stack of the interrupted user process?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Per-process, located in kernel memory</a:t>
            </a:r>
          </a:p>
          <a:p>
            <a:pPr lvl="1"/>
            <a:r>
              <a:rPr lang="en-US" dirty="0" smtClean="0"/>
              <a:t>There may still be a per-processor interrupt stack</a:t>
            </a:r>
          </a:p>
          <a:p>
            <a:r>
              <a:rPr lang="en-US" dirty="0"/>
              <a:t>F</a:t>
            </a:r>
            <a:r>
              <a:rPr lang="en-US" dirty="0" smtClean="0"/>
              <a:t>ixed size and locked in memory</a:t>
            </a:r>
          </a:p>
          <a:p>
            <a:r>
              <a:rPr lang="en-US" dirty="0" smtClean="0"/>
              <a:t>Only </a:t>
            </a:r>
            <a:r>
              <a:rPr lang="en-US" dirty="0"/>
              <a:t>trusted components </a:t>
            </a:r>
            <a:r>
              <a:rPr lang="en-US" dirty="0" smtClean="0"/>
              <a:t>such as interrupt handlers </a:t>
            </a:r>
            <a:r>
              <a:rPr lang="en-US" dirty="0"/>
              <a:t>and kernel routines </a:t>
            </a:r>
            <a:r>
              <a:rPr lang="en-US" dirty="0" smtClean="0"/>
              <a:t>use them =&gt;</a:t>
            </a:r>
          </a:p>
          <a:p>
            <a:pPr lvl="1"/>
            <a:r>
              <a:rPr lang="en-US" dirty="0" smtClean="0"/>
              <a:t>Kernel stack and SP are always in valid states</a:t>
            </a:r>
          </a:p>
          <a:p>
            <a:pPr lvl="1"/>
            <a:r>
              <a:rPr lang="en-US" dirty="0" smtClean="0"/>
              <a:t>Access by kernel cannot cause a page fault</a:t>
            </a:r>
          </a:p>
          <a:p>
            <a:pPr lvl="1"/>
            <a:r>
              <a:rPr lang="en-US" dirty="0" smtClean="0"/>
              <a:t>No accesses allowed from </a:t>
            </a:r>
            <a:r>
              <a:rPr lang="en-US" dirty="0"/>
              <a:t>user code</a:t>
            </a:r>
          </a:p>
        </p:txBody>
      </p:sp>
    </p:spTree>
    <p:extLst>
      <p:ext uri="{BB962C8B-B14F-4D97-AF65-F5344CB8AC3E}">
        <p14:creationId xmlns:p14="http://schemas.microsoft.com/office/powerpoint/2010/main" val="3029317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Stacks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6496" y="1231064"/>
            <a:ext cx="7751007" cy="52497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Alerts to Kernel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278" y="1424570"/>
            <a:ext cx="5017443" cy="2621507"/>
          </a:xfrm>
          <a:prstGeom prst="rect">
            <a:avLst/>
          </a:prstGeom>
        </p:spPr>
      </p:pic>
      <p:sp>
        <p:nvSpPr>
          <p:cNvPr id="3" name="Lightning Bolt 2"/>
          <p:cNvSpPr/>
          <p:nvPr/>
        </p:nvSpPr>
        <p:spPr>
          <a:xfrm>
            <a:off x="2264533" y="2240279"/>
            <a:ext cx="377190" cy="631885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/>
          <p:cNvSpPr/>
          <p:nvPr/>
        </p:nvSpPr>
        <p:spPr>
          <a:xfrm flipV="1">
            <a:off x="2811780" y="3450324"/>
            <a:ext cx="445770" cy="458735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/>
          <p:cNvSpPr/>
          <p:nvPr/>
        </p:nvSpPr>
        <p:spPr>
          <a:xfrm flipH="1">
            <a:off x="5336340" y="2240279"/>
            <a:ext cx="437280" cy="582930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/>
          <p:cNvSpPr/>
          <p:nvPr/>
        </p:nvSpPr>
        <p:spPr>
          <a:xfrm flipH="1" flipV="1">
            <a:off x="4949190" y="3437334"/>
            <a:ext cx="605790" cy="367296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58490" y="2196667"/>
            <a:ext cx="641522" cy="719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latin typeface="Wingdings 2" panose="050201020105070707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33559" y="2168750"/>
            <a:ext cx="641522" cy="719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latin typeface="Wingdings 2" panose="050201020105070707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38625" y="3755032"/>
            <a:ext cx="641522" cy="719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latin typeface="Wingdings 2" panose="050201020105070707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17057" y="3667780"/>
            <a:ext cx="641522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latin typeface="Wingdings 2" panose="050201020105070707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22912" y="4507886"/>
            <a:ext cx="58981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Exceptions, e.g., divide by zero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</a:t>
            </a:r>
            <a:r>
              <a:rPr lang="en-US" sz="2400" dirty="0" smtClean="0"/>
              <a:t>ntentionally invoke kernel for system calls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Timer interrupts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I/O interrupts, e.g., completion</a:t>
            </a:r>
            <a:r>
              <a:rPr lang="en-US" sz="2400" dirty="0"/>
              <a:t> </a:t>
            </a:r>
            <a:r>
              <a:rPr lang="en-US" sz="2400" dirty="0" smtClean="0"/>
              <a:t>or error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5127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kernel to perform a privileged action</a:t>
            </a:r>
          </a:p>
          <a:p>
            <a:r>
              <a:rPr lang="en-US" dirty="0" smtClean="0"/>
              <a:t>Library routine acts as wrapper function (stub) around a trap into the kernel</a:t>
            </a:r>
          </a:p>
          <a:p>
            <a:pPr lvl="1"/>
            <a:r>
              <a:rPr lang="en-US" dirty="0" smtClean="0"/>
              <a:t>Sets registers to pass the appropriate system call identification code and any parameters (e.g., size, address)</a:t>
            </a:r>
          </a:p>
          <a:p>
            <a:pPr lvl="1"/>
            <a:r>
              <a:rPr lang="en-US" dirty="0" smtClean="0"/>
              <a:t>Trap is intentional interrupt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554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748" y="628650"/>
            <a:ext cx="8380503" cy="57146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r>
              <a:rPr lang="en-US" baseline="0" dirty="0" smtClean="0"/>
              <a:t> System Call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Locate arguments</a:t>
            </a:r>
          </a:p>
          <a:p>
            <a:pPr lvl="1"/>
            <a:r>
              <a:rPr lang="en-US" dirty="0" smtClean="0"/>
              <a:t>In registers or on user stack</a:t>
            </a:r>
          </a:p>
          <a:p>
            <a:pPr lvl="1"/>
            <a:r>
              <a:rPr lang="en-US" i="1" dirty="0" smtClean="0"/>
              <a:t>Translate</a:t>
            </a:r>
            <a:r>
              <a:rPr lang="en-US" dirty="0" smtClean="0"/>
              <a:t> user addresses into kernel addresses</a:t>
            </a:r>
          </a:p>
          <a:p>
            <a:r>
              <a:rPr lang="en-US" dirty="0" smtClean="0"/>
              <a:t>Copy arguments</a:t>
            </a:r>
          </a:p>
          <a:p>
            <a:pPr lvl="1"/>
            <a:r>
              <a:rPr lang="en-US" dirty="0" smtClean="0"/>
              <a:t>From user memory into kernel memory</a:t>
            </a:r>
            <a:endParaRPr lang="en-US" i="1" dirty="0" smtClean="0"/>
          </a:p>
          <a:p>
            <a:pPr lvl="1"/>
            <a:r>
              <a:rPr lang="en-US" dirty="0" smtClean="0"/>
              <a:t>Protect kernel from TOCTOU attack</a:t>
            </a:r>
          </a:p>
          <a:p>
            <a:r>
              <a:rPr lang="en-US" dirty="0" smtClean="0"/>
              <a:t>Validate arguments</a:t>
            </a:r>
          </a:p>
          <a:p>
            <a:pPr lvl="1"/>
            <a:r>
              <a:rPr lang="en-US" dirty="0" smtClean="0"/>
              <a:t>Protect kernel from errors in user code</a:t>
            </a:r>
          </a:p>
          <a:p>
            <a:r>
              <a:rPr lang="en-US" dirty="0" smtClean="0"/>
              <a:t>Copy results back into user memory </a:t>
            </a:r>
          </a:p>
          <a:p>
            <a:pPr lvl="1"/>
            <a:r>
              <a:rPr lang="en-US" i="1" dirty="0" smtClean="0"/>
              <a:t>Translate</a:t>
            </a:r>
            <a:r>
              <a:rPr lang="en-US" dirty="0" smtClean="0"/>
              <a:t> kernel addresses into user addresses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a New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builds user and kernel stacks for a new process to look like the process was interrupted before even the first instruction was executed</a:t>
            </a:r>
          </a:p>
          <a:p>
            <a:r>
              <a:rPr lang="en-US" dirty="0" smtClean="0"/>
              <a:t>Avoids special case checking in the dispatcher, so dispatching is slightly faster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98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Booting the 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317" y="1271428"/>
            <a:ext cx="5983366" cy="511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8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Virtual Machine Monitor / Hypervisor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Protection </a:t>
            </a:r>
            <a:r>
              <a:rPr lang="en-US" dirty="0"/>
              <a:t>– </a:t>
            </a:r>
            <a:r>
              <a:rPr lang="en-US" dirty="0" smtClean="0"/>
              <a:t>failure isolated </a:t>
            </a:r>
            <a:r>
              <a:rPr lang="en-US" dirty="0"/>
              <a:t>to a single VM instance</a:t>
            </a:r>
          </a:p>
          <a:p>
            <a:r>
              <a:rPr lang="en-US" dirty="0" smtClean="0"/>
              <a:t>Replication </a:t>
            </a:r>
            <a:r>
              <a:rPr lang="en-US" dirty="0"/>
              <a:t>– </a:t>
            </a:r>
            <a:r>
              <a:rPr lang="en-US" dirty="0" smtClean="0"/>
              <a:t>run </a:t>
            </a:r>
            <a:r>
              <a:rPr lang="en-US" dirty="0"/>
              <a:t>different </a:t>
            </a:r>
            <a:r>
              <a:rPr lang="en-US" dirty="0" smtClean="0"/>
              <a:t>types or versions of OS</a:t>
            </a:r>
          </a:p>
          <a:p>
            <a:pPr lvl="1"/>
            <a:r>
              <a:rPr lang="en-US" dirty="0" smtClean="0"/>
              <a:t>Developing software for multiple platforms</a:t>
            </a:r>
          </a:p>
          <a:p>
            <a:pPr lvl="1"/>
            <a:r>
              <a:rPr lang="en-US" dirty="0" smtClean="0"/>
              <a:t>Testing </a:t>
            </a:r>
            <a:r>
              <a:rPr lang="en-US" dirty="0"/>
              <a:t>of OS </a:t>
            </a:r>
            <a:r>
              <a:rPr lang="en-US" dirty="0" smtClean="0"/>
              <a:t>modifications</a:t>
            </a:r>
            <a:endParaRPr lang="en-US" dirty="0"/>
          </a:p>
          <a:p>
            <a:pPr lvl="1"/>
            <a:r>
              <a:rPr lang="en-US" dirty="0" smtClean="0"/>
              <a:t>Running </a:t>
            </a:r>
            <a:r>
              <a:rPr lang="en-US" dirty="0"/>
              <a:t>legacy applications with </a:t>
            </a:r>
            <a:r>
              <a:rPr lang="en-US" dirty="0" smtClean="0"/>
              <a:t>an older </a:t>
            </a:r>
            <a:r>
              <a:rPr lang="en-US" dirty="0"/>
              <a:t>version of OS</a:t>
            </a:r>
          </a:p>
          <a:p>
            <a:pPr lvl="1"/>
            <a:r>
              <a:rPr lang="en-US" dirty="0" smtClean="0"/>
              <a:t>Running </a:t>
            </a:r>
            <a:r>
              <a:rPr lang="en-US" dirty="0"/>
              <a:t>an “</a:t>
            </a:r>
            <a:r>
              <a:rPr lang="en-US" dirty="0" smtClean="0"/>
              <a:t>appliance” = application </a:t>
            </a:r>
            <a:r>
              <a:rPr lang="en-US" dirty="0"/>
              <a:t>and tuned OS instance distributed as a VM</a:t>
            </a:r>
          </a:p>
          <a:p>
            <a:r>
              <a:rPr lang="en-US" dirty="0" smtClean="0"/>
              <a:t>Hardware consolidation </a:t>
            </a:r>
            <a:r>
              <a:rPr lang="en-US" dirty="0"/>
              <a:t>– </a:t>
            </a:r>
            <a:r>
              <a:rPr lang="en-US" dirty="0" smtClean="0"/>
              <a:t>one </a:t>
            </a:r>
            <a:r>
              <a:rPr lang="en-US" dirty="0"/>
              <a:t>physical </a:t>
            </a:r>
            <a:r>
              <a:rPr lang="en-US" dirty="0" smtClean="0"/>
              <a:t>machine appears as multiple virtual servers</a:t>
            </a:r>
            <a:endParaRPr lang="en-US" dirty="0"/>
          </a:p>
          <a:p>
            <a:r>
              <a:rPr lang="en-US" dirty="0" smtClean="0"/>
              <a:t>Live </a:t>
            </a:r>
            <a:r>
              <a:rPr lang="en-US" dirty="0"/>
              <a:t>migration – </a:t>
            </a:r>
            <a:r>
              <a:rPr lang="en-US" dirty="0" smtClean="0"/>
              <a:t>load </a:t>
            </a:r>
            <a:r>
              <a:rPr lang="en-US" dirty="0"/>
              <a:t>balancing and </a:t>
            </a:r>
            <a:r>
              <a:rPr lang="en-US" dirty="0" smtClean="0"/>
              <a:t>repair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78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VMMs / Hypervisors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89493"/>
            <a:ext cx="8229600" cy="334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 – Interrupt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Asynchronous </a:t>
            </a:r>
            <a:r>
              <a:rPr lang="en-US" dirty="0" smtClean="0"/>
              <a:t>–&gt; </a:t>
            </a:r>
            <a:r>
              <a:rPr lang="en-US" dirty="0"/>
              <a:t>unrelated to current instruction</a:t>
            </a:r>
          </a:p>
          <a:p>
            <a:pPr lvl="1"/>
            <a:r>
              <a:rPr lang="en-US" dirty="0"/>
              <a:t>“Interrupt</a:t>
            </a:r>
            <a:r>
              <a:rPr lang="en-US" dirty="0" smtClean="0"/>
              <a:t>”</a:t>
            </a:r>
          </a:p>
          <a:p>
            <a:pPr lvl="1"/>
            <a:endParaRPr lang="en-US" dirty="0"/>
          </a:p>
          <a:p>
            <a:r>
              <a:rPr lang="en-US" dirty="0" smtClean="0"/>
              <a:t>Synchronous –&gt; related to instruction being executed</a:t>
            </a:r>
          </a:p>
          <a:p>
            <a:pPr lvl="1"/>
            <a:r>
              <a:rPr lang="en-US" dirty="0" smtClean="0"/>
              <a:t>“Exception”</a:t>
            </a:r>
          </a:p>
          <a:p>
            <a:pPr lvl="1"/>
            <a:r>
              <a:rPr lang="en-US" dirty="0" smtClean="0"/>
              <a:t>“Fault”</a:t>
            </a:r>
          </a:p>
          <a:p>
            <a:pPr lvl="1"/>
            <a:r>
              <a:rPr lang="en-US" dirty="0" smtClean="0"/>
              <a:t>“Trap”</a:t>
            </a:r>
          </a:p>
          <a:p>
            <a:pPr lvl="1"/>
            <a:r>
              <a:rPr lang="en-US" dirty="0" smtClean="0"/>
              <a:t>For some processor manufacturers, these terms are synonyms; for others, there are subtle differences (e.g., in the way the stack is handled and whether the faulting instruction can be resumed or restarted)</a:t>
            </a:r>
          </a:p>
        </p:txBody>
      </p:sp>
    </p:spTree>
    <p:extLst>
      <p:ext uri="{BB962C8B-B14F-4D97-AF65-F5344CB8AC3E}">
        <p14:creationId xmlns:p14="http://schemas.microsoft.com/office/powerpoint/2010/main" val="231474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Hardware device that periodically interrupts the processor</a:t>
            </a:r>
          </a:p>
          <a:p>
            <a:pPr lvl="1"/>
            <a:r>
              <a:rPr lang="en-US" dirty="0" smtClean="0"/>
              <a:t>Transfers control to the kernel timer interrupt handler</a:t>
            </a:r>
          </a:p>
          <a:p>
            <a:pPr lvl="1"/>
            <a:r>
              <a:rPr lang="en-US" dirty="0" smtClean="0"/>
              <a:t>Interrupt frequency set by the kernel</a:t>
            </a:r>
          </a:p>
          <a:p>
            <a:pPr lvl="2"/>
            <a:r>
              <a:rPr lang="en-US" dirty="0" smtClean="0"/>
              <a:t>Not by user code!</a:t>
            </a:r>
          </a:p>
          <a:p>
            <a:pPr lvl="1"/>
            <a:r>
              <a:rPr lang="en-US" dirty="0" smtClean="0"/>
              <a:t>Interrupts can be temporarily deferred </a:t>
            </a:r>
          </a:p>
          <a:p>
            <a:pPr lvl="2"/>
            <a:r>
              <a:rPr lang="en-US" dirty="0" smtClean="0"/>
              <a:t>Not by user code!</a:t>
            </a:r>
          </a:p>
          <a:p>
            <a:pPr lvl="2"/>
            <a:r>
              <a:rPr lang="en-US" dirty="0" smtClean="0"/>
              <a:t>Interrupt deferral crucial for implementing mutual exclusion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From user mode to kernel mode</a:t>
            </a:r>
          </a:p>
          <a:p>
            <a:pPr lvl="1"/>
            <a:r>
              <a:rPr lang="en-US" dirty="0" smtClean="0"/>
              <a:t>Interrupts</a:t>
            </a:r>
          </a:p>
          <a:p>
            <a:pPr lvl="2"/>
            <a:r>
              <a:rPr lang="en-US" dirty="0" smtClean="0"/>
              <a:t>Triggered by timer and I/O devices</a:t>
            </a:r>
          </a:p>
          <a:p>
            <a:pPr lvl="1"/>
            <a:r>
              <a:rPr lang="en-US" dirty="0" smtClean="0"/>
              <a:t>Exceptions</a:t>
            </a:r>
          </a:p>
          <a:p>
            <a:pPr lvl="2"/>
            <a:r>
              <a:rPr lang="en-US" dirty="0" smtClean="0"/>
              <a:t>Triggered by unexpected program behavior</a:t>
            </a:r>
          </a:p>
          <a:p>
            <a:pPr lvl="2"/>
            <a:r>
              <a:rPr lang="en-US" dirty="0" smtClean="0"/>
              <a:t>Or malicious behavior!</a:t>
            </a:r>
          </a:p>
          <a:p>
            <a:pPr lvl="1"/>
            <a:r>
              <a:rPr lang="en-US" dirty="0" smtClean="0"/>
              <a:t>System calls (a.k.a. protected procedure calls)</a:t>
            </a:r>
          </a:p>
          <a:p>
            <a:pPr lvl="2"/>
            <a:r>
              <a:rPr lang="en-US" dirty="0" smtClean="0"/>
              <a:t>Request by program for kernel to do some operation on its behalf</a:t>
            </a:r>
          </a:p>
          <a:p>
            <a:pPr lvl="2"/>
            <a:r>
              <a:rPr lang="en-US" dirty="0" smtClean="0"/>
              <a:t>Only limited # of very carefully coded entry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From kernel mode to user mode</a:t>
            </a:r>
          </a:p>
          <a:p>
            <a:pPr lvl="1"/>
            <a:r>
              <a:rPr lang="en-US" dirty="0" smtClean="0"/>
              <a:t>New process/new thread start</a:t>
            </a:r>
          </a:p>
          <a:p>
            <a:pPr lvl="2"/>
            <a:r>
              <a:rPr lang="en-US" dirty="0" smtClean="0"/>
              <a:t>Jump to first instruction in program/thread</a:t>
            </a:r>
          </a:p>
          <a:p>
            <a:pPr lvl="1"/>
            <a:r>
              <a:rPr lang="en-US" dirty="0" smtClean="0"/>
              <a:t>Return from interrupt, exception, system call</a:t>
            </a:r>
          </a:p>
          <a:p>
            <a:pPr lvl="2"/>
            <a:r>
              <a:rPr lang="en-US" dirty="0" smtClean="0"/>
              <a:t>Resume suspended execution</a:t>
            </a:r>
          </a:p>
          <a:p>
            <a:pPr lvl="1"/>
            <a:r>
              <a:rPr lang="en-US" dirty="0" smtClean="0"/>
              <a:t>Process/thread context switch</a:t>
            </a:r>
          </a:p>
          <a:p>
            <a:pPr lvl="2"/>
            <a:r>
              <a:rPr lang="en-US" dirty="0" smtClean="0"/>
              <a:t>Resume some other process</a:t>
            </a:r>
          </a:p>
          <a:p>
            <a:pPr lvl="1"/>
            <a:r>
              <a:rPr lang="en-US" dirty="0" smtClean="0"/>
              <a:t>User-level </a:t>
            </a:r>
            <a:r>
              <a:rPr lang="en-US" dirty="0" err="1" smtClean="0"/>
              <a:t>upcall</a:t>
            </a:r>
            <a:r>
              <a:rPr lang="en-US" dirty="0" smtClean="0"/>
              <a:t> (UNIX signal)</a:t>
            </a:r>
          </a:p>
          <a:p>
            <a:pPr lvl="2"/>
            <a:r>
              <a:rPr lang="en-US" dirty="0" smtClean="0"/>
              <a:t>Asynchronous notification to user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take interrupts safely?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90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Interrupt vector</a:t>
            </a:r>
          </a:p>
          <a:p>
            <a:pPr lvl="1"/>
            <a:r>
              <a:rPr lang="en-US" dirty="0" smtClean="0"/>
              <a:t>Limited number of entry points into kernel</a:t>
            </a:r>
          </a:p>
          <a:p>
            <a:r>
              <a:rPr lang="en-US" dirty="0" smtClean="0"/>
              <a:t>Atomic transfer of control with changes to:</a:t>
            </a:r>
          </a:p>
          <a:p>
            <a:pPr lvl="1"/>
            <a:r>
              <a:rPr lang="en-US" dirty="0" smtClean="0"/>
              <a:t>Execution mode (kernel/user)</a:t>
            </a:r>
          </a:p>
          <a:p>
            <a:pPr lvl="1"/>
            <a:r>
              <a:rPr lang="en-US" dirty="0" smtClean="0"/>
              <a:t>Permission for additional interrupts to occur</a:t>
            </a:r>
            <a:endParaRPr lang="en-US" dirty="0"/>
          </a:p>
          <a:p>
            <a:pPr lvl="1"/>
            <a:r>
              <a:rPr lang="en-US" dirty="0" smtClean="0"/>
              <a:t>Program counter</a:t>
            </a:r>
            <a:endParaRPr lang="en-US" dirty="0"/>
          </a:p>
          <a:p>
            <a:r>
              <a:rPr lang="en-US" dirty="0" smtClean="0"/>
              <a:t>Transparent </a:t>
            </a:r>
            <a:r>
              <a:rPr lang="en-US" dirty="0" err="1" smtClean="0"/>
              <a:t>restartable</a:t>
            </a:r>
            <a:r>
              <a:rPr lang="en-US" dirty="0" smtClean="0"/>
              <a:t> execution</a:t>
            </a:r>
          </a:p>
          <a:p>
            <a:pPr lvl="1"/>
            <a:r>
              <a:rPr lang="en-US" dirty="0" smtClean="0"/>
              <a:t>User program does not know interrupt occurred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Bit And Permission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Typically held in Processor Status Register (PSR)</a:t>
            </a:r>
          </a:p>
          <a:p>
            <a:pPr lvl="1"/>
            <a:r>
              <a:rPr lang="en-US" dirty="0" smtClean="0"/>
              <a:t>E.g., MC68000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Note that x86 stores two execution mode bits (CPL) in low bits of the code segment register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81" y="2572110"/>
            <a:ext cx="7643479" cy="251323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08660" y="3989070"/>
            <a:ext cx="1885950" cy="999184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92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Vector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0071"/>
            <a:ext cx="8229600" cy="4525963"/>
          </a:xfrm>
        </p:spPr>
        <p:txBody>
          <a:bodyPr/>
          <a:lstStyle/>
          <a:p>
            <a:r>
              <a:rPr lang="en-US" dirty="0" smtClean="0"/>
              <a:t>Table is set up by kernel</a:t>
            </a:r>
          </a:p>
          <a:p>
            <a:r>
              <a:rPr lang="en-US" dirty="0" smtClean="0"/>
              <a:t>At a fixed location in kernel memory or located using a privileged register</a:t>
            </a:r>
          </a:p>
          <a:p>
            <a:r>
              <a:rPr lang="en-US" dirty="0"/>
              <a:t>C</a:t>
            </a:r>
            <a:r>
              <a:rPr lang="en-US" dirty="0" smtClean="0"/>
              <a:t>ontains pointers to code to run in response</a:t>
            </a:r>
            <a:r>
              <a:rPr lang="en-US" dirty="0"/>
              <a:t> </a:t>
            </a:r>
            <a:r>
              <a:rPr lang="en-US" dirty="0" smtClean="0"/>
              <a:t>to different events</a:t>
            </a:r>
          </a:p>
          <a:p>
            <a:r>
              <a:rPr lang="en-US" dirty="0" smtClean="0"/>
              <a:t>Code segments are called “interrupt handlers” or “interrupt service routines”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19570</TotalTime>
  <Words>970</Words>
  <Application>Microsoft Office PowerPoint</Application>
  <PresentationFormat>On-screen Show (4:3)</PresentationFormat>
  <Paragraphs>162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Times New Roman</vt:lpstr>
      <vt:lpstr>Wingdings 2</vt:lpstr>
      <vt:lpstr>Office Theme</vt:lpstr>
      <vt:lpstr>Introduction to Operating Systems</vt:lpstr>
      <vt:lpstr>Types of Alerts to Kernel</vt:lpstr>
      <vt:lpstr>Aside – Interrupt Terminology</vt:lpstr>
      <vt:lpstr>Hardware Timer</vt:lpstr>
      <vt:lpstr>Mode Switch</vt:lpstr>
      <vt:lpstr>Mode Switch</vt:lpstr>
      <vt:lpstr>How do we take interrupts safely?</vt:lpstr>
      <vt:lpstr>Mode Bit And Permission Bits</vt:lpstr>
      <vt:lpstr>Interrupt Vector Table</vt:lpstr>
      <vt:lpstr>Interrupt Vector Table</vt:lpstr>
      <vt:lpstr>Generic Interrupt Response</vt:lpstr>
      <vt:lpstr>Question</vt:lpstr>
      <vt:lpstr>Kernel is Interrupt-Driven</vt:lpstr>
      <vt:lpstr>PowerPoint Presentation</vt:lpstr>
      <vt:lpstr>Interrupt Masking</vt:lpstr>
      <vt:lpstr>Interrupt Handlers</vt:lpstr>
      <vt:lpstr>Interrupt Stack</vt:lpstr>
      <vt:lpstr>Kernel Stacks</vt:lpstr>
      <vt:lpstr>Kernel Stacks</vt:lpstr>
      <vt:lpstr>System Call</vt:lpstr>
      <vt:lpstr>PowerPoint Presentation</vt:lpstr>
      <vt:lpstr>Kernel System Call Handler</vt:lpstr>
      <vt:lpstr>Starting a New Process</vt:lpstr>
      <vt:lpstr>Booting the OS</vt:lpstr>
      <vt:lpstr>Virtual Machine Monitor / Hypervisor</vt:lpstr>
      <vt:lpstr>Types of VMMs / Hypervisors</vt:lpstr>
    </vt:vector>
  </TitlesOfParts>
  <Manager/>
  <Company>University of Washington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The Kernel Abstraction</dc:title>
  <dc:subject/>
  <dc:creator>Thomas Anderson</dc:creator>
  <cp:keywords/>
  <dc:description>Copyright Thomas Anderson, 2012</dc:description>
  <cp:lastModifiedBy>Brygg Ullmer</cp:lastModifiedBy>
  <cp:revision>78</cp:revision>
  <cp:lastPrinted>2017-05-18T06:13:04Z</cp:lastPrinted>
  <dcterms:created xsi:type="dcterms:W3CDTF">2014-10-01T16:55:19Z</dcterms:created>
  <dcterms:modified xsi:type="dcterms:W3CDTF">2018-09-11T14:06:54Z</dcterms:modified>
  <cp:category/>
</cp:coreProperties>
</file>