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5" r:id="rId2"/>
    <p:sldId id="285" r:id="rId3"/>
    <p:sldId id="329" r:id="rId4"/>
    <p:sldId id="324" r:id="rId5"/>
    <p:sldId id="351" r:id="rId6"/>
    <p:sldId id="307" r:id="rId7"/>
    <p:sldId id="326" r:id="rId8"/>
    <p:sldId id="325" r:id="rId9"/>
    <p:sldId id="312" r:id="rId10"/>
    <p:sldId id="335" r:id="rId11"/>
    <p:sldId id="350" r:id="rId12"/>
    <p:sldId id="333" r:id="rId13"/>
    <p:sldId id="308" r:id="rId14"/>
    <p:sldId id="328" r:id="rId15"/>
    <p:sldId id="341" r:id="rId16"/>
    <p:sldId id="334" r:id="rId17"/>
    <p:sldId id="349" r:id="rId18"/>
    <p:sldId id="309" r:id="rId19"/>
    <p:sldId id="352" r:id="rId20"/>
    <p:sldId id="330" r:id="rId21"/>
    <p:sldId id="336" r:id="rId22"/>
    <p:sldId id="337" r:id="rId23"/>
    <p:sldId id="323" r:id="rId24"/>
    <p:sldId id="339" r:id="rId25"/>
    <p:sldId id="348" r:id="rId26"/>
    <p:sldId id="354" r:id="rId27"/>
    <p:sldId id="353" r:id="rId28"/>
    <p:sldId id="340" r:id="rId29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612" autoAdjust="0"/>
    <p:restoredTop sz="93694" autoAdjust="0"/>
  </p:normalViewPr>
  <p:slideViewPr>
    <p:cSldViewPr snapToGrid="0" snapToObjects="1">
      <p:cViewPr varScale="1">
        <p:scale>
          <a:sx n="146" d="100"/>
          <a:sy n="146" d="100"/>
        </p:scale>
        <p:origin x="15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4A</a:t>
            </a:r>
          </a:p>
          <a:p>
            <a:endParaRPr lang="en-US" dirty="0"/>
          </a:p>
          <a:p>
            <a:r>
              <a:rPr lang="en-US" sz="2200" dirty="0"/>
              <a:t>(adapted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15562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</a:t>
            </a:r>
          </a:p>
          <a:p>
            <a:pPr lvl="1"/>
            <a:r>
              <a:rPr lang="en-US" dirty="0" err="1"/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Thread_join</a:t>
            </a:r>
            <a:r>
              <a:rPr lang="en-US" dirty="0"/>
              <a:t>() – if child is not done yet</a:t>
            </a:r>
          </a:p>
          <a:p>
            <a:pPr lvl="1"/>
            <a:endParaRPr lang="en-US" dirty="0"/>
          </a:p>
          <a:p>
            <a:r>
              <a:rPr lang="en-US" dirty="0"/>
              <a:t>Involuntary (“preemption”)</a:t>
            </a:r>
          </a:p>
          <a:p>
            <a:pPr lvl="1"/>
            <a:r>
              <a:rPr lang="en-US" dirty="0"/>
              <a:t>Interrupt or exception</a:t>
            </a:r>
          </a:p>
          <a:p>
            <a:pPr lvl="1"/>
            <a:r>
              <a:rPr lang="en-US" dirty="0"/>
              <a:t>Some other thread is higher priority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Fork/Join Executes a</a:t>
            </a:r>
            <a:br>
              <a:rPr lang="en-US" dirty="0"/>
            </a:br>
            <a:r>
              <a:rPr lang="en-US" dirty="0"/>
              <a:t>Procedure Call in Parallel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995777"/>
            <a:ext cx="4038600" cy="413038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Procedure Call/Return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call </a:t>
            </a:r>
            <a:r>
              <a:rPr lang="en-US" dirty="0" err="1"/>
              <a:t>func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func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	return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Single path of execution</a:t>
            </a:r>
          </a:p>
          <a:p>
            <a:r>
              <a:rPr lang="en-US" dirty="0">
                <a:sym typeface="Wingdings" panose="05000000000000000000" pitchFamily="2" charset="2"/>
              </a:rPr>
              <a:t>Caller resumes execution on return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95777"/>
            <a:ext cx="4038600" cy="44515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Thread Fork/Join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t_create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err="1">
                <a:sym typeface="Wingdings" panose="05000000000000000000" pitchFamily="2" charset="2"/>
              </a:rPr>
              <a:t>func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		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t_join</a:t>
            </a:r>
            <a:r>
              <a:rPr lang="en-US" dirty="0">
                <a:sym typeface="Wingdings" panose="05000000000000000000" pitchFamily="2" charset="2"/>
              </a:rPr>
              <a:t>()		</a:t>
            </a:r>
            <a:r>
              <a:rPr lang="en-US" dirty="0" err="1">
                <a:sym typeface="Wingdings" panose="05000000000000000000" pitchFamily="2" charset="2"/>
              </a:rPr>
              <a:t>t_exit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Parallel execution</a:t>
            </a:r>
          </a:p>
          <a:p>
            <a:r>
              <a:rPr lang="en-US" dirty="0">
                <a:sym typeface="Wingdings" panose="05000000000000000000" pitchFamily="2" charset="2"/>
              </a:rPr>
              <a:t>Exit is immediate</a:t>
            </a:r>
          </a:p>
          <a:p>
            <a:r>
              <a:rPr lang="en-US" dirty="0">
                <a:sym typeface="Wingdings" panose="05000000000000000000" pitchFamily="2" charset="2"/>
              </a:rPr>
              <a:t>Join will wait for exit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5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87025"/>
            <a:ext cx="8229601" cy="544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#define NTHREADS 10</a:t>
            </a:r>
          </a:p>
          <a:p>
            <a:pPr>
              <a:buNone/>
            </a:pPr>
            <a:r>
              <a:rPr lang="en-US" dirty="0" err="1"/>
              <a:t>thread_t</a:t>
            </a:r>
            <a:r>
              <a:rPr lang="en-US" dirty="0"/>
              <a:t> </a:t>
            </a:r>
            <a:r>
              <a:rPr lang="en-US" dirty="0" err="1"/>
              <a:t>threads[NTHREADS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main() {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thread_create(&amp;threads[i</a:t>
            </a:r>
            <a:r>
              <a:rPr lang="en-US" dirty="0"/>
              <a:t>], &amp;go,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exitValue</a:t>
            </a:r>
            <a:r>
              <a:rPr lang="en-US" dirty="0"/>
              <a:t> = </a:t>
            </a:r>
            <a:r>
              <a:rPr lang="en-US" dirty="0" err="1"/>
              <a:t>thread_join(threads[i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printf("Thread</a:t>
            </a:r>
            <a:r>
              <a:rPr lang="en-US" dirty="0"/>
              <a:t> %</a:t>
            </a:r>
            <a:r>
              <a:rPr lang="en-US" dirty="0" err="1"/>
              <a:t>d</a:t>
            </a:r>
            <a:r>
              <a:rPr lang="en-US" dirty="0"/>
              <a:t> returned with %ld\</a:t>
            </a:r>
            <a:r>
              <a:rPr lang="en-US" dirty="0" err="1"/>
              <a:t>n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exitValue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printf("Main</a:t>
            </a:r>
            <a:r>
              <a:rPr lang="en-US" dirty="0"/>
              <a:t> thread done.\</a:t>
            </a:r>
            <a:r>
              <a:rPr lang="en-US" dirty="0" err="1"/>
              <a:t>n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go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printf("Hello</a:t>
            </a:r>
            <a:r>
              <a:rPr lang="en-US" dirty="0"/>
              <a:t> from thread 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thread_exit(100 + </a:t>
            </a:r>
            <a:r>
              <a:rPr lang="en-US" dirty="0" err="1"/>
              <a:t>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// REACHED?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threadHello</a:t>
            </a:r>
            <a:r>
              <a:rPr lang="en-US" dirty="0"/>
              <a:t>: Example 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/>
              <a:t>Why must “thread returned” print in order?</a:t>
            </a:r>
          </a:p>
          <a:p>
            <a:r>
              <a:rPr lang="en-US" dirty="0"/>
              <a:t>What is maximum # of threads running when thread 5 prints hello?</a:t>
            </a:r>
          </a:p>
          <a:p>
            <a:r>
              <a:rPr lang="en-US" dirty="0"/>
              <a:t>Minimum?</a:t>
            </a:r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18098" r="-118098"/>
              <a:stretch>
                <a:fillRect/>
              </a:stretch>
            </p:blipFill>
          </mc:Choice>
          <mc:Fallback>
            <p:blipFill>
              <a:blip r:embed="rId3"/>
              <a:srcRect l="-118098" r="-118098"/>
              <a:stretch>
                <a:fillRect/>
              </a:stretch>
            </p:blipFill>
          </mc:Fallback>
        </mc:AlternateContent>
        <p:spPr>
          <a:xfrm>
            <a:off x="3415528" y="1610445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Threads can create children, and wait for their completion</a:t>
            </a:r>
          </a:p>
          <a:p>
            <a:r>
              <a:rPr lang="en-US" dirty="0"/>
              <a:t>Data can be shared before fork and after join</a:t>
            </a:r>
          </a:p>
          <a:p>
            <a:pPr lvl="1"/>
            <a:r>
              <a:rPr lang="en-US" dirty="0"/>
              <a:t>Otherwise extra code to coordinate access (Chapter 5)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Web server: fork new thread for each new connection</a:t>
            </a:r>
          </a:p>
          <a:p>
            <a:pPr lvl="2"/>
            <a:r>
              <a:rPr lang="en-US" dirty="0"/>
              <a:t>As long as the threads are completely independent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Parallel memory copy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bzero</a:t>
            </a:r>
            <a:r>
              <a:rPr lang="en-US" dirty="0"/>
              <a:t> with fork/join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4920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blockzero</a:t>
            </a:r>
            <a:r>
              <a:rPr lang="en-US" dirty="0"/>
              <a:t> (unsigned char *</a:t>
            </a:r>
            <a:r>
              <a:rPr lang="en-US" dirty="0" err="1"/>
              <a:t>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length)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j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thread_t</a:t>
            </a:r>
            <a:r>
              <a:rPr lang="en-US" dirty="0"/>
              <a:t> </a:t>
            </a:r>
            <a:r>
              <a:rPr lang="en-US" dirty="0" err="1"/>
              <a:t>threads[NTHREADS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bzeroparams</a:t>
            </a:r>
            <a:r>
              <a:rPr lang="en-US" dirty="0"/>
              <a:t> </a:t>
            </a:r>
            <a:r>
              <a:rPr lang="en-US" dirty="0" err="1"/>
              <a:t>params[NTHREADS</a:t>
            </a:r>
            <a:r>
              <a:rPr lang="en-US" dirty="0"/>
              <a:t>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// For simplicity, assumes length is divisible by NTHREADS.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0, </a:t>
            </a:r>
            <a:r>
              <a:rPr lang="en-US" dirty="0" err="1"/>
              <a:t>j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++, </a:t>
            </a:r>
            <a:r>
              <a:rPr lang="en-US" dirty="0" err="1"/>
              <a:t>j</a:t>
            </a:r>
            <a:r>
              <a:rPr lang="en-US" dirty="0"/>
              <a:t> += length/NTHREADS)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params[i].buffer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* length/NTHREADS;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params[i].length</a:t>
            </a:r>
            <a:r>
              <a:rPr lang="en-US" dirty="0"/>
              <a:t> = length/NTHREADS;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thread_create_p(&amp;(threads[i</a:t>
            </a:r>
            <a:r>
              <a:rPr lang="en-US" dirty="0"/>
              <a:t>]), &amp;go, &amp;</a:t>
            </a:r>
            <a:r>
              <a:rPr lang="en-US" dirty="0" err="1"/>
              <a:t>params[i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NTHREADS;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thread_join(threads[i</a:t>
            </a:r>
            <a:r>
              <a:rPr lang="en-US" dirty="0"/>
              <a:t>]);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Data Structures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38" y="1495739"/>
            <a:ext cx="6806124" cy="51186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Thread ID</a:t>
            </a:r>
          </a:p>
          <a:p>
            <a:r>
              <a:rPr lang="en-US" dirty="0"/>
              <a:t>Scheduling priority</a:t>
            </a:r>
          </a:p>
          <a:p>
            <a:r>
              <a:rPr lang="en-US" dirty="0"/>
              <a:t>Thread state (ready, running, waiting, …)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87077"/>
              </p:ext>
            </p:extLst>
          </p:nvPr>
        </p:nvGraphicFramePr>
        <p:xfrm>
          <a:off x="457200" y="3512047"/>
          <a:ext cx="8042745" cy="306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56">
                  <a:extLst>
                    <a:ext uri="{9D8B030D-6E8A-4147-A177-3AD203B41FA5}">
                      <a16:colId xmlns:a16="http://schemas.microsoft.com/office/drawing/2014/main" val="4114396297"/>
                    </a:ext>
                  </a:extLst>
                </a:gridCol>
                <a:gridCol w="3346174">
                  <a:extLst>
                    <a:ext uri="{9D8B030D-6E8A-4147-A177-3AD203B41FA5}">
                      <a16:colId xmlns:a16="http://schemas.microsoft.com/office/drawing/2014/main" val="973951261"/>
                    </a:ext>
                  </a:extLst>
                </a:gridCol>
                <a:gridCol w="2680915">
                  <a:extLst>
                    <a:ext uri="{9D8B030D-6E8A-4147-A177-3AD203B41FA5}">
                      <a16:colId xmlns:a16="http://schemas.microsoft.com/office/drawing/2014/main" val="2820570607"/>
                    </a:ext>
                  </a:extLst>
                </a:gridCol>
              </a:tblGrid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State of 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 of TCB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</a:t>
                      </a:r>
                      <a:r>
                        <a:rPr lang="en-US" sz="2000" baseline="0" dirty="0"/>
                        <a:t> of Registers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27877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being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 or thread’s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7396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405301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Running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processor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17515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Waiting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synch. variable’s Waiting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527723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Finished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Finished List then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TCB/stack or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07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6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19088"/>
            <a:ext cx="8229600" cy="32881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Threads in QNX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97" y="1417639"/>
            <a:ext cx="4150925" cy="36552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144495"/>
            <a:ext cx="8229600" cy="1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Shows alternate design decisions with one list per priority level and with running thread (“active”) remaining linked</a:t>
            </a:r>
          </a:p>
          <a:p>
            <a:pPr algn="l"/>
            <a:endParaRPr lang="en-US" sz="2200" dirty="0"/>
          </a:p>
          <a:p>
            <a:r>
              <a:rPr lang="en-US" sz="1200" dirty="0"/>
              <a:t>(Diagram from http://www.qnx.com/developers/docs/6.3.2/neutrino/sys_arch/kernel.html)</a:t>
            </a:r>
          </a:p>
        </p:txBody>
      </p:sp>
    </p:spTree>
    <p:extLst>
      <p:ext uri="{BB962C8B-B14F-4D97-AF65-F5344CB8AC3E}">
        <p14:creationId xmlns:p14="http://schemas.microsoft.com/office/powerpoint/2010/main" val="233488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053177"/>
          </a:xfrm>
        </p:spPr>
        <p:txBody>
          <a:bodyPr>
            <a:normAutofit fontScale="92500"/>
          </a:bodyPr>
          <a:lstStyle/>
          <a:p>
            <a:r>
              <a:rPr lang="en-US" dirty="0"/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dirty="0"/>
              <a:t>Process execution, interrupts, background tasks, system maintenance </a:t>
            </a:r>
          </a:p>
          <a:p>
            <a:r>
              <a:rPr lang="en-US" dirty="0"/>
              <a:t>Humans are not very good at keeping track of multiple things happening simultaneously</a:t>
            </a:r>
          </a:p>
          <a:p>
            <a:r>
              <a:rPr lang="en-US" dirty="0"/>
              <a:t>Threads are an abstraction to help bridge this gap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355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Threads at User and Kernel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single-threaded processes</a:t>
            </a:r>
          </a:p>
          <a:p>
            <a:pPr lvl="1"/>
            <a:r>
              <a:rPr lang="en-US" dirty="0"/>
              <a:t>System calls access shared kernel data structures</a:t>
            </a:r>
          </a:p>
          <a:p>
            <a:r>
              <a:rPr lang="en-US" dirty="0"/>
              <a:t>Multiple multi-threaded user processes</a:t>
            </a:r>
          </a:p>
          <a:p>
            <a:pPr lvl="1"/>
            <a:r>
              <a:rPr lang="en-US" dirty="0"/>
              <a:t>Each with multiple threads, sharing same data structures, isolated from other user processes</a:t>
            </a:r>
          </a:p>
          <a:p>
            <a:r>
              <a:rPr lang="en-US" dirty="0"/>
              <a:t>Kernel design</a:t>
            </a:r>
          </a:p>
          <a:p>
            <a:pPr lvl="1"/>
            <a:r>
              <a:rPr lang="en-US" dirty="0"/>
              <a:t>Kernel can have zero threads (e.g., IBM MVT)</a:t>
            </a:r>
          </a:p>
          <a:p>
            <a:pPr lvl="1"/>
            <a:r>
              <a:rPr lang="en-US" dirty="0"/>
              <a:t>Kernel can use internal threads</a:t>
            </a:r>
          </a:p>
          <a:p>
            <a:pPr lvl="1"/>
            <a:r>
              <a:rPr lang="en-US" dirty="0"/>
              <a:t>In general, interrupt handlers are not threads but can be used to wake or signal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OS Kernel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85" y="1247614"/>
            <a:ext cx="6998630" cy="5428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</a:t>
            </a:r>
            <a:br>
              <a:rPr lang="en-US" dirty="0"/>
            </a:br>
            <a:r>
              <a:rPr lang="en-US" dirty="0"/>
              <a:t>(Take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37" y="1597527"/>
            <a:ext cx="7374325" cy="49548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 (Take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/>
          </a:bodyPr>
          <a:lstStyle/>
          <a:p>
            <a:r>
              <a:rPr lang="en-US" dirty="0"/>
              <a:t>Green threads (early Java)</a:t>
            </a:r>
          </a:p>
          <a:p>
            <a:pPr lvl="1"/>
            <a:r>
              <a:rPr lang="en-US" dirty="0"/>
              <a:t>User-level library, within a single-threaded process</a:t>
            </a:r>
          </a:p>
          <a:p>
            <a:pPr lvl="1"/>
            <a:r>
              <a:rPr lang="en-US" dirty="0"/>
              <a:t>Library does thread context switch</a:t>
            </a:r>
          </a:p>
          <a:p>
            <a:pPr lvl="1"/>
            <a:r>
              <a:rPr lang="en-US" dirty="0"/>
              <a:t>Preemption via </a:t>
            </a:r>
            <a:r>
              <a:rPr lang="en-US" dirty="0" err="1"/>
              <a:t>upcall</a:t>
            </a:r>
            <a:r>
              <a:rPr lang="en-US" dirty="0"/>
              <a:t>/UNIX signal on timer interrupt</a:t>
            </a:r>
          </a:p>
          <a:p>
            <a:pPr lvl="1"/>
            <a:r>
              <a:rPr lang="en-US" dirty="0"/>
              <a:t>Use multiple processes for real concurrency</a:t>
            </a:r>
          </a:p>
          <a:p>
            <a:pPr lvl="2"/>
            <a:r>
              <a:rPr lang="en-US" dirty="0"/>
              <a:t>Shared memory region mapped into each process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 User Processes (Take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Scheduler activations (Windows 8)</a:t>
            </a:r>
          </a:p>
          <a:p>
            <a:pPr lvl="1"/>
            <a:r>
              <a:rPr lang="en-US" dirty="0"/>
              <a:t>Kernel allocates processors to user-level library</a:t>
            </a:r>
          </a:p>
          <a:p>
            <a:pPr lvl="1"/>
            <a:r>
              <a:rPr lang="en-US" dirty="0"/>
              <a:t>Thread library implements context switch</a:t>
            </a:r>
          </a:p>
          <a:p>
            <a:pPr lvl="1"/>
            <a:r>
              <a:rPr lang="en-US" dirty="0"/>
              <a:t>Thread library decides what thread to run next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Upcall</a:t>
            </a:r>
            <a:r>
              <a:rPr lang="en-US" sz="3200" dirty="0"/>
              <a:t> whenever kernel needs a user-level scheduling decision</a:t>
            </a:r>
          </a:p>
          <a:p>
            <a:pPr marL="742950" lvl="2" indent="-342900"/>
            <a:r>
              <a:rPr lang="en-US" sz="2800" dirty="0"/>
              <a:t>Process assigned a new processor</a:t>
            </a:r>
          </a:p>
          <a:p>
            <a:pPr marL="742950" lvl="2" indent="-342900"/>
            <a:r>
              <a:rPr lang="en-US" sz="2800" dirty="0"/>
              <a:t>Processor removed from process</a:t>
            </a:r>
          </a:p>
          <a:p>
            <a:pPr marL="742950" lvl="2" indent="-342900"/>
            <a:r>
              <a:rPr lang="en-US" sz="2800" dirty="0"/>
              <a:t>System call blocks in kernel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Asynchronous I/O as a Alternative to Threads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36"/>
            <a:ext cx="8229600" cy="4172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8115" y="2089687"/>
            <a:ext cx="3153905" cy="258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2753" y="203027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21657" y="2038026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7214" y="202252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2753" y="2084522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6190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6221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0651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1657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9509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86753" y="4863884"/>
            <a:ext cx="1133960" cy="26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180335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Ousterhout</a:t>
            </a:r>
            <a:r>
              <a:rPr lang="en-US" dirty="0"/>
              <a:t> description:</a:t>
            </a:r>
          </a:p>
          <a:p>
            <a:pPr lvl="1"/>
            <a:r>
              <a:rPr lang="en-US" dirty="0"/>
              <a:t>One execution sequence; no concurrency</a:t>
            </a:r>
          </a:p>
          <a:p>
            <a:pPr lvl="1"/>
            <a:r>
              <a:rPr lang="en-US" dirty="0"/>
              <a:t>Establish callbacks for events</a:t>
            </a:r>
          </a:p>
          <a:p>
            <a:pPr lvl="1"/>
            <a:r>
              <a:rPr lang="en-US" dirty="0"/>
              <a:t>Event loop waits for an event and invokes handlers</a:t>
            </a:r>
          </a:p>
          <a:p>
            <a:pPr lvl="1"/>
            <a:r>
              <a:rPr lang="en-US" dirty="0"/>
              <a:t>No preemption of event handlers</a:t>
            </a:r>
          </a:p>
          <a:p>
            <a:pPr lvl="1"/>
            <a:r>
              <a:rPr lang="en-US" dirty="0"/>
              <a:t>Event handlers are generally short-lived</a:t>
            </a:r>
          </a:p>
          <a:p>
            <a:pPr lvl="1"/>
            <a:endParaRPr lang="en-US" dirty="0"/>
          </a:p>
          <a:p>
            <a:r>
              <a:rPr lang="en-US" dirty="0"/>
              <a:t>But must add “continuation” data structures if event processing is complex and needs local state and tracking of next step</a:t>
            </a:r>
          </a:p>
        </p:txBody>
      </p:sp>
    </p:spTree>
    <p:extLst>
      <p:ext uri="{BB962C8B-B14F-4D97-AF65-F5344CB8AC3E}">
        <p14:creationId xmlns:p14="http://schemas.microsoft.com/office/powerpoint/2010/main" val="80443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/>
              <a:t>When is event-driven programming better than multithreaded concurrency?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26" y="2560638"/>
            <a:ext cx="5525547" cy="4110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Servers</a:t>
            </a:r>
          </a:p>
          <a:p>
            <a:pPr lvl="1"/>
            <a:r>
              <a:rPr lang="en-US" dirty="0"/>
              <a:t>Multiple connections handled simultaneously</a:t>
            </a:r>
          </a:p>
          <a:p>
            <a:r>
              <a:rPr lang="en-US" dirty="0"/>
              <a:t>Parallel programs</a:t>
            </a:r>
          </a:p>
          <a:p>
            <a:pPr lvl="1"/>
            <a:r>
              <a:rPr lang="en-US" dirty="0"/>
              <a:t>To achieve better performance</a:t>
            </a:r>
          </a:p>
          <a:p>
            <a:r>
              <a:rPr lang="en-US" dirty="0"/>
              <a:t>Programs with user interfaces</a:t>
            </a:r>
          </a:p>
          <a:p>
            <a:pPr lvl="1"/>
            <a:r>
              <a:rPr lang="en-US" dirty="0"/>
              <a:t>To achieve user responsiveness while doing computation</a:t>
            </a:r>
          </a:p>
          <a:p>
            <a:r>
              <a:rPr lang="en-US" dirty="0"/>
              <a:t>Network and disk bound programs</a:t>
            </a:r>
          </a:p>
          <a:p>
            <a:pPr lvl="1"/>
            <a:r>
              <a:rPr lang="en-US" dirty="0"/>
              <a:t>To hide network/disk latency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8295"/>
          </a:xfrm>
        </p:spPr>
        <p:txBody>
          <a:bodyPr>
            <a:normAutofit/>
          </a:bodyPr>
          <a:lstStyle/>
          <a:p>
            <a:r>
              <a:rPr lang="en-US" dirty="0"/>
              <a:t>A thread is a single execution sequence that represents a separately schedulable task</a:t>
            </a:r>
          </a:p>
          <a:p>
            <a:pPr lvl="1"/>
            <a:r>
              <a:rPr lang="en-US" dirty="0"/>
              <a:t>Single execution sequence: familiar programming model</a:t>
            </a:r>
          </a:p>
          <a:p>
            <a:pPr lvl="1"/>
            <a:r>
              <a:rPr lang="en-US" dirty="0"/>
              <a:t>Separately schedulable: OS can run or suspend a thread at any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For parallel processing involving shared objects, threads are more efficient than processes</a:t>
            </a:r>
          </a:p>
          <a:p>
            <a:pPr lvl="1"/>
            <a:r>
              <a:rPr lang="en-US" dirty="0"/>
              <a:t>Cheaper to create and destroy</a:t>
            </a:r>
          </a:p>
          <a:p>
            <a:pPr lvl="1"/>
            <a:r>
              <a:rPr lang="en-US" dirty="0"/>
              <a:t>Faster to switch among</a:t>
            </a:r>
          </a:p>
          <a:p>
            <a:pPr lvl="1"/>
            <a:r>
              <a:rPr lang="en-US" dirty="0"/>
              <a:t>Communicate through shared memory in single process</a:t>
            </a:r>
          </a:p>
          <a:p>
            <a:r>
              <a:rPr lang="en-US" dirty="0"/>
              <a:t>But code is hard to get correct when multiple threads can update shared objects</a:t>
            </a:r>
          </a:p>
          <a:p>
            <a:pPr lvl="1"/>
            <a:r>
              <a:rPr lang="en-US" dirty="0"/>
              <a:t>“[N]on-trivial multi-threaded programs are incomprehensible to humans.” Edward Lee, UCB / CPS</a:t>
            </a:r>
          </a:p>
          <a:p>
            <a:pPr lvl="1"/>
            <a:r>
              <a:rPr lang="en-US" dirty="0"/>
              <a:t>“For most purposes proposed for threads, events are better. Threads should be used only when true CPU concurrency is needed.” John </a:t>
            </a:r>
            <a:r>
              <a:rPr lang="en-US" dirty="0" err="1"/>
              <a:t>Ousterhout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17638"/>
            <a:ext cx="8900547" cy="2271767"/>
          </a:xfrm>
        </p:spPr>
        <p:txBody>
          <a:bodyPr>
            <a:normAutofit fontScale="92500"/>
          </a:bodyPr>
          <a:lstStyle/>
          <a:p>
            <a:r>
              <a:rPr lang="en-US" dirty="0"/>
              <a:t>Infinite number of processors</a:t>
            </a:r>
          </a:p>
          <a:p>
            <a:r>
              <a:rPr lang="en-US" dirty="0"/>
              <a:t>Threads execute with variable speed</a:t>
            </a:r>
          </a:p>
          <a:p>
            <a:pPr lvl="1"/>
            <a:r>
              <a:rPr lang="en-US" dirty="0"/>
              <a:t>Programs must be designed to work with any schedule</a:t>
            </a:r>
          </a:p>
          <a:p>
            <a:pPr lvl="1"/>
            <a:r>
              <a:rPr lang="en-US" dirty="0"/>
              <a:t>Otherwise false assumptions can lead to incorrect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45" y="3806555"/>
            <a:ext cx="6724352" cy="28042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81" y="1956629"/>
            <a:ext cx="8511769" cy="37131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146852" y="1658422"/>
            <a:ext cx="0" cy="4309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15" y="1600200"/>
            <a:ext cx="7489169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thread_create(thread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new thread to run </a:t>
            </a:r>
            <a:r>
              <a:rPr lang="en-US" dirty="0" err="1"/>
              <a:t>func(args</a:t>
            </a:r>
            <a:r>
              <a:rPr lang="en-US" dirty="0"/>
              <a:t>)</a:t>
            </a:r>
          </a:p>
          <a:p>
            <a:r>
              <a:rPr lang="en-US" dirty="0" err="1"/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Relinquish processor voluntarily</a:t>
            </a:r>
          </a:p>
          <a:p>
            <a:r>
              <a:rPr lang="en-US" dirty="0" err="1"/>
              <a:t>thread_join</a:t>
            </a:r>
            <a:r>
              <a:rPr lang="en-US" dirty="0"/>
              <a:t>(thread)</a:t>
            </a:r>
          </a:p>
          <a:p>
            <a:pPr lvl="1"/>
            <a:r>
              <a:rPr lang="en-US" dirty="0"/>
              <a:t>In parent, wait for forked thread to exit, then return</a:t>
            </a:r>
          </a:p>
          <a:p>
            <a:r>
              <a:rPr lang="en-US" dirty="0" err="1"/>
              <a:t>thread_exit</a:t>
            </a:r>
            <a:r>
              <a:rPr lang="en-US" dirty="0"/>
              <a:t>(</a:t>
            </a:r>
            <a:r>
              <a:rPr lang="en-US" dirty="0" err="1"/>
              <a:t>return_value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Quit thread and clean up, wake up joiner if any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14296</TotalTime>
  <Words>1131</Words>
  <Application>Microsoft Macintosh PowerPoint</Application>
  <PresentationFormat>On-screen Show (4:3)</PresentationFormat>
  <Paragraphs>195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Introduction to Operating Systems</vt:lpstr>
      <vt:lpstr>Motivation for Threads</vt:lpstr>
      <vt:lpstr>Examples of Concurrency</vt:lpstr>
      <vt:lpstr>Definitions</vt:lpstr>
      <vt:lpstr>Threads vs. Processes</vt:lpstr>
      <vt:lpstr>Thread Abstraction</vt:lpstr>
      <vt:lpstr>Programmer vs. Processor View</vt:lpstr>
      <vt:lpstr>Possible Executions</vt:lpstr>
      <vt:lpstr>Thread Operations</vt:lpstr>
      <vt:lpstr>Thread Context Switch</vt:lpstr>
      <vt:lpstr>Fork/Join Executes a Procedure Call in Parallel</vt:lpstr>
      <vt:lpstr>Example: threadHello</vt:lpstr>
      <vt:lpstr>threadHello: Example Output</vt:lpstr>
      <vt:lpstr>Fork/Join Concurrency</vt:lpstr>
      <vt:lpstr>bzero with fork/join concurrency</vt:lpstr>
      <vt:lpstr>Thread Data Structures</vt:lpstr>
      <vt:lpstr>Thread Metadata</vt:lpstr>
      <vt:lpstr>Thread Lifecycle</vt:lpstr>
      <vt:lpstr>Ready Threads in QNX</vt:lpstr>
      <vt:lpstr>Threads at User and Kernel Level</vt:lpstr>
      <vt:lpstr>Multithreaded OS Kernel</vt:lpstr>
      <vt:lpstr>Multithreaded User Processes (Take 1)</vt:lpstr>
      <vt:lpstr>Multithreaded User Processes (Take 2)</vt:lpstr>
      <vt:lpstr>Multithreaded User Processes (Take 3)</vt:lpstr>
      <vt:lpstr>Asynchronous I/O as a Alternative to Threads</vt:lpstr>
      <vt:lpstr>PowerPoint Presentation</vt:lpstr>
      <vt:lpstr>Event-Driven Approach</vt:lpstr>
      <vt:lpstr>Question</vt:lpstr>
    </vt:vector>
  </TitlesOfParts>
  <Manager/>
  <Company>University of Washington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Brygg Ullmer</cp:lastModifiedBy>
  <cp:revision>75</cp:revision>
  <cp:lastPrinted>2017-05-21T23:33:00Z</cp:lastPrinted>
  <dcterms:created xsi:type="dcterms:W3CDTF">2014-10-08T04:57:38Z</dcterms:created>
  <dcterms:modified xsi:type="dcterms:W3CDTF">2018-09-18T14:38:20Z</dcterms:modified>
  <cp:category/>
</cp:coreProperties>
</file>