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9" r:id="rId2"/>
    <p:sldId id="258" r:id="rId3"/>
    <p:sldId id="319" r:id="rId4"/>
    <p:sldId id="320" r:id="rId5"/>
    <p:sldId id="257" r:id="rId6"/>
    <p:sldId id="321" r:id="rId7"/>
    <p:sldId id="260" r:id="rId8"/>
    <p:sldId id="261" r:id="rId9"/>
    <p:sldId id="262" r:id="rId10"/>
    <p:sldId id="263" r:id="rId11"/>
    <p:sldId id="266" r:id="rId12"/>
    <p:sldId id="267" r:id="rId13"/>
    <p:sldId id="322" r:id="rId14"/>
    <p:sldId id="323" r:id="rId15"/>
    <p:sldId id="324" r:id="rId16"/>
    <p:sldId id="276" r:id="rId17"/>
    <p:sldId id="268" r:id="rId18"/>
    <p:sldId id="325" r:id="rId19"/>
    <p:sldId id="271" r:id="rId20"/>
    <p:sldId id="326" r:id="rId21"/>
    <p:sldId id="327" r:id="rId22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606" autoAdjust="0"/>
    <p:restoredTop sz="64199" autoAdjust="0"/>
  </p:normalViewPr>
  <p:slideViewPr>
    <p:cSldViewPr snapToGrid="0" snapToObjects="1">
      <p:cViewPr varScale="1">
        <p:scale>
          <a:sx n="113" d="100"/>
          <a:sy n="113" d="100"/>
        </p:scale>
        <p:origin x="2175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22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0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50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6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CPSC/ECE </a:t>
            </a:r>
            <a:r>
              <a:rPr lang="en-US" dirty="0" smtClean="0"/>
              <a:t>3220</a:t>
            </a:r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2 – Part A</a:t>
            </a:r>
          </a:p>
          <a:p>
            <a:endParaRPr lang="en-US" dirty="0" smtClean="0"/>
          </a:p>
          <a:p>
            <a:r>
              <a:rPr lang="en-US" sz="2200" dirty="0"/>
              <a:t>(adapted by Brygg Ullmer from Mark </a:t>
            </a:r>
            <a:r>
              <a:rPr lang="en-US" sz="2200" dirty="0" err="1"/>
              <a:t>Smotherman’s</a:t>
            </a:r>
            <a:r>
              <a:rPr lang="en-US" sz="2200" dirty="0"/>
              <a:t> adaptations of </a:t>
            </a:r>
            <a:br>
              <a:rPr lang="en-US" sz="2200" dirty="0"/>
            </a:br>
            <a:r>
              <a:rPr lang="en-US" sz="2200" dirty="0"/>
              <a:t>Tom Anderson’s slides on OSPP web site)</a:t>
            </a:r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4216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Support: </a:t>
            </a:r>
            <a:br>
              <a:rPr lang="en-US" dirty="0" smtClean="0"/>
            </a:br>
            <a:r>
              <a:rPr lang="en-US" dirty="0" smtClean="0"/>
              <a:t>Dual-Mode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Kernel mode</a:t>
            </a:r>
          </a:p>
          <a:p>
            <a:pPr lvl="1"/>
            <a:r>
              <a:rPr lang="en-US" dirty="0" smtClean="0"/>
              <a:t>Execution with the full privileges of the hardware</a:t>
            </a:r>
          </a:p>
          <a:p>
            <a:pPr lvl="1"/>
            <a:r>
              <a:rPr lang="en-US" dirty="0" smtClean="0"/>
              <a:t>Read/write to any memory, access any I/O device, read/write any disk sector, send/</a:t>
            </a:r>
            <a:r>
              <a:rPr lang="en-US" dirty="0" err="1" smtClean="0"/>
              <a:t>rcv</a:t>
            </a:r>
            <a:r>
              <a:rPr lang="en-US" dirty="0" smtClean="0"/>
              <a:t> any packet</a:t>
            </a:r>
          </a:p>
          <a:p>
            <a:r>
              <a:rPr lang="en-US" dirty="0" smtClean="0"/>
              <a:t>User mode</a:t>
            </a:r>
          </a:p>
          <a:p>
            <a:pPr lvl="1"/>
            <a:r>
              <a:rPr lang="en-US" dirty="0" smtClean="0"/>
              <a:t>Limited privileges</a:t>
            </a:r>
          </a:p>
          <a:p>
            <a:pPr lvl="1"/>
            <a:r>
              <a:rPr lang="en-US" dirty="0" smtClean="0"/>
              <a:t>Only those granted by the operating system kernel</a:t>
            </a:r>
          </a:p>
          <a:p>
            <a:r>
              <a:rPr lang="en-US" dirty="0" smtClean="0"/>
              <a:t>Mode bit stored in processor status register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smtClean="0"/>
              <a:t>on x86, mode bits are stored in the CS register)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Support:</a:t>
            </a:r>
            <a:br>
              <a:rPr lang="en-US" dirty="0" smtClean="0"/>
            </a:br>
            <a:r>
              <a:rPr lang="en-US" dirty="0" smtClean="0"/>
              <a:t>Dual-Mode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Privileged instructions</a:t>
            </a:r>
          </a:p>
          <a:p>
            <a:pPr lvl="1"/>
            <a:r>
              <a:rPr lang="en-US" dirty="0" smtClean="0"/>
              <a:t>Available to kernel</a:t>
            </a:r>
          </a:p>
          <a:p>
            <a:pPr lvl="1"/>
            <a:r>
              <a:rPr lang="en-US" dirty="0" smtClean="0"/>
              <a:t>Not available to user code</a:t>
            </a:r>
          </a:p>
          <a:p>
            <a:r>
              <a:rPr lang="en-US" dirty="0" smtClean="0"/>
              <a:t>Limits on memory accesses</a:t>
            </a:r>
          </a:p>
          <a:p>
            <a:pPr lvl="1"/>
            <a:r>
              <a:rPr lang="en-US" dirty="0" smtClean="0"/>
              <a:t>To prevent user code from overwriting the kernel</a:t>
            </a:r>
          </a:p>
          <a:p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To regain control from a user program in a loop</a:t>
            </a:r>
          </a:p>
          <a:p>
            <a:r>
              <a:rPr lang="en-US" dirty="0" smtClean="0"/>
              <a:t>Need safe way to switch from user mode to kernel mode, and vice versa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/>
              <a:t>Change mode bit in </a:t>
            </a:r>
            <a:r>
              <a:rPr lang="en-US" dirty="0" smtClean="0"/>
              <a:t>processor status register</a:t>
            </a:r>
            <a:endParaRPr lang="en-US" dirty="0"/>
          </a:p>
          <a:p>
            <a:pPr lvl="1"/>
            <a:r>
              <a:rPr lang="en-US" dirty="0"/>
              <a:t>Change which memory locations a user program can access</a:t>
            </a:r>
          </a:p>
          <a:p>
            <a:pPr lvl="1"/>
            <a:r>
              <a:rPr lang="en-US" dirty="0"/>
              <a:t>Send commands to I/O devices</a:t>
            </a:r>
          </a:p>
          <a:p>
            <a:pPr lvl="1"/>
            <a:r>
              <a:rPr lang="en-US" dirty="0" smtClean="0"/>
              <a:t>Jump </a:t>
            </a:r>
            <a:r>
              <a:rPr lang="en-US" dirty="0"/>
              <a:t>into kernel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What should happen if a user program attempts to execute a privileged instruction?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Non-Privileged (“Safe”)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Load, store</a:t>
            </a:r>
          </a:p>
          <a:p>
            <a:pPr lvl="1"/>
            <a:r>
              <a:rPr lang="en-US" dirty="0" smtClean="0"/>
              <a:t>Add, subtract, …</a:t>
            </a:r>
          </a:p>
          <a:p>
            <a:pPr lvl="1"/>
            <a:r>
              <a:rPr lang="en-US" dirty="0" smtClean="0"/>
              <a:t>Conditional branch, jump to subroutine, …</a:t>
            </a:r>
          </a:p>
          <a:p>
            <a:r>
              <a:rPr lang="en-US" dirty="0" smtClean="0"/>
              <a:t>Allowed to execute in both kernel and user mode</a:t>
            </a:r>
          </a:p>
          <a:p>
            <a:pPr lvl="1"/>
            <a:r>
              <a:rPr lang="en-US" dirty="0" smtClean="0"/>
              <a:t>OS and applications all need the ability to add numbers!</a:t>
            </a:r>
          </a:p>
          <a:p>
            <a:pPr lvl="1"/>
            <a:r>
              <a:rPr lang="en-US" dirty="0" smtClean="0"/>
              <a:t>OS and applications all need the ability to use loops and call subroutines!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4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Instructions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428" y="2243976"/>
            <a:ext cx="5017443" cy="2621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2060" y="2299132"/>
            <a:ext cx="363474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 mode: </a:t>
            </a:r>
            <a:r>
              <a:rPr lang="en-US" sz="2400" dirty="0" smtClean="0"/>
              <a:t>non-privileged (“safe”) instructions only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2060" y="3356302"/>
            <a:ext cx="330327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Kernel mode: </a:t>
            </a:r>
            <a:r>
              <a:rPr lang="en-US" sz="2400" dirty="0" smtClean="0"/>
              <a:t>both privileged and non-privileged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329857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 Instructions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438" y="1592373"/>
            <a:ext cx="5017443" cy="2621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4930" y="1479560"/>
            <a:ext cx="363474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ttempt to execute a privileged instruction in user mode?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Stop the application and alert the OS!</a:t>
            </a:r>
          </a:p>
        </p:txBody>
      </p:sp>
      <p:sp>
        <p:nvSpPr>
          <p:cNvPr id="9" name="Down Arrow 8"/>
          <p:cNvSpPr/>
          <p:nvPr/>
        </p:nvSpPr>
        <p:spPr>
          <a:xfrm>
            <a:off x="4371975" y="2272739"/>
            <a:ext cx="240030" cy="71035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7314" y="4326693"/>
            <a:ext cx="77093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ypically the attempt is an error, but for selected instructions we will use this response to intentionally invoke the 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(Note: could be an inefficient way to implement a virtual machine that is running a guest OS completely in user mode)</a:t>
            </a:r>
            <a:endParaRPr lang="en-US" sz="2400" dirty="0"/>
          </a:p>
        </p:txBody>
      </p:sp>
      <p:sp>
        <p:nvSpPr>
          <p:cNvPr id="7" name="Explosion 1 6"/>
          <p:cNvSpPr/>
          <p:nvPr/>
        </p:nvSpPr>
        <p:spPr>
          <a:xfrm>
            <a:off x="4263390" y="2055661"/>
            <a:ext cx="457200" cy="388620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0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“Hello world” program, the kernel must copy the string from the user </a:t>
            </a:r>
            <a:r>
              <a:rPr lang="en-US" dirty="0" smtClean="0"/>
              <a:t>program memory </a:t>
            </a:r>
            <a:r>
              <a:rPr lang="en-US" dirty="0"/>
              <a:t>into the screen </a:t>
            </a:r>
            <a:r>
              <a:rPr lang="en-US" dirty="0" smtClean="0"/>
              <a:t>memory </a:t>
            </a:r>
          </a:p>
          <a:p>
            <a:r>
              <a:rPr lang="en-US" dirty="0" smtClean="0"/>
              <a:t>Why not allow the application to write directly to the </a:t>
            </a:r>
            <a:r>
              <a:rPr lang="en-US" dirty="0"/>
              <a:t>screen’s buffer </a:t>
            </a:r>
            <a:r>
              <a:rPr lang="en-US" dirty="0" smtClean="0"/>
              <a:t>memory?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Memory Protection</a:t>
            </a:r>
            <a:endParaRPr lang="en-US" dirty="0"/>
          </a:p>
        </p:txBody>
      </p:sp>
      <p:pic>
        <p:nvPicPr>
          <p:cNvPr id="7" name="Content Placeholder 7" descr="ch2-05PhysicalMemory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lc="http://schemas.openxmlformats.org/drawingml/2006/lockedCanvas" xmlns:ma="http://schemas.microsoft.com/office/mac/drawingml/2008/main" xmlns:mv="urn:schemas-microsoft-com:mac:vml" xmlns="" Requires="ma">
            <p:blipFill>
              <a:blip r:embed="rId3"/>
              <a:srcRect l="-3258" r="-3258"/>
              <a:stretch>
                <a:fillRect/>
              </a:stretch>
            </p:blipFill>
          </mc:Choice>
          <mc:Fallback>
            <p:blipFill>
              <a:blip r:embed="rId4"/>
              <a:srcRect l="-3258" r="-3258"/>
              <a:stretch>
                <a:fillRect/>
              </a:stretch>
            </p:blipFill>
          </mc:Fallback>
        </mc:AlternateContent>
        <p:spPr>
          <a:xfrm>
            <a:off x="1548331" y="1245870"/>
            <a:ext cx="6047338" cy="33258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7314" y="4802516"/>
            <a:ext cx="7709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Physical address generated by processor is range-checked against top and bottom limits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214" y="1417638"/>
            <a:ext cx="8452586" cy="3830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324" y="5302470"/>
            <a:ext cx="7709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Virtual address relative to 0 checked against bound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Virtual address added to contents of base register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83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Better Approaches!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Problems with the additive base and bounds?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sharing between </a:t>
            </a:r>
            <a:r>
              <a:rPr lang="en-US" dirty="0" smtClean="0"/>
              <a:t>processes? (e.g., how to share one copy of same machine instructions)</a:t>
            </a:r>
          </a:p>
          <a:p>
            <a:pPr lvl="1"/>
            <a:r>
              <a:rPr lang="en-US" dirty="0" smtClean="0"/>
              <a:t>Memory fragmentation as processes come and go</a:t>
            </a:r>
          </a:p>
          <a:p>
            <a:endParaRPr lang="en-US" dirty="0" smtClean="0"/>
          </a:p>
          <a:p>
            <a:r>
              <a:rPr lang="en-US" dirty="0" smtClean="0"/>
              <a:t>Paging and segmentation in Chapter 8</a:t>
            </a:r>
          </a:p>
          <a:p>
            <a:pPr lvl="1"/>
            <a:r>
              <a:rPr lang="en-US" dirty="0"/>
              <a:t>Translation done in hardware, using a </a:t>
            </a:r>
            <a:r>
              <a:rPr lang="en-US" dirty="0" smtClean="0"/>
              <a:t>table for each process</a:t>
            </a:r>
            <a:endParaRPr lang="en-US" dirty="0"/>
          </a:p>
          <a:p>
            <a:pPr lvl="1"/>
            <a:r>
              <a:rPr lang="en-US" dirty="0"/>
              <a:t>Table </a:t>
            </a:r>
            <a:r>
              <a:rPr lang="en-US" dirty="0" smtClean="0"/>
              <a:t>is set </a:t>
            </a:r>
            <a:r>
              <a:rPr lang="en-US" dirty="0"/>
              <a:t>up </a:t>
            </a:r>
            <a:r>
              <a:rPr lang="en-US" dirty="0" smtClean="0"/>
              <a:t>and managed by kernel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 of 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concept</a:t>
            </a:r>
          </a:p>
          <a:p>
            <a:pPr lvl="1"/>
            <a:r>
              <a:rPr lang="en-US" dirty="0" smtClean="0"/>
              <a:t>A process is the OS abstraction for executing a program with limited privileges</a:t>
            </a:r>
          </a:p>
          <a:p>
            <a:r>
              <a:rPr lang="en-US" dirty="0" smtClean="0"/>
              <a:t>Dual-mode operation: user vs. kernel</a:t>
            </a:r>
          </a:p>
          <a:p>
            <a:pPr lvl="1"/>
            <a:r>
              <a:rPr lang="en-US" dirty="0" smtClean="0"/>
              <a:t>Kernel-mode: execute with complete privileges</a:t>
            </a:r>
          </a:p>
          <a:p>
            <a:pPr lvl="1"/>
            <a:r>
              <a:rPr lang="en-US" dirty="0" smtClean="0"/>
              <a:t>User-mode: execute with fewer privileges</a:t>
            </a:r>
          </a:p>
          <a:p>
            <a:r>
              <a:rPr lang="en-US" dirty="0" smtClean="0"/>
              <a:t>Safe control transfer</a:t>
            </a:r>
          </a:p>
          <a:p>
            <a:pPr lvl="1"/>
            <a:r>
              <a:rPr lang="en-US" dirty="0" smtClean="0"/>
              <a:t>How do we switch from one mode to the other?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Program – Determine if OS Runs </a:t>
            </a:r>
            <a:r>
              <a:rPr lang="en-US" dirty="0"/>
              <a:t>w</a:t>
            </a:r>
            <a:r>
              <a:rPr lang="en-US" dirty="0" smtClean="0"/>
              <a:t>ith Virtual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415" y="1840230"/>
            <a:ext cx="707517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staticVar</a:t>
            </a:r>
            <a:r>
              <a:rPr lang="en-US" dirty="0"/>
              <a:t> = 0;      // a static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main()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staticVar</a:t>
            </a:r>
            <a:r>
              <a:rPr lang="en-US" dirty="0"/>
              <a:t> +=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sleep causes the program to wait for x seconds</a:t>
            </a:r>
          </a:p>
          <a:p>
            <a:pPr marL="0" indent="0">
              <a:buNone/>
            </a:pPr>
            <a:r>
              <a:rPr lang="en-US" dirty="0"/>
              <a:t>    sleep(10);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 ("Address: %p; Value: %d\n", &amp;</a:t>
            </a:r>
            <a:r>
              <a:rPr lang="en-US" dirty="0" err="1"/>
              <a:t>staticVar</a:t>
            </a:r>
            <a:r>
              <a:rPr lang="en-US" dirty="0"/>
              <a:t>, </a:t>
            </a:r>
            <a:r>
              <a:rPr lang="en-US" dirty="0" err="1"/>
              <a:t>staticVar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73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to Run Processes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% cat </a:t>
            </a:r>
            <a:r>
              <a:rPr lang="en-US" sz="2400" dirty="0" err="1" smtClean="0"/>
              <a:t>test.script</a:t>
            </a:r>
            <a:r>
              <a:rPr lang="en-US" sz="2400" dirty="0" smtClean="0"/>
              <a:t>                 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./</a:t>
            </a:r>
            <a:r>
              <a:rPr lang="en-US" sz="2400" dirty="0" err="1"/>
              <a:t>a.out</a:t>
            </a:r>
            <a:r>
              <a:rPr lang="en-US" sz="2400" dirty="0"/>
              <a:t> &amp;</a:t>
            </a:r>
          </a:p>
          <a:p>
            <a:pPr marL="0" indent="0">
              <a:buNone/>
            </a:pPr>
            <a:r>
              <a:rPr lang="en-US" sz="2400" dirty="0"/>
              <a:t>./</a:t>
            </a:r>
            <a:r>
              <a:rPr lang="en-US" sz="2400" dirty="0" err="1"/>
              <a:t>a.out</a:t>
            </a:r>
            <a:r>
              <a:rPr lang="en-US" sz="2400" dirty="0"/>
              <a:t> &amp;</a:t>
            </a:r>
          </a:p>
          <a:p>
            <a:pPr marL="0" indent="0">
              <a:buNone/>
            </a:pPr>
            <a:r>
              <a:rPr lang="en-US" sz="2400" dirty="0"/>
              <a:t>./</a:t>
            </a:r>
            <a:r>
              <a:rPr lang="en-US" sz="2400" dirty="0" err="1"/>
              <a:t>a.out</a:t>
            </a:r>
            <a:r>
              <a:rPr lang="en-US" sz="2400" dirty="0"/>
              <a:t> &amp;</a:t>
            </a:r>
          </a:p>
          <a:p>
            <a:pPr marL="0" indent="0">
              <a:buNone/>
            </a:pPr>
            <a:r>
              <a:rPr lang="en-US" sz="2400" dirty="0"/>
              <a:t>wait</a:t>
            </a:r>
          </a:p>
          <a:p>
            <a:pPr marL="0" indent="0">
              <a:buNone/>
            </a:pPr>
            <a:r>
              <a:rPr lang="en-US" sz="2400" dirty="0"/>
              <a:t>echo all </a:t>
            </a:r>
            <a:r>
              <a:rPr lang="en-US" sz="2400" dirty="0" smtClean="0"/>
              <a:t>done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% </a:t>
            </a:r>
            <a:r>
              <a:rPr lang="en-US" dirty="0" err="1"/>
              <a:t>csh</a:t>
            </a:r>
            <a:r>
              <a:rPr lang="en-US" dirty="0"/>
              <a:t> &lt; </a:t>
            </a:r>
            <a:r>
              <a:rPr lang="en-US" dirty="0" err="1"/>
              <a:t>test.script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[1] 9453</a:t>
            </a:r>
          </a:p>
          <a:p>
            <a:pPr marL="0" indent="0">
              <a:buNone/>
            </a:pPr>
            <a:r>
              <a:rPr lang="en-US" dirty="0"/>
              <a:t>[2] 9454</a:t>
            </a:r>
          </a:p>
          <a:p>
            <a:pPr marL="0" indent="0">
              <a:buNone/>
            </a:pPr>
            <a:r>
              <a:rPr lang="en-US" dirty="0"/>
              <a:t>[3] 9455</a:t>
            </a:r>
          </a:p>
          <a:p>
            <a:pPr marL="0" indent="0">
              <a:buNone/>
            </a:pPr>
            <a:r>
              <a:rPr lang="en-US" dirty="0"/>
              <a:t>Address: 0x60104c; Value: 1</a:t>
            </a:r>
          </a:p>
          <a:p>
            <a:pPr marL="0" indent="0">
              <a:buNone/>
            </a:pPr>
            <a:r>
              <a:rPr lang="en-US" dirty="0"/>
              <a:t>Address: 0x60104c; Value: 1</a:t>
            </a:r>
          </a:p>
          <a:p>
            <a:pPr marL="0" indent="0">
              <a:buNone/>
            </a:pPr>
            <a:r>
              <a:rPr lang="en-US" dirty="0"/>
              <a:t>Address: 0x60104c; Value: 1</a:t>
            </a:r>
          </a:p>
          <a:p>
            <a:pPr marL="0" indent="0">
              <a:buNone/>
            </a:pPr>
            <a:r>
              <a:rPr lang="en-US" dirty="0"/>
              <a:t>[2]    Exit 28                       ./</a:t>
            </a:r>
            <a:r>
              <a:rPr lang="en-US" dirty="0" err="1"/>
              <a:t>a.out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[1]    Exit 28                       ./</a:t>
            </a:r>
            <a:r>
              <a:rPr lang="en-US" dirty="0" err="1"/>
              <a:t>a.out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   Exit 28                       ./</a:t>
            </a:r>
            <a:r>
              <a:rPr lang="en-US" dirty="0" err="1"/>
              <a:t>a.out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all 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1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Lowest level of software running on the system</a:t>
            </a:r>
          </a:p>
          <a:p>
            <a:r>
              <a:rPr lang="en-US" dirty="0" smtClean="0"/>
              <a:t>Purpose </a:t>
            </a:r>
            <a:r>
              <a:rPr lang="en-US" dirty="0"/>
              <a:t>is to implement </a:t>
            </a:r>
            <a:r>
              <a:rPr lang="en-US" dirty="0" smtClean="0"/>
              <a:t>protection</a:t>
            </a:r>
          </a:p>
          <a:p>
            <a:r>
              <a:rPr lang="en-US" dirty="0" smtClean="0"/>
              <a:t>Kernel is fully trusted and has access to all the hardware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44" y="1493532"/>
            <a:ext cx="5011579" cy="26212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94584" y="2727972"/>
            <a:ext cx="3663316" cy="83818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5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Untrusted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1063"/>
            <a:ext cx="8229600" cy="50165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should restrict privileges of untrusted code</a:t>
            </a:r>
          </a:p>
          <a:p>
            <a:pPr lvl="1"/>
            <a:r>
              <a:rPr lang="en-US" dirty="0" smtClean="0"/>
              <a:t>Should not have access to all the hardware</a:t>
            </a:r>
          </a:p>
          <a:p>
            <a:pPr lvl="1"/>
            <a:r>
              <a:rPr lang="en-US" dirty="0" smtClean="0"/>
              <a:t>Should not have ability to modify the kernel or other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Brief debate team consideration of book’s “straight jacket” and “insane asylum” references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728" y="1417638"/>
            <a:ext cx="5017443" cy="26215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54580" y="1508760"/>
            <a:ext cx="754380" cy="88011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7620" y="1508760"/>
            <a:ext cx="754380" cy="88011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80660" y="1508760"/>
            <a:ext cx="754380" cy="88011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we execute code with restricted privileges?</a:t>
            </a:r>
          </a:p>
          <a:p>
            <a:pPr lvl="1"/>
            <a:r>
              <a:rPr lang="en-US" dirty="0" smtClean="0"/>
              <a:t>Either because the code is buggy or if it might be malicious</a:t>
            </a:r>
          </a:p>
          <a:p>
            <a:r>
              <a:rPr lang="en-US" dirty="0" smtClean="0"/>
              <a:t>Some examples: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script running in a web browser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program you just downloaded off the Internet</a:t>
            </a:r>
          </a:p>
          <a:p>
            <a:pPr lvl="1"/>
            <a:r>
              <a:rPr lang="en-US" dirty="0" smtClean="0"/>
              <a:t>A program you just wrote that you haven’t fully tested or debugged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Source file on disk</a:t>
            </a:r>
          </a:p>
          <a:p>
            <a:r>
              <a:rPr lang="en-US" dirty="0" smtClean="0"/>
              <a:t>Executable file on disk</a:t>
            </a:r>
          </a:p>
          <a:p>
            <a:pPr lvl="1"/>
            <a:r>
              <a:rPr lang="en-US" dirty="0" smtClean="0"/>
              <a:t>After compiling and linking</a:t>
            </a:r>
          </a:p>
          <a:p>
            <a:pPr lvl="1"/>
            <a:r>
              <a:rPr lang="en-US" dirty="0" smtClean="0"/>
              <a:t>Set of machine instructions (with a specified entry point) and initialized data</a:t>
            </a:r>
          </a:p>
          <a:p>
            <a:r>
              <a:rPr lang="en-US" dirty="0" smtClean="0"/>
              <a:t>Memory image</a:t>
            </a:r>
          </a:p>
          <a:p>
            <a:pPr lvl="1"/>
            <a:r>
              <a:rPr lang="en-US" dirty="0" smtClean="0"/>
              <a:t>After loading</a:t>
            </a:r>
          </a:p>
          <a:p>
            <a:pPr lvl="1"/>
            <a:r>
              <a:rPr lang="en-US" dirty="0" smtClean="0"/>
              <a:t>Stack, heap, and uninitialized data areas added to provide full execution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91054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and Loading a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520" y="1382808"/>
            <a:ext cx="7868959" cy="4743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52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Process: an </a:t>
            </a:r>
            <a:r>
              <a:rPr lang="en-US" i="1" dirty="0" smtClean="0"/>
              <a:t>instance</a:t>
            </a:r>
            <a:r>
              <a:rPr lang="en-US" dirty="0" smtClean="0"/>
              <a:t> of a program, running with limited rights</a:t>
            </a:r>
          </a:p>
          <a:p>
            <a:pPr lvl="1"/>
            <a:r>
              <a:rPr lang="en-US" dirty="0" smtClean="0"/>
              <a:t>Thread: an execution sequence within a process</a:t>
            </a:r>
          </a:p>
          <a:p>
            <a:pPr lvl="2"/>
            <a:r>
              <a:rPr lang="en-US" dirty="0" smtClean="0"/>
              <a:t>Potentially many threads per process (for now 1:1)</a:t>
            </a:r>
          </a:p>
          <a:p>
            <a:pPr lvl="1"/>
            <a:r>
              <a:rPr lang="en-US" dirty="0" smtClean="0"/>
              <a:t>Address space: the range of valid addresses</a:t>
            </a:r>
          </a:p>
          <a:p>
            <a:pPr lvl="1"/>
            <a:r>
              <a:rPr lang="en-US" dirty="0" smtClean="0"/>
              <a:t>Allocated resources: the physical memory, files, and network connections the process can currently access</a:t>
            </a:r>
          </a:p>
          <a:p>
            <a:pPr lvl="1"/>
            <a:r>
              <a:rPr lang="en-US" dirty="0" smtClean="0"/>
              <a:t>[in some systems] Capabilities: the permissions the process has (e.g., which system calls it can make, what objects it can access and how)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can we implement execution with limited privilege?</a:t>
            </a:r>
          </a:p>
          <a:p>
            <a:pPr lvl="1"/>
            <a:r>
              <a:rPr lang="en-US" dirty="0" smtClean="0"/>
              <a:t>Execute each program instruction in a simulator</a:t>
            </a:r>
          </a:p>
          <a:p>
            <a:pPr lvl="1"/>
            <a:r>
              <a:rPr lang="en-US" dirty="0" smtClean="0"/>
              <a:t>If the instruction is permitted, do the instruction</a:t>
            </a:r>
          </a:p>
          <a:p>
            <a:pPr lvl="1"/>
            <a:r>
              <a:rPr lang="en-US" dirty="0" smtClean="0"/>
              <a:t>Otherwise, stop the process</a:t>
            </a:r>
          </a:p>
          <a:p>
            <a:pPr lvl="1"/>
            <a:r>
              <a:rPr lang="en-US" dirty="0" smtClean="0"/>
              <a:t>Basic model in </a:t>
            </a:r>
            <a:r>
              <a:rPr lang="en-US" dirty="0" err="1" smtClean="0"/>
              <a:t>Javascript</a:t>
            </a:r>
            <a:r>
              <a:rPr lang="en-US" dirty="0" smtClean="0"/>
              <a:t> and other interpreted languages</a:t>
            </a:r>
          </a:p>
          <a:p>
            <a:r>
              <a:rPr lang="en-US" dirty="0" smtClean="0"/>
              <a:t>How do we go faster?</a:t>
            </a:r>
          </a:p>
          <a:p>
            <a:pPr lvl="1"/>
            <a:r>
              <a:rPr lang="en-US" dirty="0" smtClean="0"/>
              <a:t>Run the unprivileged code directly on the CPU!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10793</TotalTime>
  <Words>980</Words>
  <Application>Microsoft Office PowerPoint</Application>
  <PresentationFormat>On-screen Show (4:3)</PresentationFormat>
  <Paragraphs>166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Introduction to Operating Systems</vt:lpstr>
      <vt:lpstr>Main Points of Chapter 2</vt:lpstr>
      <vt:lpstr>Kernel</vt:lpstr>
      <vt:lpstr>Untrusted Code</vt:lpstr>
      <vt:lpstr>Challenge: Protection</vt:lpstr>
      <vt:lpstr>Stages of a Program</vt:lpstr>
      <vt:lpstr>Compiling and Loading a Program</vt:lpstr>
      <vt:lpstr>Process Abstraction</vt:lpstr>
      <vt:lpstr>Thought Experiment</vt:lpstr>
      <vt:lpstr>Hardware Support:  Dual-Mode Operation</vt:lpstr>
      <vt:lpstr>Hardware Support: Dual-Mode Operation</vt:lpstr>
      <vt:lpstr>Privileged instructions</vt:lpstr>
      <vt:lpstr>Non-Privileged (“Safe”) Instructions</vt:lpstr>
      <vt:lpstr>Valid Instructions</vt:lpstr>
      <vt:lpstr>Invalid Instructions</vt:lpstr>
      <vt:lpstr>Question</vt:lpstr>
      <vt:lpstr>Simple Memory Protection</vt:lpstr>
      <vt:lpstr>A Better Approach</vt:lpstr>
      <vt:lpstr>Even Better Approaches!</vt:lpstr>
      <vt:lpstr>Test Program – Determine if OS Runs with Virtual Addresses</vt:lpstr>
      <vt:lpstr>Script to Run Processes in Parallel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The Kernel Abstraction</dc:title>
  <dc:subject/>
  <dc:creator>Thomas Anderson</dc:creator>
  <cp:keywords/>
  <dc:description>Copyright Thomas Anderson, 2012</dc:description>
  <cp:lastModifiedBy>Brygg Ullmer</cp:lastModifiedBy>
  <cp:revision>74</cp:revision>
  <cp:lastPrinted>2017-05-17T03:50:55Z</cp:lastPrinted>
  <dcterms:created xsi:type="dcterms:W3CDTF">2014-10-01T16:55:19Z</dcterms:created>
  <dcterms:modified xsi:type="dcterms:W3CDTF">2018-09-06T14:26:32Z</dcterms:modified>
  <cp:category/>
</cp:coreProperties>
</file>