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71" r:id="rId3"/>
    <p:sldId id="321" r:id="rId4"/>
    <p:sldId id="372" r:id="rId5"/>
    <p:sldId id="325" r:id="rId6"/>
    <p:sldId id="373" r:id="rId7"/>
    <p:sldId id="331" r:id="rId8"/>
    <p:sldId id="385" r:id="rId9"/>
    <p:sldId id="332" r:id="rId10"/>
    <p:sldId id="333" r:id="rId11"/>
    <p:sldId id="334" r:id="rId12"/>
    <p:sldId id="374" r:id="rId13"/>
    <p:sldId id="335" r:id="rId14"/>
    <p:sldId id="376" r:id="rId15"/>
    <p:sldId id="336" r:id="rId16"/>
    <p:sldId id="370" r:id="rId17"/>
    <p:sldId id="386" r:id="rId18"/>
    <p:sldId id="337" r:id="rId19"/>
    <p:sldId id="338" r:id="rId20"/>
    <p:sldId id="339" r:id="rId21"/>
    <p:sldId id="340" r:id="rId22"/>
    <p:sldId id="383" r:id="rId23"/>
    <p:sldId id="341" r:id="rId24"/>
    <p:sldId id="361" r:id="rId25"/>
    <p:sldId id="362" r:id="rId26"/>
    <p:sldId id="344" r:id="rId27"/>
    <p:sldId id="349" r:id="rId28"/>
    <p:sldId id="351" r:id="rId29"/>
    <p:sldId id="352" r:id="rId30"/>
    <p:sldId id="353" r:id="rId31"/>
    <p:sldId id="354" r:id="rId32"/>
    <p:sldId id="380" r:id="rId33"/>
    <p:sldId id="382" r:id="rId34"/>
    <p:sldId id="355" r:id="rId35"/>
    <p:sldId id="384" r:id="rId36"/>
    <p:sldId id="381" r:id="rId37"/>
    <p:sldId id="356" r:id="rId38"/>
    <p:sldId id="378" r:id="rId39"/>
    <p:sldId id="364" r:id="rId40"/>
    <p:sldId id="365" r:id="rId41"/>
    <p:sldId id="366" r:id="rId42"/>
    <p:sldId id="367" r:id="rId43"/>
    <p:sldId id="368" r:id="rId44"/>
    <p:sldId id="387" r:id="rId45"/>
    <p:sldId id="392" r:id="rId46"/>
    <p:sldId id="391" r:id="rId47"/>
    <p:sldId id="388" r:id="rId48"/>
    <p:sldId id="345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9851" autoAdjust="0"/>
    <p:restoredTop sz="86430" autoAdjust="0"/>
  </p:normalViewPr>
  <p:slideViewPr>
    <p:cSldViewPr snapToGrid="0" snapToObjects="1">
      <p:cViewPr varScale="1">
        <p:scale>
          <a:sx n="134" d="100"/>
          <a:sy n="134" d="100"/>
        </p:scale>
        <p:origin x="8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to instructors:</a:t>
            </a:r>
            <a:r>
              <a:rPr lang="en-US" baseline="0" dirty="0"/>
              <a:t> it is helpful to walk through an example such as readers/writers locks for illustrating the use of condition variables.  I haven’t included it in these slides, as I usually take a class to do that example on the board – showing what happens as multiple threads stop at various points during the execution and other </a:t>
            </a:r>
            <a:r>
              <a:rPr lang="en-US" baseline="0"/>
              <a:t>threads run.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</a:t>
            </a:r>
            <a:r>
              <a:rPr lang="en-US" baseline="0" dirty="0"/>
              <a:t> simplicity, assume no wraparound on the integers front and last; I’ll assume you can fix that if you want</a:t>
            </a:r>
          </a:p>
          <a:p>
            <a:endParaRPr lang="en-US" baseline="0" dirty="0"/>
          </a:p>
          <a:p>
            <a:r>
              <a:rPr lang="en-US" baseline="0" dirty="0"/>
              <a:t>Locks at beginning of procedure; unlock at end; no access outside of procedure</a:t>
            </a:r>
          </a:p>
          <a:p>
            <a:endParaRPr lang="en-US" baseline="0" dirty="0"/>
          </a:p>
          <a:p>
            <a:r>
              <a:rPr lang="en-US" baseline="0" dirty="0"/>
              <a:t>Walk through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efficient way to wait for something</a:t>
            </a:r>
            <a:r>
              <a:rPr lang="en-US" baseline="0" dirty="0"/>
              <a:t> to happen.  Code that uses CV looks like state is ok, but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</a:t>
            </a:r>
            <a:r>
              <a:rPr lang="en-US" baseline="0" dirty="0"/>
              <a:t> simplicity, assume no wraparound on the integers front and last; I’ll assume you can fix that if you want</a:t>
            </a:r>
          </a:p>
          <a:p>
            <a:endParaRPr lang="en-US" baseline="0" dirty="0"/>
          </a:p>
          <a:p>
            <a:r>
              <a:rPr lang="en-US" baseline="0" dirty="0"/>
              <a:t>Locks at beginning of procedure; unlock at end; no access outside of procedure</a:t>
            </a:r>
          </a:p>
          <a:p>
            <a:endParaRPr lang="en-US" baseline="0" dirty="0"/>
          </a:p>
          <a:p>
            <a:r>
              <a:rPr lang="en-US" baseline="0" dirty="0"/>
              <a:t>Walk through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</a:t>
            </a:r>
            <a:r>
              <a:rPr lang="en-US" baseline="0" dirty="0"/>
              <a:t> simplicity, assume no wraparound on the integers front and last; I’ll assume you can fix that if you want</a:t>
            </a:r>
          </a:p>
          <a:p>
            <a:endParaRPr lang="en-US" baseline="0" dirty="0"/>
          </a:p>
          <a:p>
            <a:r>
              <a:rPr lang="en-US" baseline="0" dirty="0"/>
              <a:t>Locks at beginning of procedure; unlock at end; no access outside of procedure</a:t>
            </a:r>
          </a:p>
          <a:p>
            <a:endParaRPr lang="en-US" baseline="0" dirty="0"/>
          </a:p>
          <a:p>
            <a:r>
              <a:rPr lang="en-US" baseline="0" dirty="0"/>
              <a:t>Walk through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I throw</a:t>
            </a:r>
            <a:r>
              <a:rPr lang="en-US" baseline="0" dirty="0"/>
              <a:t> the lock value </a:t>
            </a:r>
          </a:p>
          <a:p>
            <a:endParaRPr lang="en-US" baseline="0" dirty="0"/>
          </a:p>
          <a:p>
            <a:r>
              <a:rPr lang="en-US" baseline="0" dirty="0"/>
              <a:t>Also: enable/disable interrupts is a memory barrier operation – so it forces all memory writes to complete first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Assumes that</a:t>
            </a:r>
            <a:r>
              <a:rPr lang="en-US" baseline="0" dirty="0"/>
              <a:t> suspend releases the spinlock once its safe to do so.  Also, note the scheduler protected by a different spinlock.  </a:t>
            </a:r>
            <a:r>
              <a:rPr lang="en-US" baseline="0" dirty="0" err="1"/>
              <a:t>MyTCB</a:t>
            </a:r>
            <a:r>
              <a:rPr lang="en-US" baseline="0" dirty="0"/>
              <a:t> is the macro for the previous slide – whatever machine-dependent way to find the current TCB.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Assumes that</a:t>
            </a:r>
            <a:r>
              <a:rPr lang="en-US" baseline="0" dirty="0"/>
              <a:t> suspend releases the spinlock once its safe to do so.  Also, note the scheduler protected by a different spinlock.  </a:t>
            </a:r>
            <a:r>
              <a:rPr lang="en-US" baseline="0" dirty="0" err="1"/>
              <a:t>MyTCB</a:t>
            </a:r>
            <a:r>
              <a:rPr lang="en-US" baseline="0" dirty="0"/>
              <a:t> is the macro for the previous slide – whatever machine-dependent way to find the current TCB.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</a:t>
            </a:r>
            <a:r>
              <a:rPr lang="en-US" baseline="0" dirty="0"/>
              <a:t> solve any of these, you need synchronization. </a:t>
            </a:r>
          </a:p>
          <a:p>
            <a:endParaRPr lang="en-US" baseline="0" dirty="0"/>
          </a:p>
          <a:p>
            <a:pPr marL="228600" indent="-228600">
              <a:buAutoNum type="arabicParenR"/>
            </a:pPr>
            <a:r>
              <a:rPr lang="en-US" baseline="0" dirty="0"/>
              <a:t>You want program behavior to be a specific function of input – not of the sequence of who went first.</a:t>
            </a:r>
          </a:p>
          <a:p>
            <a:pPr marL="228600" indent="-228600">
              <a:buAutoNum type="arabicParenR"/>
            </a:pPr>
            <a:endParaRPr lang="en-US" baseline="0" dirty="0"/>
          </a:p>
          <a:p>
            <a:pPr marL="228600" indent="-228600">
              <a:buAutoNum type="arabicParenR"/>
            </a:pPr>
            <a:r>
              <a:rPr lang="en-US" baseline="0" dirty="0"/>
              <a:t>You want the behavior to be deterministic – not to vary from run to run</a:t>
            </a:r>
          </a:p>
          <a:p>
            <a:pPr marL="228600" indent="-228600">
              <a:buAutoNum type="arabicParenR"/>
            </a:pPr>
            <a:endParaRPr lang="en-US" baseline="0" dirty="0"/>
          </a:p>
          <a:p>
            <a:pPr marL="228600" indent="-228600">
              <a:buAutoNum type="arabicParenR"/>
            </a:pPr>
            <a:r>
              <a:rPr lang="en-US" baseline="0" dirty="0"/>
              <a:t>Even if you ignore those, the compiler will mess you up bad (compared to what you think will happen)</a:t>
            </a:r>
          </a:p>
          <a:p>
            <a:pPr marL="228600" indent="-228600">
              <a:buAutoNum type="arabicParenR"/>
            </a:pPr>
            <a:endParaRPr lang="en-US" baseline="0" dirty="0"/>
          </a:p>
          <a:p>
            <a:pPr marL="228600" indent="-228600">
              <a:buAutoNum type="arabicParenR"/>
            </a:pPr>
            <a:r>
              <a:rPr lang="en-US" baseline="0" dirty="0"/>
              <a:t>And even If you ignore that, the hardware will mess you up bad.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does producer P + V different semaphores than the consumer?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Producer creates full buffers; destroys empty buffers!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order of P's important?  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Yes!  Deadlock.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order of V's important?  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No, except it can affect scheduling efficiency.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we have 2 producers or 2 consumers?  Do we need to change anything?</a:t>
            </a:r>
          </a:p>
          <a:p>
            <a:endParaRPr lang="en-US" dirty="0"/>
          </a:p>
          <a:p>
            <a:r>
              <a:rPr lang="en-US" dirty="0"/>
              <a:t>Can we use semaphores</a:t>
            </a:r>
            <a:r>
              <a:rPr lang="en-US" baseline="0" dirty="0"/>
              <a:t> for FIFO ordering?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 variables have no history, but semaphores do have history.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thread signals and no one is waiting?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No op.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thread later calls wait?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Thread waits.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thread V's and no one is waiting?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Increment.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thread later does P?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Decrement and continue.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other words, P + V are commutative -- result is the same no matter what order they occur.  Condition variables are not commutative: wait doesn't return until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signal.  That's why they must be in a critical section -- need to access state variables to do their job.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monitors, if I signal 15000 times, when no one is waiting, next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 will still go to sleep!  But with the above code, next 15000 threads that wait will return immediately!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</a:t>
            </a:r>
            <a:r>
              <a:rPr lang="en-US" baseline="0" dirty="0"/>
              <a:t> this work?</a:t>
            </a:r>
          </a:p>
          <a:p>
            <a:endParaRPr lang="en-US" baseline="0" dirty="0"/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one, not legal to look at contents of semaphore queue. But also: race condition -- 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signaller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slip in after lock is released, and before wait.  Then waiter never wakes up!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Or: suppose, put thread on separate Condition variable queue.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release lock, then P.  Won't work because a third thread 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come in and try to wait, gobbling up the V, so that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original waiter never wakes up!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to release lock and go to sleep atomically.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</a:t>
            </a:r>
            <a:r>
              <a:rPr lang="en-US" baseline="0" dirty="0"/>
              <a:t> this work?</a:t>
            </a:r>
          </a:p>
          <a:p>
            <a:endParaRPr lang="en-US" baseline="0" dirty="0"/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one, not legal to look at contents of semaphore queue. But also: race condition -- 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signaller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slip in after lock is released, and before wait.  Then waiter never wakes up!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Or: suppose, put thread on separate Condition variable queue.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release lock, then P.  Won't work because a third thread 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come in and try to wait, gobbling up the V, so that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original waiter never wakes up!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to release lock and go to sleep atomically.</a:t>
            </a:r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</a:t>
            </a:r>
            <a:r>
              <a:rPr lang="en-US" baseline="0" dirty="0"/>
              <a:t> simplicity, assume no wraparound on the integers front and last; I’ll assume you can fix that if you want</a:t>
            </a:r>
          </a:p>
          <a:p>
            <a:endParaRPr lang="en-US" baseline="0" dirty="0"/>
          </a:p>
          <a:p>
            <a:r>
              <a:rPr lang="en-US" baseline="0" dirty="0"/>
              <a:t>Locks at beginning of procedure; unlock at end; no access outside of procedure</a:t>
            </a:r>
          </a:p>
          <a:p>
            <a:endParaRPr lang="en-US" baseline="0" dirty="0"/>
          </a:p>
          <a:p>
            <a:r>
              <a:rPr lang="en-US" baseline="0" dirty="0"/>
              <a:t>Walk through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Yes.  </a:t>
            </a:r>
          </a:p>
          <a:p>
            <a:endParaRPr lang="en-US" dirty="0"/>
          </a:p>
          <a:p>
            <a:r>
              <a:rPr lang="en-US" dirty="0"/>
              <a:t>And how can you tell if your compiler might</a:t>
            </a:r>
            <a:r>
              <a:rPr lang="en-US" baseline="0" dirty="0"/>
              <a:t> be doing this to you</a:t>
            </a:r>
            <a:r>
              <a:rPr lang="en-US" dirty="0"/>
              <a:t>?  Or if you wrote the program and set up the </a:t>
            </a:r>
            <a:r>
              <a:rPr lang="en-US" dirty="0" err="1"/>
              <a:t>Makefile</a:t>
            </a:r>
            <a:r>
              <a:rPr lang="en-US" dirty="0"/>
              <a:t> to use the right compiler</a:t>
            </a:r>
            <a:r>
              <a:rPr lang="en-US" baseline="0" dirty="0"/>
              <a:t> flags, what is to keep someone else from coming along and seeing the </a:t>
            </a:r>
            <a:r>
              <a:rPr lang="en-US" baseline="0" dirty="0" err="1"/>
              <a:t>Makefile</a:t>
            </a:r>
            <a:r>
              <a:rPr lang="en-US" baseline="0" dirty="0"/>
              <a:t>, and say – </a:t>
            </a:r>
            <a:r>
              <a:rPr lang="en-US" baseline="0" dirty="0" err="1"/>
              <a:t>hm</a:t>
            </a:r>
            <a:r>
              <a:rPr lang="en-US" baseline="0" dirty="0"/>
              <a:t>, I wonder why they haven’t turned on optimization?  I need it to go fast, so let’s try that.  And it works, so you move on.  Only a few months later when it gets out in the real world, it starts crashing!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 just the compiler!</a:t>
            </a:r>
            <a:r>
              <a:rPr lang="en-US" baseline="0" dirty="0"/>
              <a:t>  Also the hardware!</a:t>
            </a:r>
          </a:p>
          <a:p>
            <a:endParaRPr lang="en-US" baseline="0" dirty="0"/>
          </a:p>
          <a:p>
            <a:r>
              <a:rPr lang="en-US" baseline="0" dirty="0"/>
              <a:t>In order for memory to do what you want – sequential, it almost guarantees that it can’t be parallel.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get this question</a:t>
            </a:r>
            <a:r>
              <a:rPr lang="en-US" baseline="0" dirty="0"/>
              <a:t> a lot, since it seems so counter-intuitive for compilers to do this to you!  But they don’t know you are running multiple threads, and even if they did, it would slow them down a lot if they couldn’t move things around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waiting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No!</a:t>
            </a:r>
            <a:r>
              <a:rPr lang="en-US" baseline="0" dirty="0"/>
              <a:t>  </a:t>
            </a:r>
            <a:r>
              <a:rPr lang="en-US" baseline="0" dirty="0" err="1"/>
              <a:t>p</a:t>
            </a:r>
            <a:r>
              <a:rPr lang="en-US" baseline="0" dirty="0"/>
              <a:t> can be written by hardware/compiler before initialization is 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</a:t>
            </a:r>
            <a:r>
              <a:rPr lang="en-US" baseline="0" dirty="0"/>
              <a:t> simplicity, assume no wraparound on the integers front and last; I’ll assume you can fix that if you want</a:t>
            </a:r>
          </a:p>
          <a:p>
            <a:endParaRPr lang="en-US" baseline="0" dirty="0"/>
          </a:p>
          <a:p>
            <a:r>
              <a:rPr lang="en-US" baseline="0" dirty="0"/>
              <a:t>Front = total number of items that have ever been removed; tail is total # ever inserted</a:t>
            </a:r>
          </a:p>
          <a:p>
            <a:endParaRPr lang="en-US" baseline="0" dirty="0"/>
          </a:p>
          <a:p>
            <a:r>
              <a:rPr lang="en-US" baseline="0" dirty="0"/>
              <a:t>Locks at beginning of procedure; unlock at end; no access outside of locks</a:t>
            </a:r>
          </a:p>
          <a:p>
            <a:endParaRPr lang="en-US" baseline="0" dirty="0"/>
          </a:p>
          <a:p>
            <a:r>
              <a:rPr lang="en-US" baseline="0" dirty="0"/>
              <a:t>Note that we don’t know when we once we release the lock whether the buffer is still empty – we only know the state of the buffer while holding the lock!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</a:t>
            </a:r>
            <a:r>
              <a:rPr lang="en-US" baseline="0" dirty="0"/>
              <a:t> – someone else might have filled the buffer.  We only know the buffer *was* empty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efficient way to wait for something</a:t>
            </a:r>
            <a:r>
              <a:rPr lang="en-US" baseline="0" dirty="0"/>
              <a:t> to happen.  Code that uses CV looks like state is ok, but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d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this code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if (</a:t>
            </a:r>
            <a:r>
              <a:rPr lang="en-US" dirty="0" err="1"/>
              <a:t>p</a:t>
            </a:r>
            <a:r>
              <a:rPr lang="en-US" dirty="0"/>
              <a:t> == NULL) {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if (</a:t>
            </a:r>
            <a:r>
              <a:rPr lang="en-US" dirty="0" err="1"/>
              <a:t>p</a:t>
            </a:r>
            <a:r>
              <a:rPr lang="en-US" dirty="0"/>
              <a:t> == NULL) {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 err="1"/>
              <a:t>p</a:t>
            </a:r>
            <a:r>
              <a:rPr lang="en-US" dirty="0"/>
              <a:t> = </a:t>
            </a:r>
            <a:r>
              <a:rPr lang="en-US" dirty="0" err="1"/>
              <a:t>newP</a:t>
            </a:r>
            <a:r>
              <a:rPr lang="en-US" dirty="0"/>
              <a:t>();  </a:t>
            </a:r>
          </a:p>
          <a:p>
            <a:pPr>
              <a:buNone/>
            </a:pPr>
            <a:r>
              <a:rPr lang="en-US" dirty="0"/>
              <a:t>     }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use </a:t>
            </a:r>
            <a:r>
              <a:rPr lang="en-US" dirty="0" err="1"/>
              <a:t>p</a:t>
            </a:r>
            <a:r>
              <a:rPr lang="en-US" dirty="0"/>
              <a:t>-&gt;field1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newP</a:t>
            </a:r>
            <a:r>
              <a:rPr lang="en-US" dirty="0"/>
              <a:t>() {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p</a:t>
            </a:r>
            <a:r>
              <a:rPr lang="en-US" dirty="0"/>
              <a:t> = </a:t>
            </a:r>
            <a:r>
              <a:rPr lang="en-US" dirty="0" err="1"/>
              <a:t>malloc(sizeof(p</a:t>
            </a:r>
            <a:r>
              <a:rPr lang="en-US" dirty="0"/>
              <a:t>));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p</a:t>
            </a:r>
            <a:r>
              <a:rPr lang="en-US" dirty="0"/>
              <a:t>-&gt;field1 = …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p</a:t>
            </a:r>
            <a:r>
              <a:rPr lang="en-US" dirty="0"/>
              <a:t>-&gt;field2 = …</a:t>
            </a:r>
          </a:p>
          <a:p>
            <a:pPr>
              <a:buNone/>
            </a:pPr>
            <a:r>
              <a:rPr lang="en-US" dirty="0"/>
              <a:t>      return </a:t>
            </a:r>
            <a:r>
              <a:rPr lang="en-US" dirty="0" err="1"/>
              <a:t>p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Bounded Buffer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1910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/>
              <a:t>tryget</a:t>
            </a:r>
            <a:r>
              <a:rPr lang="en-US" dirty="0"/>
              <a:t>() {</a:t>
            </a:r>
          </a:p>
          <a:p>
            <a:pPr>
              <a:buNone/>
            </a:pPr>
            <a:r>
              <a:rPr lang="en-US" dirty="0"/>
              <a:t>    item = NULL;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if (front &lt; tail) {</a:t>
            </a:r>
          </a:p>
          <a:p>
            <a:pPr>
              <a:buNone/>
            </a:pPr>
            <a:r>
              <a:rPr lang="en-US" dirty="0"/>
              <a:t>        item = </a:t>
            </a:r>
            <a:r>
              <a:rPr lang="en-US" dirty="0" err="1"/>
              <a:t>buf[front</a:t>
            </a:r>
            <a:r>
              <a:rPr lang="en-US" dirty="0"/>
              <a:t> % MAX];</a:t>
            </a:r>
          </a:p>
          <a:p>
            <a:pPr>
              <a:buNone/>
            </a:pPr>
            <a:r>
              <a:rPr lang="en-US" dirty="0"/>
              <a:t>        front++;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return item;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038601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/>
              <a:t>tryput(item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if ((tail – front) &lt; size) 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buf[tail</a:t>
            </a:r>
            <a:r>
              <a:rPr lang="en-US" dirty="0"/>
              <a:t> % MAX] = item;</a:t>
            </a:r>
          </a:p>
          <a:p>
            <a:pPr>
              <a:buNone/>
            </a:pPr>
            <a:r>
              <a:rPr lang="en-US" dirty="0"/>
              <a:t>        tail++;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923" y="5847298"/>
            <a:ext cx="8712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Initially: front = tail = 0; lock = FREE; MAX is buffer capacity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tryget</a:t>
            </a:r>
            <a:r>
              <a:rPr lang="en-US" dirty="0"/>
              <a:t> returns NULL, do we know the buffer is empty?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we poll </a:t>
            </a:r>
            <a:r>
              <a:rPr lang="en-US" dirty="0" err="1"/>
              <a:t>tryget</a:t>
            </a:r>
            <a:r>
              <a:rPr lang="en-US" dirty="0"/>
              <a:t> in a loop, what happens to a thread calling </a:t>
            </a:r>
            <a:r>
              <a:rPr lang="en-US" dirty="0" err="1"/>
              <a:t>tryput</a:t>
            </a: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2965"/>
          </a:xfrm>
        </p:spPr>
        <p:txBody>
          <a:bodyPr/>
          <a:lstStyle/>
          <a:p>
            <a:r>
              <a:rPr lang="en-US" dirty="0"/>
              <a:t>Waiting inside a critical section</a:t>
            </a:r>
          </a:p>
          <a:p>
            <a:pPr lvl="1"/>
            <a:r>
              <a:rPr lang="en-US" dirty="0"/>
              <a:t>Called only when holding a lock</a:t>
            </a:r>
          </a:p>
          <a:p>
            <a:endParaRPr lang="en-US" dirty="0"/>
          </a:p>
          <a:p>
            <a:r>
              <a:rPr lang="en-US" dirty="0"/>
              <a:t>Wait: atomically release lock and relinquish processor</a:t>
            </a:r>
          </a:p>
          <a:p>
            <a:pPr lvl="1"/>
            <a:r>
              <a:rPr lang="en-US" dirty="0"/>
              <a:t>Reacquire the lock when wakened</a:t>
            </a:r>
          </a:p>
          <a:p>
            <a:r>
              <a:rPr lang="en-US" dirty="0"/>
              <a:t>Signal: wake up a waiter, if any</a:t>
            </a:r>
          </a:p>
          <a:p>
            <a:r>
              <a:rPr lang="en-US" dirty="0"/>
              <a:t>Broadcast: wake up all waiters, if any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err="1"/>
              <a:t>methodThatWaits</a:t>
            </a:r>
            <a:r>
              <a:rPr lang="en-US" dirty="0"/>
              <a:t>()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// Read/write shared state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while (!</a:t>
            </a:r>
            <a:r>
              <a:rPr lang="en-US" dirty="0" err="1"/>
              <a:t>testSharedState</a:t>
            </a:r>
            <a:r>
              <a:rPr lang="en-US" dirty="0"/>
              <a:t>()) {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 err="1"/>
              <a:t>cv.wait(&amp;lock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 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// Read/write shared state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495801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err="1"/>
              <a:t>methodThatSignals</a:t>
            </a:r>
            <a:r>
              <a:rPr lang="en-US" dirty="0"/>
              <a:t>()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// Read/write shared state</a:t>
            </a:r>
          </a:p>
          <a:p>
            <a:pPr>
              <a:buNone/>
            </a:pPr>
            <a:r>
              <a:rPr lang="en-US" dirty="0"/>
              <a:t>  </a:t>
            </a:r>
          </a:p>
          <a:p>
            <a:pPr>
              <a:buNone/>
            </a:pPr>
            <a:r>
              <a:rPr lang="en-US" dirty="0"/>
              <a:t>    // If </a:t>
            </a:r>
            <a:r>
              <a:rPr lang="en-US" dirty="0" err="1"/>
              <a:t>testSharedState</a:t>
            </a:r>
            <a:r>
              <a:rPr lang="en-US" dirty="0"/>
              <a:t> is now true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cv.signal(&amp;lock</a:t>
            </a:r>
            <a:r>
              <a:rPr lang="en-US" dirty="0"/>
              <a:t>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/>
              <a:t>    // Read/write shared state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Bounded Buffer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461875"/>
            <a:ext cx="3951483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get()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while (front == tail) 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empty.wait(lock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item = </a:t>
            </a:r>
            <a:r>
              <a:rPr lang="en-US" dirty="0" err="1"/>
              <a:t>buf[front</a:t>
            </a:r>
            <a:r>
              <a:rPr lang="en-US" dirty="0"/>
              <a:t> % MAX];</a:t>
            </a:r>
          </a:p>
          <a:p>
            <a:pPr>
              <a:buNone/>
            </a:pPr>
            <a:r>
              <a:rPr lang="en-US" dirty="0"/>
              <a:t>    front++;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full.signal(lock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return item;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461875"/>
            <a:ext cx="4495801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/>
              <a:t>put(item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while ((tail – front) == MAX) 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full.wait(lock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buf[tail</a:t>
            </a:r>
            <a:r>
              <a:rPr lang="en-US" dirty="0"/>
              <a:t> % MAX] = item;</a:t>
            </a:r>
          </a:p>
          <a:p>
            <a:pPr>
              <a:buNone/>
            </a:pPr>
            <a:r>
              <a:rPr lang="en-US" dirty="0"/>
              <a:t>    tail++;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empty.signal(lock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923" y="5847298"/>
            <a:ext cx="68916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Initially: front = tail = 0; MAX is buffer capacity</a:t>
            </a:r>
          </a:p>
          <a:p>
            <a:r>
              <a:rPr lang="en-US" sz="2800" dirty="0"/>
              <a:t>empty/full are condition variables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Pre/Post Conditions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state of the bounded buffer at lock acquire?</a:t>
            </a:r>
          </a:p>
          <a:p>
            <a:pPr lvl="1"/>
            <a:r>
              <a:rPr lang="en-US" dirty="0"/>
              <a:t>front &lt;= tail</a:t>
            </a:r>
          </a:p>
          <a:p>
            <a:pPr lvl="1"/>
            <a:r>
              <a:rPr lang="en-US" dirty="0"/>
              <a:t>front + MAX &gt;= tail </a:t>
            </a:r>
          </a:p>
          <a:p>
            <a:r>
              <a:rPr lang="en-US" dirty="0"/>
              <a:t>These are also true on return from wait</a:t>
            </a:r>
          </a:p>
          <a:p>
            <a:r>
              <a:rPr lang="en-US" dirty="0"/>
              <a:t>And at lock release</a:t>
            </a:r>
          </a:p>
          <a:p>
            <a:r>
              <a:rPr lang="en-US" dirty="0"/>
              <a:t>Allows for proof of correctness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Pre/Post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7703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/>
              <a:t>methodThatWaits</a:t>
            </a:r>
            <a:r>
              <a:rPr lang="en-US" dirty="0"/>
              <a:t>()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// Pre-condition: State is consistent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// Read/write shared state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while (!</a:t>
            </a:r>
            <a:r>
              <a:rPr lang="en-US" dirty="0" err="1"/>
              <a:t>testSharedState</a:t>
            </a:r>
            <a:r>
              <a:rPr lang="en-US" dirty="0"/>
              <a:t>()) {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 err="1"/>
              <a:t>cv.wait(&amp;lock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 }</a:t>
            </a:r>
          </a:p>
          <a:p>
            <a:pPr>
              <a:buNone/>
            </a:pPr>
            <a:r>
              <a:rPr lang="en-US" dirty="0"/>
              <a:t>    // WARNING: shared state may</a:t>
            </a:r>
          </a:p>
          <a:p>
            <a:pPr>
              <a:buNone/>
            </a:pPr>
            <a:r>
              <a:rPr lang="en-US" dirty="0"/>
              <a:t>    // have changed!  But</a:t>
            </a:r>
          </a:p>
          <a:p>
            <a:pPr>
              <a:buNone/>
            </a:pPr>
            <a:r>
              <a:rPr lang="en-US" dirty="0"/>
              <a:t>   // </a:t>
            </a:r>
            <a:r>
              <a:rPr lang="en-US" dirty="0" err="1"/>
              <a:t>testSharedState</a:t>
            </a:r>
            <a:r>
              <a:rPr lang="en-US" dirty="0"/>
              <a:t> is TRUE </a:t>
            </a:r>
          </a:p>
          <a:p>
            <a:pPr>
              <a:buNone/>
            </a:pPr>
            <a:r>
              <a:rPr lang="en-US" dirty="0"/>
              <a:t>   // and pre-condition is true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// Read/write shared state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495801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/>
              <a:t>methodThatSignals</a:t>
            </a:r>
            <a:r>
              <a:rPr lang="en-US" dirty="0"/>
              <a:t>()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// Pre-condition: State is consistent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// Read/write shared state</a:t>
            </a:r>
          </a:p>
          <a:p>
            <a:pPr>
              <a:buNone/>
            </a:pPr>
            <a:r>
              <a:rPr lang="en-US" dirty="0"/>
              <a:t>  </a:t>
            </a:r>
          </a:p>
          <a:p>
            <a:pPr>
              <a:buNone/>
            </a:pPr>
            <a:r>
              <a:rPr lang="en-US" dirty="0"/>
              <a:t>    // If </a:t>
            </a:r>
            <a:r>
              <a:rPr lang="en-US" dirty="0" err="1"/>
              <a:t>testSharedState</a:t>
            </a:r>
            <a:r>
              <a:rPr lang="en-US" dirty="0"/>
              <a:t> is now true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cv.signal(&amp;lock</a:t>
            </a:r>
            <a:r>
              <a:rPr lang="en-US" dirty="0"/>
              <a:t>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// NO WARNING: signal keeps lock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// Read/write shared state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ALWAYS hold lock when calling wait, signal, broadcast</a:t>
            </a:r>
          </a:p>
          <a:p>
            <a:pPr lvl="1"/>
            <a:r>
              <a:rPr lang="en-US" dirty="0"/>
              <a:t>Condition variable is sync FOR shared state</a:t>
            </a:r>
          </a:p>
          <a:p>
            <a:pPr lvl="1"/>
            <a:r>
              <a:rPr lang="en-US" dirty="0"/>
              <a:t>ALWAYS hold lock when accessing shared state</a:t>
            </a:r>
          </a:p>
          <a:p>
            <a:r>
              <a:rPr lang="en-US" dirty="0"/>
              <a:t>Condition variable is </a:t>
            </a:r>
            <a:r>
              <a:rPr lang="en-US" dirty="0" err="1"/>
              <a:t>memoryless</a:t>
            </a:r>
            <a:endParaRPr lang="en-US" dirty="0"/>
          </a:p>
          <a:p>
            <a:pPr lvl="1"/>
            <a:r>
              <a:rPr lang="en-US" dirty="0"/>
              <a:t>If signal when no one is waiting, no op</a:t>
            </a:r>
          </a:p>
          <a:p>
            <a:pPr lvl="1"/>
            <a:r>
              <a:rPr lang="en-US" dirty="0"/>
              <a:t>If wait before signal, waiter wakes up</a:t>
            </a:r>
          </a:p>
          <a:p>
            <a:r>
              <a:rPr lang="en-US" dirty="0"/>
              <a:t>Wait atomically releases lock</a:t>
            </a:r>
          </a:p>
          <a:p>
            <a:pPr lvl="1"/>
            <a:r>
              <a:rPr lang="en-US" dirty="0"/>
              <a:t>What if wait, then release?</a:t>
            </a:r>
          </a:p>
          <a:p>
            <a:pPr lvl="1"/>
            <a:r>
              <a:rPr lang="en-US" dirty="0"/>
              <a:t>What if release, then wait?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66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a thread is woken up from wait, it may not run immediately</a:t>
            </a:r>
          </a:p>
          <a:p>
            <a:pPr lvl="1"/>
            <a:r>
              <a:rPr lang="en-US" dirty="0"/>
              <a:t>Signal/broadcast put thread on ready list</a:t>
            </a:r>
          </a:p>
          <a:p>
            <a:pPr lvl="1"/>
            <a:r>
              <a:rPr lang="en-US" dirty="0"/>
              <a:t>When lock is released, anyone might acquire it</a:t>
            </a:r>
          </a:p>
          <a:p>
            <a:r>
              <a:rPr lang="en-US" dirty="0"/>
              <a:t>Wait MUST be in a loop</a:t>
            </a:r>
          </a:p>
          <a:p>
            <a:pPr lvl="1">
              <a:buNone/>
            </a:pPr>
            <a:r>
              <a:rPr lang="en-US" dirty="0"/>
              <a:t>while (</a:t>
            </a:r>
            <a:r>
              <a:rPr lang="en-US" dirty="0" err="1"/>
              <a:t>needToWait</a:t>
            </a:r>
            <a:r>
              <a:rPr lang="en-US" dirty="0"/>
              <a:t>()) {</a:t>
            </a:r>
          </a:p>
          <a:p>
            <a:pPr lvl="1">
              <a:buNone/>
            </a:pPr>
            <a:r>
              <a:rPr lang="en-US" dirty="0"/>
              <a:t>	  </a:t>
            </a:r>
            <a:r>
              <a:rPr lang="en-US" dirty="0" err="1"/>
              <a:t>condition.Wait(lock</a:t>
            </a:r>
            <a:r>
              <a:rPr lang="en-US" dirty="0"/>
              <a:t>);</a:t>
            </a:r>
          </a:p>
          <a:p>
            <a:pPr lvl="1">
              <a:buNone/>
            </a:pPr>
            <a:r>
              <a:rPr lang="en-US" dirty="0"/>
              <a:t>}</a:t>
            </a:r>
          </a:p>
          <a:p>
            <a:r>
              <a:rPr lang="en-US" dirty="0"/>
              <a:t>Simplifies implementation</a:t>
            </a:r>
          </a:p>
          <a:p>
            <a:pPr lvl="1"/>
            <a:r>
              <a:rPr lang="en-US" dirty="0"/>
              <a:t>Of condition variables and locks</a:t>
            </a:r>
          </a:p>
          <a:p>
            <a:pPr lvl="1"/>
            <a:r>
              <a:rPr lang="en-US" dirty="0"/>
              <a:t>Of code that uses condition variables and locks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2482" cy="4951288"/>
          </a:xfrm>
        </p:spPr>
        <p:txBody>
          <a:bodyPr>
            <a:normAutofit/>
          </a:bodyPr>
          <a:lstStyle/>
          <a:p>
            <a:r>
              <a:rPr lang="en-US" dirty="0"/>
              <a:t>When threads concurrently read/write shared memory, program behavior is undefined</a:t>
            </a:r>
          </a:p>
          <a:p>
            <a:pPr lvl="1"/>
            <a:r>
              <a:rPr lang="en-US" dirty="0"/>
              <a:t>Two threads write to the same variable; which one should win?</a:t>
            </a:r>
          </a:p>
          <a:p>
            <a:r>
              <a:rPr lang="en-US" dirty="0"/>
              <a:t>Thread schedule is non-deterministic</a:t>
            </a:r>
          </a:p>
          <a:p>
            <a:pPr lvl="1"/>
            <a:r>
              <a:rPr lang="en-US" dirty="0"/>
              <a:t>Behavior changes when re-run program</a:t>
            </a:r>
          </a:p>
          <a:p>
            <a:r>
              <a:rPr lang="en-US" dirty="0"/>
              <a:t>Compiler/hardware instruction reordering</a:t>
            </a:r>
          </a:p>
          <a:p>
            <a:r>
              <a:rPr lang="en-US" dirty="0"/>
              <a:t>Multi-word operations are not atomic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Manual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When waiting upon a Condition, a “spurious wakeup” is permitted to occur, in general, as a concession to the underlying platform semantics. This has little practical impact on most application programs as a Condition should always be waited upon in a loop, testing the state predicate that is being waited for.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Synchronization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127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Identify objects or data structures that can be accessed by multiple threads concurrently</a:t>
            </a:r>
          </a:p>
          <a:p>
            <a:pPr lvl="1"/>
            <a:r>
              <a:rPr lang="en-US" dirty="0"/>
              <a:t>In OS/161 kernel, everything!</a:t>
            </a:r>
          </a:p>
          <a:p>
            <a:r>
              <a:rPr lang="en-US" dirty="0"/>
              <a:t>Add locks to object/module</a:t>
            </a:r>
          </a:p>
          <a:p>
            <a:pPr lvl="1"/>
            <a:r>
              <a:rPr lang="en-US" dirty="0"/>
              <a:t>Grab lock on start to every method/procedure</a:t>
            </a:r>
          </a:p>
          <a:p>
            <a:pPr lvl="1"/>
            <a:r>
              <a:rPr lang="en-US" dirty="0"/>
              <a:t>Release lock on finish</a:t>
            </a:r>
          </a:p>
          <a:p>
            <a:r>
              <a:rPr lang="en-US" dirty="0"/>
              <a:t>If need to wait</a:t>
            </a:r>
          </a:p>
          <a:p>
            <a:pPr lvl="1"/>
            <a:r>
              <a:rPr lang="en-US" dirty="0" err="1"/>
              <a:t>while(needToWait</a:t>
            </a:r>
            <a:r>
              <a:rPr lang="en-US" dirty="0"/>
              <a:t>()) { </a:t>
            </a:r>
            <a:r>
              <a:rPr lang="en-US" dirty="0" err="1"/>
              <a:t>condition.Wait(lock</a:t>
            </a:r>
            <a:r>
              <a:rPr lang="en-US" dirty="0"/>
              <a:t>); }</a:t>
            </a:r>
          </a:p>
          <a:p>
            <a:pPr lvl="1"/>
            <a:r>
              <a:rPr lang="en-US" dirty="0"/>
              <a:t>Do not assume when you wake up, </a:t>
            </a:r>
            <a:r>
              <a:rPr lang="en-US" dirty="0" err="1"/>
              <a:t>signaller</a:t>
            </a:r>
            <a:r>
              <a:rPr lang="en-US" dirty="0"/>
              <a:t> just ran</a:t>
            </a:r>
          </a:p>
          <a:p>
            <a:r>
              <a:rPr lang="en-US" dirty="0"/>
              <a:t>If do something that might wake someone up</a:t>
            </a:r>
          </a:p>
          <a:p>
            <a:pPr lvl="1"/>
            <a:r>
              <a:rPr lang="en-US" dirty="0"/>
              <a:t>Signal or Broadcast</a:t>
            </a:r>
          </a:p>
          <a:p>
            <a:r>
              <a:rPr lang="en-US" dirty="0"/>
              <a:t>Always leave shared state variables in a consistent state</a:t>
            </a:r>
          </a:p>
          <a:p>
            <a:pPr lvl="1"/>
            <a:r>
              <a:rPr lang="en-US" dirty="0"/>
              <a:t>When lock is released, or when waiting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rules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consistent structure</a:t>
            </a:r>
          </a:p>
          <a:p>
            <a:r>
              <a:rPr lang="en-US" dirty="0"/>
              <a:t>Always use locks and condition variables</a:t>
            </a:r>
          </a:p>
          <a:p>
            <a:r>
              <a:rPr lang="en-US" dirty="0"/>
              <a:t>Always acquire lock at beginning of procedure, release at end</a:t>
            </a:r>
          </a:p>
          <a:p>
            <a:r>
              <a:rPr lang="en-US" dirty="0"/>
              <a:t>Always hold lock when using a condition variable</a:t>
            </a:r>
          </a:p>
          <a:p>
            <a:r>
              <a:rPr lang="en-US" dirty="0"/>
              <a:t>Always wait in while loop</a:t>
            </a:r>
          </a:p>
          <a:p>
            <a:r>
              <a:rPr lang="en-US" dirty="0"/>
              <a:t>Never spin in sleep()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Mesa vs. Hoare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Mesa</a:t>
            </a:r>
          </a:p>
          <a:p>
            <a:pPr lvl="1"/>
            <a:r>
              <a:rPr lang="en-US" dirty="0"/>
              <a:t>Signal puts waiter on ready list</a:t>
            </a:r>
          </a:p>
          <a:p>
            <a:pPr lvl="1"/>
            <a:r>
              <a:rPr lang="en-US" dirty="0" err="1"/>
              <a:t>Signaller</a:t>
            </a:r>
            <a:r>
              <a:rPr lang="en-US" dirty="0"/>
              <a:t> keeps lock and processor</a:t>
            </a:r>
          </a:p>
          <a:p>
            <a:r>
              <a:rPr lang="en-US" dirty="0"/>
              <a:t>Hoare</a:t>
            </a:r>
          </a:p>
          <a:p>
            <a:pPr lvl="1"/>
            <a:r>
              <a:rPr lang="en-US" dirty="0"/>
              <a:t>Signal gives processor and lock to waiter</a:t>
            </a:r>
          </a:p>
          <a:p>
            <a:pPr lvl="1"/>
            <a:r>
              <a:rPr lang="en-US" dirty="0"/>
              <a:t>When waiter finishes, processor/lock given back to </a:t>
            </a:r>
            <a:r>
              <a:rPr lang="en-US" dirty="0" err="1"/>
              <a:t>signaller</a:t>
            </a:r>
            <a:endParaRPr lang="en-US" dirty="0"/>
          </a:p>
          <a:p>
            <a:pPr lvl="1"/>
            <a:r>
              <a:rPr lang="en-US" dirty="0"/>
              <a:t>Nested signals possible!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FIFO Bounded Buffer</a:t>
            </a:r>
            <a:br>
              <a:rPr lang="en-US" dirty="0"/>
            </a:br>
            <a:r>
              <a:rPr lang="en-US" dirty="0"/>
              <a:t>(Hoare semantics)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512175"/>
            <a:ext cx="3951483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get()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if (front == tail) 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empty.wait(lock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item = </a:t>
            </a:r>
            <a:r>
              <a:rPr lang="en-US" dirty="0" err="1"/>
              <a:t>buf[front</a:t>
            </a:r>
            <a:r>
              <a:rPr lang="en-US" dirty="0"/>
              <a:t> % MAX];</a:t>
            </a:r>
          </a:p>
          <a:p>
            <a:pPr>
              <a:buNone/>
            </a:pPr>
            <a:r>
              <a:rPr lang="en-US" dirty="0"/>
              <a:t>    front++;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full.signal(lock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return item;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512175"/>
            <a:ext cx="4495801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/>
              <a:t>put(item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if ((tail – front) == MAX) 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full.wait(lock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buf[last</a:t>
            </a:r>
            <a:r>
              <a:rPr lang="en-US" dirty="0"/>
              <a:t> % MAX] = item;</a:t>
            </a:r>
          </a:p>
          <a:p>
            <a:pPr>
              <a:buNone/>
            </a:pPr>
            <a:r>
              <a:rPr lang="en-US" dirty="0"/>
              <a:t>    last++;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empty.signal(lock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// CAREFUL: someone else ran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923" y="5847298"/>
            <a:ext cx="68916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Initially: front = tail = 0; MAX is buffer capacity</a:t>
            </a:r>
          </a:p>
          <a:p>
            <a:r>
              <a:rPr lang="en-US" sz="2800" dirty="0"/>
              <a:t>empty/full are condition variables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FIFO Bounded Buffer</a:t>
            </a:r>
            <a:br>
              <a:rPr lang="en-US" dirty="0"/>
            </a:br>
            <a:r>
              <a:rPr lang="en-US" dirty="0"/>
              <a:t>(Mesa semantics)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condition variable for every waiter </a:t>
            </a:r>
          </a:p>
          <a:p>
            <a:r>
              <a:rPr lang="en-US" dirty="0"/>
              <a:t>Queue condition variables (in FIFO order)</a:t>
            </a:r>
          </a:p>
          <a:p>
            <a:r>
              <a:rPr lang="en-US" dirty="0"/>
              <a:t>Signal picks the front of the queue to wake up</a:t>
            </a:r>
          </a:p>
          <a:p>
            <a:r>
              <a:rPr lang="en-US" dirty="0"/>
              <a:t>CAREFUL if spurious wakeups!</a:t>
            </a:r>
          </a:p>
          <a:p>
            <a:endParaRPr lang="en-US" dirty="0"/>
          </a:p>
          <a:p>
            <a:r>
              <a:rPr lang="en-US" dirty="0"/>
              <a:t>Easily extends to case where queue is LIFO, priority, priority donation, …</a:t>
            </a:r>
          </a:p>
          <a:p>
            <a:pPr lvl="1"/>
            <a:r>
              <a:rPr lang="en-US" dirty="0"/>
              <a:t>With Hoare semantics, not as easy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FIFO Bounded Buffer</a:t>
            </a:r>
            <a:br>
              <a:rPr lang="en-US" dirty="0"/>
            </a:br>
            <a:r>
              <a:rPr lang="en-US" dirty="0"/>
              <a:t>(Mesa semantics, put() is similar)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8" y="1600200"/>
            <a:ext cx="4345837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get()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myPosition</a:t>
            </a:r>
            <a:r>
              <a:rPr lang="en-US" dirty="0"/>
              <a:t> = </a:t>
            </a:r>
            <a:r>
              <a:rPr lang="en-US" dirty="0" err="1"/>
              <a:t>numGets</a:t>
            </a:r>
            <a:r>
              <a:rPr lang="en-US" dirty="0"/>
              <a:t>++;</a:t>
            </a:r>
          </a:p>
          <a:p>
            <a:pPr>
              <a:buNone/>
            </a:pPr>
            <a:r>
              <a:rPr lang="en-US" dirty="0"/>
              <a:t>    self = new Condition;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nextGet.append(self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while (front &lt; </a:t>
            </a:r>
            <a:r>
              <a:rPr lang="en-US" dirty="0" err="1"/>
              <a:t>myPosition</a:t>
            </a:r>
            <a:endParaRPr lang="en-US" dirty="0"/>
          </a:p>
          <a:p>
            <a:pPr>
              <a:buNone/>
            </a:pPr>
            <a:r>
              <a:rPr lang="en-US" dirty="0"/>
              <a:t>			|| front == tail) {</a:t>
            </a:r>
          </a:p>
          <a:p>
            <a:pPr>
              <a:buNone/>
            </a:pPr>
            <a:r>
              <a:rPr lang="en-US" dirty="0"/>
              <a:t>       </a:t>
            </a:r>
            <a:r>
              <a:rPr lang="en-US" dirty="0" err="1"/>
              <a:t>self.wait(lock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 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495801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r>
              <a:rPr lang="en-US" dirty="0"/>
              <a:t>    delete self;</a:t>
            </a:r>
          </a:p>
          <a:p>
            <a:pPr>
              <a:buNone/>
            </a:pPr>
            <a:r>
              <a:rPr lang="en-US" dirty="0"/>
              <a:t>    item = </a:t>
            </a:r>
            <a:r>
              <a:rPr lang="en-US" dirty="0" err="1"/>
              <a:t>buf[front</a:t>
            </a:r>
            <a:r>
              <a:rPr lang="en-US" dirty="0"/>
              <a:t> % MAX];</a:t>
            </a:r>
          </a:p>
          <a:p>
            <a:pPr>
              <a:buNone/>
            </a:pPr>
            <a:r>
              <a:rPr lang="en-US" dirty="0"/>
              <a:t>    front++;</a:t>
            </a:r>
          </a:p>
          <a:p>
            <a:pPr>
              <a:buNone/>
            </a:pPr>
            <a:r>
              <a:rPr lang="en-US" dirty="0"/>
              <a:t>    if (next = </a:t>
            </a:r>
            <a:r>
              <a:rPr lang="en-US" dirty="0" err="1"/>
              <a:t>nextPut.remove</a:t>
            </a:r>
            <a:r>
              <a:rPr lang="en-US" dirty="0"/>
              <a:t>()) {</a:t>
            </a:r>
          </a:p>
          <a:p>
            <a:pPr>
              <a:buNone/>
            </a:pPr>
            <a:r>
              <a:rPr lang="en-US" dirty="0"/>
              <a:t>	    next-&gt;</a:t>
            </a:r>
            <a:r>
              <a:rPr lang="en-US" dirty="0" err="1"/>
              <a:t>signal(lock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return item;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923" y="5847298"/>
            <a:ext cx="85587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Initially: front = tail = </a:t>
            </a:r>
            <a:r>
              <a:rPr lang="en-US" sz="2800" dirty="0" err="1"/>
              <a:t>numGets</a:t>
            </a:r>
            <a:r>
              <a:rPr lang="en-US" sz="2800" dirty="0"/>
              <a:t> = 0; MAX is buffer capacity</a:t>
            </a:r>
          </a:p>
          <a:p>
            <a:r>
              <a:rPr lang="en-US" sz="2800" dirty="0" err="1"/>
              <a:t>nextGet</a:t>
            </a:r>
            <a:r>
              <a:rPr lang="en-US" sz="2800" dirty="0"/>
              <a:t>, </a:t>
            </a:r>
            <a:r>
              <a:rPr lang="en-US" sz="2800" dirty="0" err="1"/>
              <a:t>nextPut</a:t>
            </a:r>
            <a:r>
              <a:rPr lang="en-US" sz="2800" dirty="0"/>
              <a:t> are queues of Condition Variables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Synchronization</a:t>
            </a:r>
          </a:p>
        </p:txBody>
      </p:sp>
      <p:pic>
        <p:nvPicPr>
          <p:cNvPr id="4" name="Content Placeholder 3" descr="syncimpl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11188" r="-11188"/>
              <a:stretch>
                <a:fillRect/>
              </a:stretch>
            </p:blipFill>
          </mc:Choice>
          <mc:Fallback>
            <p:blipFill>
              <a:blip r:embed="rId3"/>
              <a:srcRect l="-11188" r="-11188"/>
              <a:stretch>
                <a:fillRect/>
              </a:stretch>
            </p:blipFill>
          </mc:Fallback>
        </mc:AlternateContent>
        <p:spPr>
          <a:xfrm>
            <a:off x="-558402" y="994304"/>
            <a:ext cx="10155967" cy="558539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Take 1: using memory load/store</a:t>
            </a:r>
          </a:p>
          <a:p>
            <a:pPr lvl="1"/>
            <a:r>
              <a:rPr lang="en-US" dirty="0"/>
              <a:t>See too much milk solution/Peterson’s algorithm</a:t>
            </a:r>
          </a:p>
          <a:p>
            <a:pPr>
              <a:buNone/>
            </a:pPr>
            <a:r>
              <a:rPr lang="en-US" dirty="0"/>
              <a:t>Take 2:</a:t>
            </a:r>
          </a:p>
          <a:p>
            <a:pPr lvl="1">
              <a:buNone/>
            </a:pPr>
            <a:r>
              <a:rPr lang="en-US" dirty="0" err="1"/>
              <a:t>Lock::acquire</a:t>
            </a:r>
            <a:r>
              <a:rPr lang="en-US" dirty="0"/>
              <a:t>() </a:t>
            </a:r>
          </a:p>
          <a:p>
            <a:pPr lvl="1">
              <a:buNone/>
            </a:pPr>
            <a:r>
              <a:rPr lang="en-US" dirty="0"/>
              <a:t>    { disable interrupts }</a:t>
            </a:r>
          </a:p>
          <a:p>
            <a:pPr lvl="1">
              <a:buNone/>
            </a:pPr>
            <a:r>
              <a:rPr lang="en-US" dirty="0" err="1"/>
              <a:t>Lock::release</a:t>
            </a:r>
            <a:r>
              <a:rPr lang="en-US" dirty="0"/>
              <a:t>() </a:t>
            </a:r>
          </a:p>
          <a:p>
            <a:pPr lvl="1">
              <a:buNone/>
            </a:pPr>
            <a:r>
              <a:rPr lang="en-US" dirty="0"/>
              <a:t>    { enable interrupts }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Lock Implementation, </a:t>
            </a:r>
            <a:r>
              <a:rPr lang="en-US" dirty="0" err="1"/>
              <a:t>Uniprocessor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358409" cy="486326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/>
              <a:t>Lock::acquire</a:t>
            </a:r>
            <a:r>
              <a:rPr lang="en-US" dirty="0"/>
              <a:t>() {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disableInterrupts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    if (value == BUSY) { 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waiting.add(myTCB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myTCB</a:t>
            </a:r>
            <a:r>
              <a:rPr lang="en-US" dirty="0"/>
              <a:t>-&gt;state = WAITING;</a:t>
            </a:r>
          </a:p>
          <a:p>
            <a:pPr>
              <a:buNone/>
            </a:pPr>
            <a:r>
              <a:rPr lang="en-US" dirty="0"/>
              <a:t>        next = </a:t>
            </a:r>
            <a:r>
              <a:rPr lang="en-US" dirty="0" err="1"/>
              <a:t>readyList.remove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switch(myTCB</a:t>
            </a:r>
            <a:r>
              <a:rPr lang="en-US" dirty="0"/>
              <a:t>, next);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myTCB</a:t>
            </a:r>
            <a:r>
              <a:rPr lang="en-US" dirty="0"/>
              <a:t>-&gt;state = RUNNING;</a:t>
            </a:r>
          </a:p>
          <a:p>
            <a:pPr>
              <a:buNone/>
            </a:pPr>
            <a:r>
              <a:rPr lang="en-US" dirty="0"/>
              <a:t>    } else { </a:t>
            </a:r>
          </a:p>
          <a:p>
            <a:pPr>
              <a:buNone/>
            </a:pPr>
            <a:r>
              <a:rPr lang="en-US" dirty="0"/>
              <a:t>        value = BUSY; </a:t>
            </a:r>
          </a:p>
          <a:p>
            <a:pPr>
              <a:buNone/>
            </a:pPr>
            <a:r>
              <a:rPr lang="en-US" dirty="0"/>
              <a:t>    }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enableInterrupts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495801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/>
              <a:t>Lock::release</a:t>
            </a:r>
            <a:r>
              <a:rPr lang="en-US" dirty="0"/>
              <a:t>() {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disableInterrupts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if (!</a:t>
            </a:r>
            <a:r>
              <a:rPr lang="en-US" dirty="0" err="1"/>
              <a:t>waiting.Empty</a:t>
            </a:r>
            <a:r>
              <a:rPr lang="en-US" dirty="0"/>
              <a:t>()) { </a:t>
            </a:r>
          </a:p>
          <a:p>
            <a:pPr>
              <a:buNone/>
            </a:pPr>
            <a:r>
              <a:rPr lang="en-US" dirty="0"/>
              <a:t>        next = </a:t>
            </a:r>
            <a:r>
              <a:rPr lang="en-US" dirty="0" err="1"/>
              <a:t>waiting.remove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  next-&gt;state = READY;    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readyList.add(next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/>
              <a:t>    } else {</a:t>
            </a:r>
            <a:br>
              <a:rPr lang="en-US" dirty="0"/>
            </a:br>
            <a:r>
              <a:rPr lang="en-US" dirty="0"/>
              <a:t>   value = FREE; </a:t>
            </a:r>
          </a:p>
          <a:p>
            <a:pPr>
              <a:buNone/>
            </a:pPr>
            <a:r>
              <a:rPr lang="en-US" dirty="0"/>
              <a:t>    }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enableInterrupts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}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Can this panic?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Thread 1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p</a:t>
            </a:r>
            <a:r>
              <a:rPr lang="en-US" dirty="0"/>
              <a:t> = </a:t>
            </a:r>
            <a:r>
              <a:rPr lang="en-US" dirty="0" err="1"/>
              <a:t>someComputation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 err="1"/>
              <a:t>pInitialized</a:t>
            </a:r>
            <a:r>
              <a:rPr lang="en-US" dirty="0"/>
              <a:t> = true;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Thread 2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while (!</a:t>
            </a:r>
            <a:r>
              <a:rPr lang="en-US" dirty="0" err="1"/>
              <a:t>pInitialized</a:t>
            </a:r>
            <a:r>
              <a:rPr lang="en-US" dirty="0"/>
              <a:t>) </a:t>
            </a:r>
          </a:p>
          <a:p>
            <a:pPr>
              <a:buNone/>
            </a:pPr>
            <a:r>
              <a:rPr lang="en-US" dirty="0"/>
              <a:t>     ; </a:t>
            </a:r>
          </a:p>
          <a:p>
            <a:pPr>
              <a:buNone/>
            </a:pPr>
            <a:r>
              <a:rPr lang="en-US" dirty="0" err="1"/>
              <a:t>q</a:t>
            </a:r>
            <a:r>
              <a:rPr lang="en-US" dirty="0"/>
              <a:t> = </a:t>
            </a:r>
            <a:r>
              <a:rPr lang="en-US" dirty="0" err="1"/>
              <a:t>someFunction(p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/>
              <a:t>if (</a:t>
            </a:r>
            <a:r>
              <a:rPr lang="en-US" dirty="0" err="1"/>
              <a:t>q</a:t>
            </a:r>
            <a:r>
              <a:rPr lang="en-US" dirty="0"/>
              <a:t> != </a:t>
            </a:r>
            <a:r>
              <a:rPr lang="en-US" dirty="0" err="1"/>
              <a:t>someFunction(p</a:t>
            </a:r>
            <a:r>
              <a:rPr lang="en-US" dirty="0"/>
              <a:t>))</a:t>
            </a:r>
          </a:p>
          <a:p>
            <a:pPr>
              <a:buNone/>
            </a:pPr>
            <a:r>
              <a:rPr lang="en-US" dirty="0"/>
              <a:t>     panic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Read-modify-write instructions</a:t>
            </a:r>
          </a:p>
          <a:p>
            <a:pPr lvl="1"/>
            <a:r>
              <a:rPr lang="en-US" dirty="0"/>
              <a:t>Atomically read a value from memory, operate on it, and then write it back to memory</a:t>
            </a:r>
          </a:p>
          <a:p>
            <a:pPr lvl="1"/>
            <a:r>
              <a:rPr lang="en-US" dirty="0"/>
              <a:t>Intervening instructions prevented in hardware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Test and set</a:t>
            </a:r>
          </a:p>
          <a:p>
            <a:pPr lvl="1"/>
            <a:r>
              <a:rPr lang="en-US" dirty="0"/>
              <a:t>Intel: </a:t>
            </a:r>
            <a:r>
              <a:rPr lang="en-US" dirty="0" err="1"/>
              <a:t>xchgb</a:t>
            </a:r>
            <a:r>
              <a:rPr lang="en-US" dirty="0"/>
              <a:t>, lock prefix</a:t>
            </a:r>
          </a:p>
          <a:p>
            <a:pPr lvl="1"/>
            <a:r>
              <a:rPr lang="en-US" dirty="0"/>
              <a:t>Compare and swap</a:t>
            </a:r>
          </a:p>
          <a:p>
            <a:r>
              <a:rPr lang="en-US" dirty="0"/>
              <a:t>Any of these can be used for implementing locks and condition variables!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39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A spinlock is a lock where the processor waits in a loop for the lock to become free</a:t>
            </a:r>
          </a:p>
          <a:p>
            <a:pPr lvl="1"/>
            <a:r>
              <a:rPr lang="en-US" dirty="0"/>
              <a:t>Assumes lock will be held for a short time</a:t>
            </a:r>
          </a:p>
          <a:p>
            <a:pPr lvl="1"/>
            <a:r>
              <a:rPr lang="en-US" dirty="0"/>
              <a:t>Used to protect the CPU scheduler and to implement locks</a:t>
            </a:r>
          </a:p>
          <a:p>
            <a:pPr>
              <a:buNone/>
            </a:pPr>
            <a:r>
              <a:rPr lang="en-US" dirty="0" err="1"/>
              <a:t>Spinlock::acquire</a:t>
            </a:r>
            <a:r>
              <a:rPr lang="en-US" dirty="0"/>
              <a:t>() {</a:t>
            </a:r>
          </a:p>
          <a:p>
            <a:pPr>
              <a:buNone/>
            </a:pPr>
            <a:r>
              <a:rPr lang="en-US" dirty="0"/>
              <a:t>   while (</a:t>
            </a:r>
            <a:r>
              <a:rPr lang="en-US" dirty="0" err="1"/>
              <a:t>testAndSet(&amp;lockValue</a:t>
            </a:r>
            <a:r>
              <a:rPr lang="en-US" dirty="0"/>
              <a:t>) == BUSY)</a:t>
            </a:r>
          </a:p>
          <a:p>
            <a:pPr>
              <a:buNone/>
            </a:pPr>
            <a:r>
              <a:rPr lang="en-US" dirty="0"/>
              <a:t>      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 err="1"/>
              <a:t>Spinlock::release</a:t>
            </a:r>
            <a:r>
              <a:rPr lang="en-US" dirty="0"/>
              <a:t>() 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lockValue</a:t>
            </a:r>
            <a:r>
              <a:rPr lang="en-US" dirty="0"/>
              <a:t> = FREE;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memorybarrier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spinlocks?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Various data structures</a:t>
            </a:r>
          </a:p>
          <a:p>
            <a:pPr lvl="1"/>
            <a:r>
              <a:rPr lang="en-US" dirty="0"/>
              <a:t>Queue of waiting threads on lock X</a:t>
            </a:r>
          </a:p>
          <a:p>
            <a:pPr lvl="1"/>
            <a:r>
              <a:rPr lang="en-US" dirty="0"/>
              <a:t>Queue of waiting threads on lock Y</a:t>
            </a:r>
          </a:p>
          <a:p>
            <a:pPr lvl="1"/>
            <a:r>
              <a:rPr lang="en-US" dirty="0"/>
              <a:t>List of threads ready to run</a:t>
            </a:r>
          </a:p>
          <a:p>
            <a:r>
              <a:rPr lang="en-US" dirty="0"/>
              <a:t>One spinlock per kernel?</a:t>
            </a:r>
          </a:p>
          <a:p>
            <a:pPr lvl="1"/>
            <a:r>
              <a:rPr lang="en-US" dirty="0"/>
              <a:t>Bottleneck!</a:t>
            </a:r>
          </a:p>
          <a:p>
            <a:r>
              <a:rPr lang="en-US" dirty="0"/>
              <a:t>Instead:</a:t>
            </a:r>
          </a:p>
          <a:p>
            <a:pPr lvl="1"/>
            <a:r>
              <a:rPr lang="en-US" dirty="0"/>
              <a:t>One spinlock per lock</a:t>
            </a:r>
          </a:p>
          <a:p>
            <a:pPr lvl="1"/>
            <a:r>
              <a:rPr lang="en-US" dirty="0"/>
              <a:t>One spinlock for the scheduler ready list</a:t>
            </a:r>
          </a:p>
          <a:p>
            <a:pPr lvl="2"/>
            <a:r>
              <a:rPr lang="en-US" dirty="0"/>
              <a:t>Per-core ready list: one spinlock per core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thread is currently running?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94469" cy="50896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Thread scheduler needs to find the TCB of the currently running thread</a:t>
            </a:r>
          </a:p>
          <a:p>
            <a:pPr lvl="1"/>
            <a:r>
              <a:rPr lang="en-US" dirty="0"/>
              <a:t>To suspend and switch to a new thread</a:t>
            </a:r>
          </a:p>
          <a:p>
            <a:pPr lvl="1"/>
            <a:r>
              <a:rPr lang="en-US" dirty="0"/>
              <a:t>To check if the current thread holds a lock before acquiring or releasing it</a:t>
            </a:r>
          </a:p>
          <a:p>
            <a:r>
              <a:rPr lang="en-US" dirty="0"/>
              <a:t>On a </a:t>
            </a:r>
            <a:r>
              <a:rPr lang="en-US" dirty="0" err="1"/>
              <a:t>uniprocessor</a:t>
            </a:r>
            <a:r>
              <a:rPr lang="en-US" dirty="0"/>
              <a:t>, easy: just use a global</a:t>
            </a:r>
          </a:p>
          <a:p>
            <a:r>
              <a:rPr lang="en-US" dirty="0"/>
              <a:t>On a multiprocessor, various methods:</a:t>
            </a:r>
          </a:p>
          <a:p>
            <a:pPr lvl="1"/>
            <a:r>
              <a:rPr lang="en-US" dirty="0"/>
              <a:t>Compiler dedicates a register (e.g., r31 points to TCB running on the this CPU; each CPU has its own r31)</a:t>
            </a:r>
          </a:p>
          <a:p>
            <a:pPr lvl="1"/>
            <a:r>
              <a:rPr lang="en-US" dirty="0"/>
              <a:t>If hardware has a special per-processor register, use it</a:t>
            </a:r>
          </a:p>
          <a:p>
            <a:pPr lvl="1"/>
            <a:r>
              <a:rPr lang="en-US" dirty="0"/>
              <a:t>Fixed-size stacks: put a pointer to the TCB at the bottom of its stack</a:t>
            </a:r>
          </a:p>
          <a:p>
            <a:pPr lvl="2"/>
            <a:r>
              <a:rPr lang="en-US" dirty="0"/>
              <a:t>Find it by masking the current stack pointer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Lock Implementation, Multiprocessor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Lock::acquire</a:t>
            </a:r>
            <a:r>
              <a:rPr lang="en-US" dirty="0"/>
              <a:t>() {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disableInterrupts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spinLock.acquire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if (value == BUSY) { 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waiting.add(myTCB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suspend(&amp;spinlock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} else { </a:t>
            </a:r>
          </a:p>
          <a:p>
            <a:pPr>
              <a:buNone/>
            </a:pPr>
            <a:r>
              <a:rPr lang="en-US" dirty="0"/>
              <a:t>        value = BUSY; 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spinLock.release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enableInterrupts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256753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Lock::release</a:t>
            </a:r>
            <a:r>
              <a:rPr lang="en-US" dirty="0"/>
              <a:t>() {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disableInterrupts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spinLock.acquire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if (!</a:t>
            </a:r>
            <a:r>
              <a:rPr lang="en-US" dirty="0" err="1"/>
              <a:t>waiting.Empty</a:t>
            </a:r>
            <a:r>
              <a:rPr lang="en-US" dirty="0"/>
              <a:t>()) { </a:t>
            </a:r>
          </a:p>
          <a:p>
            <a:pPr>
              <a:buNone/>
            </a:pPr>
            <a:r>
              <a:rPr lang="en-US" dirty="0"/>
              <a:t>        next = </a:t>
            </a:r>
            <a:r>
              <a:rPr lang="en-US" dirty="0" err="1"/>
              <a:t>waiting.remove</a:t>
            </a:r>
            <a:r>
              <a:rPr lang="en-US" dirty="0"/>
              <a:t>();    </a:t>
            </a:r>
          </a:p>
          <a:p>
            <a:pPr>
              <a:buNone/>
            </a:pPr>
            <a:r>
              <a:rPr lang="en-US" dirty="0"/>
              <a:t>        scheduler-&gt;</a:t>
            </a:r>
            <a:r>
              <a:rPr lang="en-US" dirty="0" err="1"/>
              <a:t>makeReady(next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} else {</a:t>
            </a:r>
            <a:br>
              <a:rPr lang="en-US" dirty="0"/>
            </a:br>
            <a:r>
              <a:rPr lang="en-US" dirty="0"/>
              <a:t>   value = FREE; </a:t>
            </a:r>
          </a:p>
          <a:p>
            <a:pPr>
              <a:buNone/>
            </a:pPr>
            <a:r>
              <a:rPr lang="en-US" dirty="0"/>
              <a:t>    }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spinLock.release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enableInterrupts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}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Semaphore::P</a:t>
            </a:r>
            <a:r>
              <a:rPr lang="en-US" dirty="0"/>
              <a:t>() {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disableInterrupts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spinLock.acquire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if (value == 0) { 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waiting.add(myTCB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suspend(&amp;spinlock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} else { </a:t>
            </a:r>
          </a:p>
          <a:p>
            <a:pPr>
              <a:buNone/>
            </a:pPr>
            <a:r>
              <a:rPr lang="en-US" dirty="0"/>
              <a:t>        value--; 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spinLock.release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enableInterrupts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256753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Semaphore::V</a:t>
            </a:r>
            <a:r>
              <a:rPr lang="en-US" dirty="0"/>
              <a:t>() {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disableInterrupts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spinLock.acquire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if (!</a:t>
            </a:r>
            <a:r>
              <a:rPr lang="en-US" dirty="0" err="1"/>
              <a:t>waiting.Empty</a:t>
            </a:r>
            <a:r>
              <a:rPr lang="en-US" dirty="0"/>
              <a:t>()) { </a:t>
            </a:r>
          </a:p>
          <a:p>
            <a:pPr>
              <a:buNone/>
            </a:pPr>
            <a:r>
              <a:rPr lang="en-US" dirty="0"/>
              <a:t>        next = </a:t>
            </a:r>
            <a:r>
              <a:rPr lang="en-US" dirty="0" err="1"/>
              <a:t>waiting.remove</a:t>
            </a:r>
            <a:r>
              <a:rPr lang="en-US" dirty="0"/>
              <a:t>();    </a:t>
            </a:r>
          </a:p>
          <a:p>
            <a:pPr>
              <a:buNone/>
            </a:pPr>
            <a:r>
              <a:rPr lang="en-US" dirty="0"/>
              <a:t>        scheduler-&gt;</a:t>
            </a:r>
            <a:r>
              <a:rPr lang="en-US" dirty="0" err="1"/>
              <a:t>makeReady(next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} else {</a:t>
            </a:r>
            <a:br>
              <a:rPr lang="en-US" dirty="0"/>
            </a:br>
            <a:r>
              <a:rPr lang="en-US" dirty="0"/>
              <a:t>   value++; </a:t>
            </a:r>
          </a:p>
          <a:p>
            <a:pPr>
              <a:buNone/>
            </a:pPr>
            <a:r>
              <a:rPr lang="en-US" dirty="0"/>
              <a:t>    }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spinLock.release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enableInterrupts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}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Lock Implementation, Multiprocessor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Sched::suspend(SpinLock</a:t>
            </a:r>
            <a:r>
              <a:rPr lang="en-US" dirty="0"/>
              <a:t> ∗lock) { </a:t>
            </a:r>
          </a:p>
          <a:p>
            <a:pPr>
              <a:buNone/>
            </a:pPr>
            <a:r>
              <a:rPr lang="en-US" dirty="0"/>
              <a:t>    TCB ∗next;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disableInterrupts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schedSpinLock.acquire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lock−&gt;release();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myTCB</a:t>
            </a:r>
            <a:r>
              <a:rPr lang="en-US" dirty="0"/>
              <a:t>−&gt;state = WAITING;</a:t>
            </a:r>
          </a:p>
          <a:p>
            <a:pPr>
              <a:buNone/>
            </a:pPr>
            <a:r>
              <a:rPr lang="en-US" dirty="0"/>
              <a:t>    next = </a:t>
            </a:r>
            <a:r>
              <a:rPr lang="en-US" dirty="0" err="1"/>
              <a:t>readyList.remove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thread_switch(myTCB</a:t>
            </a:r>
            <a:r>
              <a:rPr lang="en-US" dirty="0"/>
              <a:t>, next);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myTCB</a:t>
            </a:r>
            <a:r>
              <a:rPr lang="en-US" dirty="0"/>
              <a:t>−&gt;state = RUNNING;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schedSpinLock.release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enableInterrupts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}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Sched::makeReady(TCB</a:t>
            </a:r>
            <a:r>
              <a:rPr lang="en-US" dirty="0"/>
              <a:t> ∗thread) { 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disableInterrupts</a:t>
            </a:r>
            <a:r>
              <a:rPr lang="en-US" dirty="0"/>
              <a:t> 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schedSpinLock.acquire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readyList.add(thread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thread−&gt;state = READY;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schedSpinLock.release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enableInterrupts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Implementation, Linux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Most locks are free most of the time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Linux implementation takes advantage of this fact</a:t>
            </a:r>
          </a:p>
          <a:p>
            <a:r>
              <a:rPr lang="en-US" dirty="0"/>
              <a:t>Fast path</a:t>
            </a:r>
          </a:p>
          <a:p>
            <a:pPr lvl="1"/>
            <a:r>
              <a:rPr lang="en-US" dirty="0"/>
              <a:t>If lock is FREE, and no one is waiting, two instructions to acquire the lock</a:t>
            </a:r>
          </a:p>
          <a:p>
            <a:pPr lvl="1"/>
            <a:r>
              <a:rPr lang="en-US" dirty="0"/>
              <a:t>If no one is waiting, two instructions to release the lock</a:t>
            </a:r>
          </a:p>
          <a:p>
            <a:r>
              <a:rPr lang="en-US" dirty="0"/>
              <a:t>Slow path</a:t>
            </a:r>
          </a:p>
          <a:p>
            <a:pPr lvl="1"/>
            <a:r>
              <a:rPr lang="en-US" dirty="0"/>
              <a:t>If lock is BUSY or someone is waiting, use </a:t>
            </a:r>
            <a:r>
              <a:rPr lang="en-US" dirty="0" err="1"/>
              <a:t>multiproc</a:t>
            </a:r>
            <a:r>
              <a:rPr lang="en-US" dirty="0"/>
              <a:t> </a:t>
            </a:r>
            <a:r>
              <a:rPr lang="en-US" dirty="0" err="1"/>
              <a:t>impl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User-level locks</a:t>
            </a:r>
          </a:p>
          <a:p>
            <a:pPr lvl="1"/>
            <a:r>
              <a:rPr lang="en-US" dirty="0"/>
              <a:t>Fast path: acquire lock using </a:t>
            </a:r>
            <a:r>
              <a:rPr lang="en-US" dirty="0" err="1"/>
              <a:t>test&amp;set</a:t>
            </a:r>
            <a:endParaRPr lang="en-US" dirty="0"/>
          </a:p>
          <a:p>
            <a:pPr lvl="1"/>
            <a:r>
              <a:rPr lang="en-US" dirty="0"/>
              <a:t>Slow path: system call to kernel, use kernel lock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Implementation,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mutex</a:t>
            </a:r>
            <a:r>
              <a:rPr lang="en-US" dirty="0"/>
              <a:t> { </a:t>
            </a:r>
          </a:p>
          <a:p>
            <a:pPr>
              <a:buNone/>
            </a:pPr>
            <a:r>
              <a:rPr lang="en-US" dirty="0"/>
              <a:t> /∗ 1: unlocked ; 0: locked; negative : locked, possible waiters ∗/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atomic_t</a:t>
            </a:r>
            <a:r>
              <a:rPr lang="en-US" dirty="0"/>
              <a:t> count;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spinlock_t</a:t>
            </a:r>
            <a:r>
              <a:rPr lang="en-US" dirty="0"/>
              <a:t> </a:t>
            </a:r>
            <a:r>
              <a:rPr lang="en-US" dirty="0" err="1"/>
              <a:t>wait_lock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list_head</a:t>
            </a:r>
            <a:r>
              <a:rPr lang="en-US" dirty="0"/>
              <a:t> </a:t>
            </a:r>
            <a:r>
              <a:rPr lang="en-US" dirty="0" err="1"/>
              <a:t>wait_list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};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// atomic decrement</a:t>
            </a:r>
          </a:p>
          <a:p>
            <a:pPr>
              <a:buNone/>
            </a:pPr>
            <a:r>
              <a:rPr lang="en-US" dirty="0"/>
              <a:t>// %</a:t>
            </a:r>
            <a:r>
              <a:rPr lang="en-US" dirty="0" err="1"/>
              <a:t>eax</a:t>
            </a:r>
            <a:r>
              <a:rPr lang="en-US" dirty="0"/>
              <a:t> is pointer to count </a:t>
            </a:r>
          </a:p>
          <a:p>
            <a:pPr>
              <a:buNone/>
            </a:pPr>
            <a:r>
              <a:rPr lang="en-US" dirty="0"/>
              <a:t>lock </a:t>
            </a:r>
            <a:r>
              <a:rPr lang="en-US" dirty="0" err="1"/>
              <a:t>decl</a:t>
            </a:r>
            <a:r>
              <a:rPr lang="en-US" dirty="0"/>
              <a:t> (%</a:t>
            </a:r>
            <a:r>
              <a:rPr lang="en-US" dirty="0" err="1"/>
              <a:t>eax</a:t>
            </a:r>
            <a:r>
              <a:rPr lang="en-US" dirty="0"/>
              <a:t>) </a:t>
            </a:r>
          </a:p>
          <a:p>
            <a:pPr>
              <a:buNone/>
            </a:pPr>
            <a:r>
              <a:rPr lang="en-US" dirty="0" err="1"/>
              <a:t>jns</a:t>
            </a:r>
            <a:r>
              <a:rPr lang="en-US" dirty="0"/>
              <a:t> 1f // jump if not signed</a:t>
            </a:r>
          </a:p>
          <a:p>
            <a:pPr>
              <a:buNone/>
            </a:pPr>
            <a:r>
              <a:rPr lang="en-US" dirty="0"/>
              <a:t>          // (if value is now 0) </a:t>
            </a:r>
          </a:p>
          <a:p>
            <a:pPr>
              <a:buNone/>
            </a:pPr>
            <a:r>
              <a:rPr lang="en-US" dirty="0"/>
              <a:t>call </a:t>
            </a:r>
            <a:r>
              <a:rPr lang="en-US" dirty="0" err="1"/>
              <a:t>slowpath_acquire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1: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Semaphore has a non-negative integer value</a:t>
            </a:r>
          </a:p>
          <a:p>
            <a:pPr lvl="1"/>
            <a:r>
              <a:rPr lang="en-US" dirty="0"/>
              <a:t>P() atomically waits for value to become &gt; 0, then decrements</a:t>
            </a:r>
          </a:p>
          <a:p>
            <a:pPr lvl="1"/>
            <a:r>
              <a:rPr lang="en-US" dirty="0"/>
              <a:t>V() atomically increments value (waking up waiter if needed)</a:t>
            </a:r>
          </a:p>
          <a:p>
            <a:r>
              <a:rPr lang="en-US" dirty="0"/>
              <a:t>Semaphores are like integers except:</a:t>
            </a:r>
          </a:p>
          <a:p>
            <a:pPr lvl="1"/>
            <a:r>
              <a:rPr lang="en-US" dirty="0"/>
              <a:t>Only operations are P and V</a:t>
            </a:r>
          </a:p>
          <a:p>
            <a:pPr lvl="1"/>
            <a:r>
              <a:rPr lang="en-US" dirty="0"/>
              <a:t>Operations are atomic</a:t>
            </a:r>
          </a:p>
          <a:p>
            <a:pPr lvl="2"/>
            <a:r>
              <a:rPr lang="en-US" dirty="0"/>
              <a:t>If value is 1, two P’s will result in value 0 and one waiter</a:t>
            </a:r>
          </a:p>
          <a:p>
            <a:r>
              <a:rPr lang="en-US" dirty="0"/>
              <a:t>Semaphores are useful for</a:t>
            </a:r>
          </a:p>
          <a:p>
            <a:pPr lvl="1"/>
            <a:r>
              <a:rPr lang="en-US" dirty="0"/>
              <a:t>Unlocked wait: interrupt handler, fork/join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Reordering?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35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Why do compilers reorder instructions?</a:t>
            </a:r>
          </a:p>
          <a:p>
            <a:pPr lvl="1"/>
            <a:r>
              <a:rPr lang="en-US" dirty="0"/>
              <a:t>Efficient code generation requires analyzing control/data dependency</a:t>
            </a:r>
          </a:p>
          <a:p>
            <a:pPr lvl="1"/>
            <a:r>
              <a:rPr lang="en-US" dirty="0"/>
              <a:t>If variables can spontaneously change, most compiler optimizations become impossible</a:t>
            </a:r>
          </a:p>
          <a:p>
            <a:r>
              <a:rPr lang="en-US" dirty="0"/>
              <a:t>Why do CPUs reorder instructions?</a:t>
            </a:r>
          </a:p>
          <a:p>
            <a:pPr lvl="1"/>
            <a:r>
              <a:rPr lang="en-US" dirty="0"/>
              <a:t>Write buffering: allow next instruction to execute while write is being completed</a:t>
            </a:r>
          </a:p>
          <a:p>
            <a:pPr>
              <a:buNone/>
            </a:pPr>
            <a:r>
              <a:rPr lang="en-US" dirty="0"/>
              <a:t>Fix: </a:t>
            </a:r>
            <a:r>
              <a:rPr lang="en-US" b="1" dirty="0"/>
              <a:t>memory barrier</a:t>
            </a:r>
          </a:p>
          <a:p>
            <a:pPr lvl="1"/>
            <a:r>
              <a:rPr lang="en-US" dirty="0"/>
              <a:t>Instruction to compiler/CPU</a:t>
            </a:r>
          </a:p>
          <a:p>
            <a:pPr lvl="1"/>
            <a:r>
              <a:rPr lang="en-US" dirty="0"/>
              <a:t>All ops before barrier complete before barrier returns</a:t>
            </a:r>
          </a:p>
          <a:p>
            <a:pPr lvl="1"/>
            <a:r>
              <a:rPr lang="en-US" dirty="0"/>
              <a:t>No op after barrier starts until barrier returns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Bounded Buffer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get()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fullSlots.P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mutex.P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item = </a:t>
            </a:r>
            <a:r>
              <a:rPr lang="en-US" dirty="0" err="1"/>
              <a:t>buf[front</a:t>
            </a:r>
            <a:r>
              <a:rPr lang="en-US" dirty="0"/>
              <a:t> % MAX];</a:t>
            </a:r>
          </a:p>
          <a:p>
            <a:pPr>
              <a:buNone/>
            </a:pPr>
            <a:r>
              <a:rPr lang="en-US" dirty="0"/>
              <a:t>    front++;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mutex.V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emptySlots.V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return item;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/>
              <a:t>put(item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emptySlots.P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mutex.P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buf[last</a:t>
            </a:r>
            <a:r>
              <a:rPr lang="en-US" dirty="0"/>
              <a:t> % MAX] = item;</a:t>
            </a:r>
          </a:p>
          <a:p>
            <a:pPr>
              <a:buNone/>
            </a:pPr>
            <a:r>
              <a:rPr lang="en-US" dirty="0"/>
              <a:t>    last++;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mutex.V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fullSlots.V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923" y="5847298"/>
            <a:ext cx="69557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Initially: front = last = 0; MAX is buffer capacity</a:t>
            </a:r>
          </a:p>
          <a:p>
            <a:r>
              <a:rPr lang="en-US" sz="2800" dirty="0" err="1"/>
              <a:t>mutex</a:t>
            </a:r>
            <a:r>
              <a:rPr lang="en-US" sz="2800" dirty="0"/>
              <a:t> = 1; </a:t>
            </a:r>
            <a:r>
              <a:rPr lang="en-US" sz="2800" dirty="0" err="1"/>
              <a:t>emptySlots</a:t>
            </a:r>
            <a:r>
              <a:rPr lang="en-US" sz="2800" dirty="0"/>
              <a:t> = MAX; </a:t>
            </a:r>
            <a:r>
              <a:rPr lang="en-US" sz="2800" dirty="0" err="1"/>
              <a:t>fullSlots</a:t>
            </a:r>
            <a:r>
              <a:rPr lang="en-US" sz="2800" dirty="0"/>
              <a:t> = 0;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Condition Variables using Semaphores (Take 1)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/>
              <a:t>wait(lock</a:t>
            </a:r>
            <a:r>
              <a:rPr lang="en-US" dirty="0"/>
              <a:t>) {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semaphore.P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signal()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semaphore.V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Condition Variables</a:t>
            </a:r>
            <a:br>
              <a:rPr lang="en-US" dirty="0"/>
            </a:br>
            <a:r>
              <a:rPr lang="en-US" dirty="0"/>
              <a:t>using Semaphores (Take 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/>
              <a:t>wait(lock</a:t>
            </a:r>
            <a:r>
              <a:rPr lang="en-US" dirty="0"/>
              <a:t>) {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semaphore.P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signal() {</a:t>
            </a:r>
          </a:p>
          <a:p>
            <a:pPr>
              <a:buNone/>
            </a:pPr>
            <a:r>
              <a:rPr lang="en-US" dirty="0"/>
              <a:t>    if (semaphore is not empty)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semaphore.V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Condition Variables</a:t>
            </a:r>
            <a:br>
              <a:rPr lang="en-US" dirty="0"/>
            </a:br>
            <a:r>
              <a:rPr lang="en-US" dirty="0"/>
              <a:t>using Semaphores (Take 3)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218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wait(lock</a:t>
            </a:r>
            <a:r>
              <a:rPr lang="en-US" dirty="0"/>
              <a:t>) { </a:t>
            </a:r>
          </a:p>
          <a:p>
            <a:pPr>
              <a:buNone/>
            </a:pPr>
            <a:r>
              <a:rPr lang="en-US" dirty="0"/>
              <a:t>    semaphore = new Semaphore;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queue.Append(semaphore</a:t>
            </a:r>
            <a:r>
              <a:rPr lang="en-US" dirty="0"/>
              <a:t>);   // queue of waiting threads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semaphore.P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signal() {</a:t>
            </a:r>
          </a:p>
          <a:p>
            <a:pPr>
              <a:buNone/>
            </a:pPr>
            <a:r>
              <a:rPr lang="en-US" dirty="0"/>
              <a:t>    if (!</a:t>
            </a:r>
            <a:r>
              <a:rPr lang="en-US" dirty="0" err="1"/>
              <a:t>queue.Empty</a:t>
            </a:r>
            <a:r>
              <a:rPr lang="en-US" dirty="0"/>
              <a:t>()) {</a:t>
            </a:r>
          </a:p>
          <a:p>
            <a:pPr>
              <a:buNone/>
            </a:pPr>
            <a:r>
              <a:rPr lang="en-US" dirty="0"/>
              <a:t>        semaphore = </a:t>
            </a:r>
            <a:r>
              <a:rPr lang="en-US" dirty="0" err="1"/>
              <a:t>queue.Remove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semaphore.V</a:t>
            </a:r>
            <a:r>
              <a:rPr lang="en-US" dirty="0"/>
              <a:t>();		// wake up waiter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Communicating Sequential Processes</a:t>
            </a:r>
            <a:br>
              <a:rPr lang="en-US" dirty="0"/>
            </a:br>
            <a:r>
              <a:rPr lang="en-US" dirty="0"/>
              <a:t>(CSP/Google Go)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thread per shared object</a:t>
            </a:r>
          </a:p>
          <a:p>
            <a:pPr lvl="1"/>
            <a:r>
              <a:rPr lang="en-US" dirty="0"/>
              <a:t>Only thread allowed to touch object’s data</a:t>
            </a:r>
          </a:p>
          <a:p>
            <a:pPr lvl="1"/>
            <a:r>
              <a:rPr lang="en-US" dirty="0"/>
              <a:t>To call a method on the object, send thread a message with method name, arguments</a:t>
            </a:r>
          </a:p>
          <a:p>
            <a:pPr lvl="1"/>
            <a:r>
              <a:rPr lang="en-US" dirty="0"/>
              <a:t>Thread waits in a loop, get </a:t>
            </a:r>
            <a:r>
              <a:rPr lang="en-US" dirty="0" err="1"/>
              <a:t>msg</a:t>
            </a:r>
            <a:r>
              <a:rPr lang="en-US" dirty="0"/>
              <a:t>, do operation </a:t>
            </a:r>
          </a:p>
          <a:p>
            <a:r>
              <a:rPr lang="en-US" dirty="0"/>
              <a:t>No memory races!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Bounded Buffer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461875"/>
            <a:ext cx="3951483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get()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while (front == tail) 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empty.wait(lock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item = </a:t>
            </a:r>
            <a:r>
              <a:rPr lang="en-US" dirty="0" err="1"/>
              <a:t>buf[front</a:t>
            </a:r>
            <a:r>
              <a:rPr lang="en-US" dirty="0"/>
              <a:t> % MAX];</a:t>
            </a:r>
          </a:p>
          <a:p>
            <a:pPr>
              <a:buNone/>
            </a:pPr>
            <a:r>
              <a:rPr lang="en-US" dirty="0"/>
              <a:t>    front++;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full.signal(lock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return item;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461875"/>
            <a:ext cx="4495801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/>
              <a:t>put(item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while ((tail – front) == MAX) 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full.wait(lock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buf[tail</a:t>
            </a:r>
            <a:r>
              <a:rPr lang="en-US" dirty="0"/>
              <a:t> % MAX] = item;</a:t>
            </a:r>
          </a:p>
          <a:p>
            <a:pPr>
              <a:buNone/>
            </a:pPr>
            <a:r>
              <a:rPr lang="en-US" dirty="0"/>
              <a:t>    tail++;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empty.signal(lock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923" y="5847298"/>
            <a:ext cx="68916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Initially: front = tail = 0; MAX is buffer capacity</a:t>
            </a:r>
          </a:p>
          <a:p>
            <a:r>
              <a:rPr lang="en-US" sz="2800" dirty="0"/>
              <a:t>empty/full are condition variables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Buffer (CSP)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61875"/>
            <a:ext cx="41910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while (</a:t>
            </a:r>
            <a:r>
              <a:rPr lang="en-US" dirty="0" err="1"/>
              <a:t>cmd</a:t>
            </a:r>
            <a:r>
              <a:rPr lang="en-US" dirty="0"/>
              <a:t> = </a:t>
            </a:r>
            <a:r>
              <a:rPr lang="en-US" dirty="0" err="1"/>
              <a:t>getNext</a:t>
            </a:r>
            <a:r>
              <a:rPr lang="en-US" dirty="0"/>
              <a:t>()) {</a:t>
            </a:r>
          </a:p>
          <a:p>
            <a:pPr>
              <a:buNone/>
            </a:pPr>
            <a:r>
              <a:rPr lang="en-US" dirty="0"/>
              <a:t>    if (</a:t>
            </a:r>
            <a:r>
              <a:rPr lang="en-US" dirty="0" err="1"/>
              <a:t>cmd</a:t>
            </a:r>
            <a:r>
              <a:rPr lang="en-US" dirty="0"/>
              <a:t> == GET) {</a:t>
            </a:r>
          </a:p>
          <a:p>
            <a:pPr>
              <a:buNone/>
            </a:pPr>
            <a:r>
              <a:rPr lang="en-US" dirty="0"/>
              <a:t>		 if (front &lt; tail) {</a:t>
            </a:r>
          </a:p>
          <a:p>
            <a:pPr>
              <a:buNone/>
            </a:pPr>
            <a:r>
              <a:rPr lang="en-US" dirty="0"/>
              <a:t>            // do get</a:t>
            </a:r>
          </a:p>
          <a:p>
            <a:pPr>
              <a:buNone/>
            </a:pPr>
            <a:r>
              <a:rPr lang="en-US" dirty="0"/>
              <a:t>            // send reply</a:t>
            </a:r>
          </a:p>
          <a:p>
            <a:pPr>
              <a:buNone/>
            </a:pPr>
            <a:r>
              <a:rPr lang="en-US" dirty="0"/>
              <a:t>            // if pending put, do it </a:t>
            </a:r>
          </a:p>
          <a:p>
            <a:pPr>
              <a:buNone/>
            </a:pPr>
            <a:r>
              <a:rPr lang="en-US" dirty="0"/>
              <a:t>           // and send reply</a:t>
            </a:r>
          </a:p>
          <a:p>
            <a:pPr>
              <a:buNone/>
            </a:pPr>
            <a:r>
              <a:rPr lang="en-US" dirty="0"/>
              <a:t>        } else</a:t>
            </a:r>
          </a:p>
          <a:p>
            <a:pPr>
              <a:buNone/>
            </a:pPr>
            <a:r>
              <a:rPr lang="en-US" dirty="0"/>
              <a:t>           // queue get operation</a:t>
            </a:r>
          </a:p>
          <a:p>
            <a:pPr>
              <a:buNone/>
            </a:pPr>
            <a:r>
              <a:rPr lang="en-US" dirty="0"/>
              <a:t>     }</a:t>
            </a:r>
          </a:p>
          <a:p>
            <a:pPr>
              <a:buNone/>
            </a:pPr>
            <a:r>
              <a:rPr lang="en-US" dirty="0"/>
              <a:t> 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461875"/>
            <a:ext cx="4495801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} else { // </a:t>
            </a:r>
            <a:r>
              <a:rPr lang="en-US" dirty="0" err="1"/>
              <a:t>cmd</a:t>
            </a:r>
            <a:r>
              <a:rPr lang="en-US" dirty="0"/>
              <a:t> == PUT</a:t>
            </a:r>
          </a:p>
          <a:p>
            <a:pPr>
              <a:buNone/>
            </a:pPr>
            <a:r>
              <a:rPr lang="en-US" dirty="0"/>
              <a:t>       if ((tail – front) &lt; MAX) {</a:t>
            </a:r>
          </a:p>
          <a:p>
            <a:pPr>
              <a:buNone/>
            </a:pPr>
            <a:r>
              <a:rPr lang="en-US" dirty="0"/>
              <a:t>           // do put</a:t>
            </a:r>
          </a:p>
          <a:p>
            <a:pPr>
              <a:buNone/>
            </a:pPr>
            <a:r>
              <a:rPr lang="en-US" dirty="0"/>
              <a:t>          // send reply</a:t>
            </a:r>
          </a:p>
          <a:p>
            <a:pPr>
              <a:buNone/>
            </a:pPr>
            <a:r>
              <a:rPr lang="en-US" dirty="0"/>
              <a:t>          // if pending get, do it </a:t>
            </a:r>
          </a:p>
          <a:p>
            <a:pPr>
              <a:buNone/>
            </a:pPr>
            <a:r>
              <a:rPr lang="en-US" dirty="0"/>
              <a:t>         // and send reply</a:t>
            </a:r>
          </a:p>
          <a:p>
            <a:pPr>
              <a:buNone/>
            </a:pPr>
            <a:r>
              <a:rPr lang="en-US" dirty="0"/>
              <a:t>       } else</a:t>
            </a:r>
          </a:p>
          <a:p>
            <a:pPr>
              <a:buNone/>
            </a:pPr>
            <a:r>
              <a:rPr lang="en-US" dirty="0"/>
              <a:t>         // queue put operation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Locks/CVs vs. CSP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lock on shared data</a:t>
            </a:r>
          </a:p>
          <a:p>
            <a:pPr lvl="1">
              <a:buNone/>
            </a:pPr>
            <a:r>
              <a:rPr lang="en-US" dirty="0"/>
              <a:t>= create a single thread to operate on data</a:t>
            </a:r>
          </a:p>
          <a:p>
            <a:r>
              <a:rPr lang="en-US" dirty="0"/>
              <a:t>Call a method on a shared object</a:t>
            </a:r>
          </a:p>
          <a:p>
            <a:pPr lvl="1">
              <a:buNone/>
            </a:pPr>
            <a:r>
              <a:rPr lang="en-US" dirty="0"/>
              <a:t> = send a message/wait </a:t>
            </a:r>
            <a:r>
              <a:rPr lang="en-US"/>
              <a:t>for reply</a:t>
            </a:r>
          </a:p>
          <a:p>
            <a:r>
              <a:rPr lang="en-US" dirty="0"/>
              <a:t>Wait for a condition</a:t>
            </a:r>
          </a:p>
          <a:p>
            <a:pPr lvl="1">
              <a:buNone/>
            </a:pPr>
            <a:r>
              <a:rPr lang="en-US" dirty="0"/>
              <a:t>= queue an operation that can’t be completed just yet</a:t>
            </a:r>
          </a:p>
          <a:p>
            <a:r>
              <a:rPr lang="en-US" dirty="0"/>
              <a:t>Signal a condition</a:t>
            </a:r>
          </a:p>
          <a:p>
            <a:pPr lvl="1">
              <a:buNone/>
            </a:pPr>
            <a:r>
              <a:rPr lang="en-US" dirty="0"/>
              <a:t>= perform a queued operation, now enabled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rules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consistent structure</a:t>
            </a:r>
          </a:p>
          <a:p>
            <a:r>
              <a:rPr lang="en-US" dirty="0"/>
              <a:t>Always use locks and condition variables</a:t>
            </a:r>
          </a:p>
          <a:p>
            <a:r>
              <a:rPr lang="en-US" dirty="0"/>
              <a:t>Always acquire lock at beginning of procedure, release at end</a:t>
            </a:r>
          </a:p>
          <a:p>
            <a:r>
              <a:rPr lang="en-US" dirty="0"/>
              <a:t>Always hold lock when using a condition variable</a:t>
            </a:r>
          </a:p>
          <a:p>
            <a:r>
              <a:rPr lang="en-US" dirty="0"/>
              <a:t>Always wait in while loop</a:t>
            </a:r>
          </a:p>
          <a:p>
            <a:r>
              <a:rPr lang="en-US" dirty="0"/>
              <a:t>Never spin in sleep()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milk examples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is complicated</a:t>
            </a:r>
          </a:p>
          <a:p>
            <a:pPr lvl="1"/>
            <a:r>
              <a:rPr lang="en-US" dirty="0"/>
              <a:t>“obvious” code often has bugs</a:t>
            </a:r>
          </a:p>
          <a:p>
            <a:r>
              <a:rPr lang="en-US" dirty="0"/>
              <a:t>Modern compilers/architectures reorder instructions</a:t>
            </a:r>
          </a:p>
          <a:p>
            <a:pPr lvl="1"/>
            <a:r>
              <a:rPr lang="en-US" dirty="0"/>
              <a:t>Making reasoning even more difficult</a:t>
            </a:r>
          </a:p>
          <a:p>
            <a:r>
              <a:rPr lang="en-US" dirty="0"/>
              <a:t>Generalizing to many threads/processors</a:t>
            </a:r>
          </a:p>
          <a:p>
            <a:pPr lvl="1"/>
            <a:r>
              <a:rPr lang="en-US" dirty="0"/>
              <a:t>Even more complex: see Peterson’s algorithm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438"/>
            <a:ext cx="8229600" cy="1143000"/>
          </a:xfrm>
        </p:spPr>
        <p:txBody>
          <a:bodyPr/>
          <a:lstStyle/>
          <a:p>
            <a:r>
              <a:rPr lang="en-US" dirty="0"/>
              <a:t>Roadmap</a:t>
            </a:r>
          </a:p>
        </p:txBody>
      </p:sp>
      <p:pic>
        <p:nvPicPr>
          <p:cNvPr id="5" name="Content Placeholder 4" descr="ch5-02_syncimpl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17783" r="-17783"/>
              <a:stretch>
                <a:fillRect/>
              </a:stretch>
            </p:blipFill>
          </mc:Choice>
          <mc:Fallback>
            <p:blipFill>
              <a:blip r:embed="rId3"/>
              <a:srcRect l="-17783" r="-17783"/>
              <a:stretch>
                <a:fillRect/>
              </a:stretch>
            </p:blipFill>
          </mc:Fallback>
        </mc:AlternateContent>
        <p:spPr>
          <a:xfrm>
            <a:off x="-1114447" y="794166"/>
            <a:ext cx="11261542" cy="619341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Lock::acquire</a:t>
            </a:r>
            <a:endParaRPr lang="en-US" dirty="0"/>
          </a:p>
          <a:p>
            <a:pPr lvl="1"/>
            <a:r>
              <a:rPr lang="en-US" dirty="0"/>
              <a:t>wait until lock is free, then take it</a:t>
            </a:r>
          </a:p>
          <a:p>
            <a:r>
              <a:rPr lang="en-US" dirty="0" err="1"/>
              <a:t>Lock::release</a:t>
            </a:r>
            <a:endParaRPr lang="en-US" dirty="0"/>
          </a:p>
          <a:p>
            <a:pPr lvl="1"/>
            <a:r>
              <a:rPr lang="en-US" dirty="0"/>
              <a:t>release lock, waking up anyone waiting for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 most one lock holder at a time (safety)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 one holding, acquire gets lock (progress)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all lock holders finish and no higher priority waiters, waiter eventually gets lock (progress)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Question: Why only Acquire/Release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add a method to a lock, to ask if the lock is free.   Suppose it returns true.  Is the lock:</a:t>
            </a:r>
          </a:p>
          <a:p>
            <a:pPr lvl="1"/>
            <a:r>
              <a:rPr lang="en-US" dirty="0"/>
              <a:t>Free?</a:t>
            </a:r>
          </a:p>
          <a:p>
            <a:pPr lvl="1"/>
            <a:r>
              <a:rPr lang="en-US" dirty="0"/>
              <a:t>Busy?</a:t>
            </a:r>
          </a:p>
          <a:p>
            <a:pPr lvl="1"/>
            <a:r>
              <a:rPr lang="en-US" dirty="0"/>
              <a:t>Don’t know?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Using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Lock is initially free</a:t>
            </a:r>
          </a:p>
          <a:p>
            <a:r>
              <a:rPr lang="en-US" dirty="0"/>
              <a:t>Always acquire before accessing shared data structure</a:t>
            </a:r>
          </a:p>
          <a:p>
            <a:pPr lvl="1"/>
            <a:r>
              <a:rPr lang="en-US" dirty="0"/>
              <a:t>Beginning of procedure!</a:t>
            </a:r>
          </a:p>
          <a:p>
            <a:r>
              <a:rPr lang="en-US" dirty="0"/>
              <a:t>Always release after finishing with shared data</a:t>
            </a:r>
          </a:p>
          <a:p>
            <a:pPr lvl="1"/>
            <a:r>
              <a:rPr lang="en-US" dirty="0"/>
              <a:t>End of procedure!</a:t>
            </a:r>
          </a:p>
          <a:p>
            <a:pPr lvl="1"/>
            <a:r>
              <a:rPr lang="en-US" dirty="0"/>
              <a:t>Only the lock holder can release</a:t>
            </a:r>
          </a:p>
          <a:p>
            <a:pPr lvl="1"/>
            <a:r>
              <a:rPr lang="en-US" dirty="0"/>
              <a:t>DO NOT throw lock for someone else to release</a:t>
            </a:r>
          </a:p>
          <a:p>
            <a:r>
              <a:rPr lang="en-US" dirty="0"/>
              <a:t>Never access shared data without lock</a:t>
            </a:r>
          </a:p>
          <a:p>
            <a:pPr lvl="1"/>
            <a:r>
              <a:rPr lang="en-US" dirty="0"/>
              <a:t>Danger!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8745</TotalTime>
  <Words>4144</Words>
  <Application>Microsoft Macintosh PowerPoint</Application>
  <PresentationFormat>On-screen Show (4:3)</PresentationFormat>
  <Paragraphs>738</Paragraphs>
  <Slides>48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Calibri</vt:lpstr>
      <vt:lpstr>Office Theme</vt:lpstr>
      <vt:lpstr>Synchronization</vt:lpstr>
      <vt:lpstr>Synchronization Motivation</vt:lpstr>
      <vt:lpstr>Question: Can this panic?</vt:lpstr>
      <vt:lpstr>Why Reordering?</vt:lpstr>
      <vt:lpstr>Notes on milk examples</vt:lpstr>
      <vt:lpstr>Roadmap</vt:lpstr>
      <vt:lpstr>Locks</vt:lpstr>
      <vt:lpstr>Question: Why only Acquire/Release</vt:lpstr>
      <vt:lpstr>Rules for Using Locks</vt:lpstr>
      <vt:lpstr>Will this code work?</vt:lpstr>
      <vt:lpstr>Example: Bounded Buffer</vt:lpstr>
      <vt:lpstr>Question</vt:lpstr>
      <vt:lpstr>Condition Variables</vt:lpstr>
      <vt:lpstr>Condition Variable Design Pattern</vt:lpstr>
      <vt:lpstr>Example: Bounded Buffer</vt:lpstr>
      <vt:lpstr>Pre/Post Conditions</vt:lpstr>
      <vt:lpstr>Pre/Post Conditions</vt:lpstr>
      <vt:lpstr>Condition Variables</vt:lpstr>
      <vt:lpstr>Condition Variables, cont’d</vt:lpstr>
      <vt:lpstr>Java Manual</vt:lpstr>
      <vt:lpstr>Structured Synchronization</vt:lpstr>
      <vt:lpstr>Remember the rules</vt:lpstr>
      <vt:lpstr>Mesa vs. Hoare semantics</vt:lpstr>
      <vt:lpstr>FIFO Bounded Buffer (Hoare semantics)</vt:lpstr>
      <vt:lpstr>FIFO Bounded Buffer (Mesa semantics)</vt:lpstr>
      <vt:lpstr>FIFO Bounded Buffer (Mesa semantics, put() is similar)</vt:lpstr>
      <vt:lpstr>Implementing Synchronization</vt:lpstr>
      <vt:lpstr>Implementing Synchronization</vt:lpstr>
      <vt:lpstr>Lock Implementation, Uniprocessor</vt:lpstr>
      <vt:lpstr>Multiprocessor</vt:lpstr>
      <vt:lpstr>Spinlocks</vt:lpstr>
      <vt:lpstr>How many spinlocks?</vt:lpstr>
      <vt:lpstr>What thread is currently running?</vt:lpstr>
      <vt:lpstr>Lock Implementation, Multiprocessor</vt:lpstr>
      <vt:lpstr>Compare Implementations</vt:lpstr>
      <vt:lpstr>Lock Implementation, Multiprocessor</vt:lpstr>
      <vt:lpstr>Lock Implementation, Linux</vt:lpstr>
      <vt:lpstr>Lock Implementation, Linux</vt:lpstr>
      <vt:lpstr>Semaphores</vt:lpstr>
      <vt:lpstr>Semaphore Bounded Buffer</vt:lpstr>
      <vt:lpstr>Implementing Condition Variables using Semaphores (Take 1)</vt:lpstr>
      <vt:lpstr>Implementing Condition Variables using Semaphores (Take 2)</vt:lpstr>
      <vt:lpstr>Implementing Condition Variables using Semaphores (Take 3)</vt:lpstr>
      <vt:lpstr>Communicating Sequential Processes (CSP/Google Go)</vt:lpstr>
      <vt:lpstr>Example: Bounded Buffer</vt:lpstr>
      <vt:lpstr>Bounded Buffer (CSP)</vt:lpstr>
      <vt:lpstr>Locks/CVs vs. CSP</vt:lpstr>
      <vt:lpstr>Remember the rules</vt:lpstr>
    </vt:vector>
  </TitlesOfParts>
  <Manager/>
  <Company>University of Washington</Company>
  <LinksUpToDate>false</LinksUpToDate>
  <SharedDoc>false</SharedDoc>
  <HyperlinkBase/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Synchronization</dc:title>
  <dc:subject/>
  <dc:creator>Thomas Anderson</dc:creator>
  <cp:keywords/>
  <dc:description>Copyright Thomas Anderson 2012</dc:description>
  <cp:lastModifiedBy>Brygg Ullmer</cp:lastModifiedBy>
  <cp:revision>59</cp:revision>
  <cp:lastPrinted>2014-04-11T02:46:23Z</cp:lastPrinted>
  <dcterms:created xsi:type="dcterms:W3CDTF">2014-10-17T18:24:38Z</dcterms:created>
  <dcterms:modified xsi:type="dcterms:W3CDTF">2018-09-20T14:29:47Z</dcterms:modified>
  <cp:category/>
</cp:coreProperties>
</file>