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0"/>
  </p:notesMasterIdLst>
  <p:sldIdLst>
    <p:sldId id="256" r:id="rId2"/>
    <p:sldId id="289" r:id="rId3"/>
    <p:sldId id="284" r:id="rId4"/>
    <p:sldId id="285" r:id="rId5"/>
    <p:sldId id="286" r:id="rId6"/>
    <p:sldId id="287" r:id="rId7"/>
    <p:sldId id="288" r:id="rId8"/>
    <p:sldId id="259" r:id="rId9"/>
    <p:sldId id="275" r:id="rId10"/>
    <p:sldId id="276" r:id="rId11"/>
    <p:sldId id="277" r:id="rId12"/>
    <p:sldId id="260" r:id="rId13"/>
    <p:sldId id="280" r:id="rId14"/>
    <p:sldId id="281" r:id="rId15"/>
    <p:sldId id="297" r:id="rId16"/>
    <p:sldId id="261" r:id="rId17"/>
    <p:sldId id="263" r:id="rId18"/>
    <p:sldId id="278" r:id="rId19"/>
    <p:sldId id="279" r:id="rId20"/>
    <p:sldId id="291" r:id="rId21"/>
    <p:sldId id="298" r:id="rId22"/>
    <p:sldId id="299" r:id="rId23"/>
    <p:sldId id="300" r:id="rId24"/>
    <p:sldId id="301" r:id="rId25"/>
    <p:sldId id="302" r:id="rId26"/>
    <p:sldId id="303" r:id="rId27"/>
    <p:sldId id="304" r:id="rId28"/>
    <p:sldId id="305" r:id="rId29"/>
    <p:sldId id="294" r:id="rId30"/>
    <p:sldId id="295" r:id="rId31"/>
    <p:sldId id="292" r:id="rId32"/>
    <p:sldId id="296" r:id="rId33"/>
    <p:sldId id="306" r:id="rId34"/>
    <p:sldId id="307" r:id="rId35"/>
    <p:sldId id="308" r:id="rId36"/>
    <p:sldId id="309" r:id="rId37"/>
    <p:sldId id="310" r:id="rId38"/>
    <p:sldId id="311" r:id="rId39"/>
  </p:sldIdLst>
  <p:sldSz cx="9144000" cy="6858000" type="screen4x3"/>
  <p:notesSz cx="6858000" cy="9144000"/>
  <p:custDataLst>
    <p:tags r:id="rId41"/>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181" autoAdjust="0"/>
  </p:normalViewPr>
  <p:slideViewPr>
    <p:cSldViewPr>
      <p:cViewPr varScale="1">
        <p:scale>
          <a:sx n="71" d="100"/>
          <a:sy n="71" d="100"/>
        </p:scale>
        <p:origin x="-27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8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68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C3588D74-E9C5-4252-AA23-421B1EBB7127}" type="slidenum">
              <a:rPr lang="en-US"/>
              <a:pPr>
                <a:defRPr/>
              </a:pPr>
              <a:t>‹#›</a:t>
            </a:fld>
            <a:endParaRPr lang="en-US"/>
          </a:p>
        </p:txBody>
      </p:sp>
    </p:spTree>
    <p:extLst>
      <p:ext uri="{BB962C8B-B14F-4D97-AF65-F5344CB8AC3E}">
        <p14:creationId xmlns:p14="http://schemas.microsoft.com/office/powerpoint/2010/main" val="27309005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DBDA93C9-A5EA-4DED-9E38-257166B36899}" type="slidenum">
              <a:rPr lang="en-US" altLang="en-US" smtClean="0"/>
              <a:pPr eaLnBrk="1" hangingPunct="1">
                <a:spcBef>
                  <a:spcPct val="0"/>
                </a:spcBef>
              </a:pPr>
              <a:t>1</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US" altLang="en-US" dirty="0" smtClean="0">
                <a:latin typeface="Arial" pitchFamily="34" charset="0"/>
                <a:cs typeface="Arial" pitchFamily="34" charset="0"/>
              </a:rPr>
              <a:t>If you are working in 3D space,</a:t>
            </a:r>
            <a:r>
              <a:rPr lang="en-US" altLang="en-US" baseline="0" dirty="0" smtClean="0">
                <a:latin typeface="Arial" pitchFamily="34" charset="0"/>
                <a:cs typeface="Arial" pitchFamily="34" charset="0"/>
              </a:rPr>
              <a:t> then no matter what sensory information (audio, visual, olfactory, haptics) you are trying to provide in VR, the information is always implemented using basic 2D and 3D affine transforms.</a:t>
            </a:r>
          </a:p>
          <a:p>
            <a:pPr marL="171450" indent="-171450" eaLnBrk="1" hangingPunct="1">
              <a:buFontTx/>
              <a:buChar char="-"/>
            </a:pPr>
            <a:r>
              <a:rPr lang="en-US" altLang="en-US" baseline="0" dirty="0" smtClean="0">
                <a:latin typeface="Arial" pitchFamily="34" charset="0"/>
                <a:cs typeface="Arial" pitchFamily="34" charset="0"/>
              </a:rPr>
              <a:t>It </a:t>
            </a:r>
            <a:r>
              <a:rPr lang="en-US" altLang="en-US" dirty="0" smtClean="0">
                <a:latin typeface="Arial" pitchFamily="34" charset="0"/>
                <a:cs typeface="Arial" pitchFamily="34" charset="0"/>
              </a:rPr>
              <a:t>always helps to revisit basic linear</a:t>
            </a:r>
            <a:r>
              <a:rPr lang="en-US" altLang="en-US" baseline="0" dirty="0" smtClean="0">
                <a:latin typeface="Arial" pitchFamily="34" charset="0"/>
                <a:cs typeface="Arial" pitchFamily="34" charset="0"/>
              </a:rPr>
              <a:t> algebra, </a:t>
            </a:r>
            <a:r>
              <a:rPr lang="en-US" altLang="en-US" dirty="0" smtClean="0">
                <a:latin typeface="Arial" pitchFamily="34" charset="0"/>
                <a:cs typeface="Arial" pitchFamily="34" charset="0"/>
              </a:rPr>
              <a:t>2D and 3D transformations,</a:t>
            </a:r>
            <a:r>
              <a:rPr lang="en-US" altLang="en-US" baseline="0" dirty="0" smtClean="0">
                <a:latin typeface="Arial" pitchFamily="34" charset="0"/>
                <a:cs typeface="Arial" pitchFamily="34" charset="0"/>
              </a:rPr>
              <a:t> or have linear algebra formulas available for use.  </a:t>
            </a:r>
          </a:p>
          <a:p>
            <a:pPr marL="171450" indent="-171450" eaLnBrk="1" hangingPunct="1">
              <a:buFontTx/>
              <a:buChar char="-"/>
            </a:pPr>
            <a:r>
              <a:rPr lang="en-US" altLang="en-US" baseline="0" dirty="0" smtClean="0">
                <a:latin typeface="Arial" pitchFamily="34" charset="0"/>
                <a:cs typeface="Arial" pitchFamily="34" charset="0"/>
              </a:rPr>
              <a:t>These 2D and 3D transformations helps in implementing scene graphs and object hierarchies.  </a:t>
            </a:r>
          </a:p>
          <a:p>
            <a:pPr marL="171450" indent="-171450" eaLnBrk="1" hangingPunct="1">
              <a:buFontTx/>
              <a:buChar char="-"/>
            </a:pPr>
            <a:r>
              <a:rPr lang="en-US" altLang="en-US" baseline="0" dirty="0" smtClean="0">
                <a:latin typeface="Arial" pitchFamily="34" charset="0"/>
                <a:cs typeface="Arial" pitchFamily="34" charset="0"/>
              </a:rPr>
              <a:t>It helps in identifying and debugging VR simulations.  </a:t>
            </a: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52893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A10AEA1-148F-4F58-AB08-1D60C8F5A481}" type="slidenum">
              <a:rPr lang="en-US" altLang="en-US" smtClean="0"/>
              <a:pPr eaLnBrk="1" hangingPunct="1">
                <a:spcBef>
                  <a:spcPct val="0"/>
                </a:spcBef>
              </a:pPr>
              <a:t>10</a:t>
            </a:fld>
            <a:endParaRPr lang="en-US" alt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US" altLang="en-US" dirty="0" smtClean="0">
                <a:latin typeface="Arial" pitchFamily="34" charset="0"/>
                <a:cs typeface="Arial" pitchFamily="34" charset="0"/>
              </a:rPr>
              <a:t>Dot</a:t>
            </a:r>
            <a:r>
              <a:rPr lang="en-US" altLang="en-US" baseline="0" dirty="0" smtClean="0">
                <a:latin typeface="Arial" pitchFamily="34" charset="0"/>
                <a:cs typeface="Arial" pitchFamily="34" charset="0"/>
              </a:rPr>
              <a:t> product rule is useful in computer graphics, in calculating illumination and </a:t>
            </a:r>
            <a:r>
              <a:rPr lang="en-US" altLang="en-US" baseline="0" dirty="0" err="1" smtClean="0">
                <a:latin typeface="Arial" pitchFamily="34" charset="0"/>
                <a:cs typeface="Arial" pitchFamily="34" charset="0"/>
              </a:rPr>
              <a:t>radiocity</a:t>
            </a:r>
            <a:r>
              <a:rPr lang="en-US" altLang="en-US" baseline="0" dirty="0" smtClean="0">
                <a:latin typeface="Arial" pitchFamily="34" charset="0"/>
                <a:cs typeface="Arial" pitchFamily="34" charset="0"/>
              </a:rPr>
              <a:t>.</a:t>
            </a:r>
          </a:p>
          <a:p>
            <a:pPr marL="171450" indent="-171450" eaLnBrk="1" hangingPunct="1">
              <a:buFontTx/>
              <a:buChar char="-"/>
            </a:pPr>
            <a:r>
              <a:rPr lang="en-US" altLang="en-US" baseline="0" dirty="0" smtClean="0">
                <a:latin typeface="Arial" pitchFamily="34" charset="0"/>
                <a:cs typeface="Arial" pitchFamily="34" charset="0"/>
              </a:rPr>
              <a:t>Cross product rule is very useful in computer graphics and VR systems in algorithms for visible surface rendering.  </a:t>
            </a:r>
          </a:p>
          <a:p>
            <a:pPr marL="628650" lvl="1" indent="-171450" eaLnBrk="1" hangingPunct="1">
              <a:buFontTx/>
              <a:buChar char="-"/>
            </a:pPr>
            <a:r>
              <a:rPr lang="en-US" altLang="en-US" baseline="0" dirty="0" smtClean="0">
                <a:latin typeface="Arial" pitchFamily="34" charset="0"/>
                <a:cs typeface="Arial" pitchFamily="34" charset="0"/>
              </a:rPr>
              <a:t>For example, if the normal vector that is the cross product of the two sides of a polygon is facing towards the camera, then it is rendered.  If is facing away from the camera, then it is not rendered. </a:t>
            </a:r>
          </a:p>
        </p:txBody>
      </p:sp>
    </p:spTree>
    <p:extLst>
      <p:ext uri="{BB962C8B-B14F-4D97-AF65-F5344CB8AC3E}">
        <p14:creationId xmlns:p14="http://schemas.microsoft.com/office/powerpoint/2010/main" val="3804595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111B9C-88DD-4CF2-BCA8-A5EA1DE4C1BB}" type="slidenum">
              <a:rPr lang="en-US" altLang="en-US" smtClean="0"/>
              <a:pPr eaLnBrk="1" hangingPunct="1">
                <a:spcBef>
                  <a:spcPct val="0"/>
                </a:spcBef>
              </a:pPr>
              <a:t>11</a:t>
            </a:fld>
            <a:endParaRPr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val="341873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A85B8BB8-E7F2-4D0E-9E15-3F1A04D7F8BA}" type="slidenum">
              <a:rPr lang="en-US" altLang="en-US" smtClean="0"/>
              <a:pPr eaLnBrk="1" hangingPunct="1">
                <a:spcBef>
                  <a:spcPct val="0"/>
                </a:spcBef>
              </a:pPr>
              <a:t>12</a:t>
            </a:fld>
            <a:endParaRPr lang="en-US" alt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Here P is represented as a point vector with the last component being 1.</a:t>
            </a:r>
            <a:r>
              <a:rPr lang="en-US" altLang="en-US" baseline="0" dirty="0" smtClean="0">
                <a:latin typeface="Arial" pitchFamily="34" charset="0"/>
                <a:cs typeface="Arial" pitchFamily="34" charset="0"/>
              </a:rPr>
              <a:t>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The transformation matrix is represented as a 4 x 4 matrix, with the component wise translation represented in the fourth column.</a:t>
            </a:r>
          </a:p>
          <a:p>
            <a:pPr eaLnBrk="1" hangingPunct="1"/>
            <a:r>
              <a:rPr lang="en-US" altLang="en-US" baseline="0" dirty="0" smtClean="0">
                <a:latin typeface="Arial" pitchFamily="34" charset="0"/>
                <a:cs typeface="Arial" pitchFamily="34" charset="0"/>
              </a:rPr>
              <a:t>Translation on x, y, and z coordinates are represented in row 1, 2 and 3 respectively. </a:t>
            </a:r>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260699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91AFEE8F-3A4B-4B7C-9AC3-5B251270170E}" type="slidenum">
              <a:rPr lang="en-US" altLang="en-US" smtClean="0"/>
              <a:pPr eaLnBrk="1" hangingPunct="1">
                <a:spcBef>
                  <a:spcPct val="0"/>
                </a:spcBef>
              </a:pPr>
              <a:t>13</a:t>
            </a:fld>
            <a:endParaRPr lang="en-US"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Scales are simply represented in the diagonal</a:t>
            </a:r>
            <a:r>
              <a:rPr lang="en-US" altLang="en-US" baseline="0" dirty="0" smtClean="0">
                <a:latin typeface="Arial" pitchFamily="34" charset="0"/>
                <a:cs typeface="Arial" pitchFamily="34" charset="0"/>
              </a:rPr>
              <a:t> element of a 4 x 4 transform.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If you were scaling the point by a ½ in the y coordinate, then the scale factor of a half would appear in row 2, col 2.</a:t>
            </a:r>
          </a:p>
          <a:p>
            <a:pPr eaLnBrk="1" hangingPunct="1"/>
            <a:endParaRPr lang="en-US" altLang="en-US" baseline="0" dirty="0" smtClean="0">
              <a:latin typeface="Arial" pitchFamily="34" charset="0"/>
              <a:cs typeface="Arial" pitchFamily="34" charset="0"/>
            </a:endParaRPr>
          </a:p>
          <a:p>
            <a:pPr eaLnBrk="1" hangingPunct="1"/>
            <a:endParaRPr lang="en-US" altLang="en-US" baseline="0" dirty="0" smtClean="0">
              <a:latin typeface="Arial" pitchFamily="34" charset="0"/>
              <a:cs typeface="Arial" pitchFamily="34" charset="0"/>
            </a:endParaRP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2214137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D342E7E0-A51D-4656-A3DE-A3A4E1E1976B}" type="slidenum">
              <a:rPr lang="en-US" altLang="en-US" smtClean="0"/>
              <a:pPr eaLnBrk="1" hangingPunct="1">
                <a:spcBef>
                  <a:spcPct val="0"/>
                </a:spcBef>
              </a:pPr>
              <a:t>14</a:t>
            </a:fld>
            <a:endParaRPr lang="en-US" alt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To scale the line in the middle,</a:t>
            </a:r>
            <a:r>
              <a:rPr lang="en-US" altLang="en-US" baseline="0" dirty="0" smtClean="0">
                <a:latin typeface="Arial" pitchFamily="34" charset="0"/>
                <a:cs typeface="Arial" pitchFamily="34" charset="0"/>
              </a:rPr>
              <a:t> you can have a transform that is a product of three transforms.</a:t>
            </a:r>
          </a:p>
          <a:p>
            <a:pPr eaLnBrk="1" hangingPunct="1"/>
            <a:r>
              <a:rPr lang="en-US" altLang="en-US" baseline="0" dirty="0" smtClean="0">
                <a:latin typeface="Arial" pitchFamily="34" charset="0"/>
                <a:cs typeface="Arial" pitchFamily="34" charset="0"/>
              </a:rPr>
              <a:t>Read from left to right, first translate the line so that the center of the line is in the origin.</a:t>
            </a:r>
          </a:p>
          <a:p>
            <a:pPr eaLnBrk="1" hangingPunct="1"/>
            <a:r>
              <a:rPr lang="en-US" altLang="en-US" baseline="0" dirty="0" smtClean="0">
                <a:latin typeface="Arial" pitchFamily="34" charset="0"/>
                <a:cs typeface="Arial" pitchFamily="34" charset="0"/>
              </a:rPr>
              <a:t>Then, scale the line by ½,</a:t>
            </a:r>
          </a:p>
          <a:p>
            <a:pPr eaLnBrk="1" hangingPunct="1"/>
            <a:r>
              <a:rPr lang="en-US" altLang="en-US" baseline="0" dirty="0" smtClean="0">
                <a:latin typeface="Arial" pitchFamily="34" charset="0"/>
                <a:cs typeface="Arial" pitchFamily="34" charset="0"/>
              </a:rPr>
              <a:t>Finally, translate the line back from the origin to be centered in its original location.</a:t>
            </a:r>
          </a:p>
        </p:txBody>
      </p:sp>
    </p:spTree>
    <p:extLst>
      <p:ext uri="{BB962C8B-B14F-4D97-AF65-F5344CB8AC3E}">
        <p14:creationId xmlns:p14="http://schemas.microsoft.com/office/powerpoint/2010/main" val="2589432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Another type of affine transformation is a shear.  </a:t>
            </a:r>
          </a:p>
          <a:p>
            <a:pPr eaLnBrk="1" hangingPunct="1"/>
            <a:r>
              <a:rPr lang="en-US" altLang="en-US" dirty="0" smtClean="0">
                <a:latin typeface="Arial" pitchFamily="34" charset="0"/>
                <a:cs typeface="Arial" pitchFamily="34" charset="0"/>
              </a:rPr>
              <a:t>Shear ZX</a:t>
            </a:r>
            <a:r>
              <a:rPr lang="en-US" altLang="en-US" baseline="0" dirty="0" smtClean="0">
                <a:latin typeface="Arial" pitchFamily="34" charset="0"/>
                <a:cs typeface="Arial" pitchFamily="34" charset="0"/>
              </a:rPr>
              <a:t> sheared on Y would be  second column, row 1 and 3. </a:t>
            </a:r>
          </a:p>
          <a:p>
            <a:pPr eaLnBrk="1" hangingPunct="1"/>
            <a:r>
              <a:rPr lang="en-US" altLang="en-US" baseline="0" dirty="0" smtClean="0">
                <a:latin typeface="Arial" pitchFamily="34" charset="0"/>
                <a:cs typeface="Arial" pitchFamily="34" charset="0"/>
              </a:rPr>
              <a:t>X sheared on Y, would be second column, row 1. </a:t>
            </a:r>
          </a:p>
          <a:p>
            <a:pPr eaLnBrk="1" hangingPunct="1"/>
            <a:r>
              <a:rPr lang="en-US" altLang="en-US" baseline="0" dirty="0" smtClean="0">
                <a:latin typeface="Arial" pitchFamily="34" charset="0"/>
                <a:cs typeface="Arial" pitchFamily="34" charset="0"/>
              </a:rPr>
              <a:t>What about y and z sheared on x. </a:t>
            </a:r>
            <a:endParaRPr lang="en-US" altLang="en-US" dirty="0" smtClean="0">
              <a:latin typeface="Arial" pitchFamily="34" charset="0"/>
              <a:cs typeface="Arial"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8279CE4F-D609-4CAF-80C9-8C150456FA55}" type="slidenum">
              <a:rPr lang="en-US" altLang="en-US" smtClean="0"/>
              <a:pPr eaLnBrk="1" hangingPunct="1">
                <a:spcBef>
                  <a:spcPct val="0"/>
                </a:spcBef>
              </a:pPr>
              <a:t>15</a:t>
            </a:fld>
            <a:endParaRPr lang="en-US" altLang="en-US" smtClean="0"/>
          </a:p>
        </p:txBody>
      </p:sp>
    </p:spTree>
    <p:extLst>
      <p:ext uri="{BB962C8B-B14F-4D97-AF65-F5344CB8AC3E}">
        <p14:creationId xmlns:p14="http://schemas.microsoft.com/office/powerpoint/2010/main" val="3318368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0EF7ED8-11BD-440E-A781-4CC4CBF41E5B}" type="slidenum">
              <a:rPr lang="en-US" altLang="en-US" smtClean="0"/>
              <a:pPr eaLnBrk="1" hangingPunct="1">
                <a:spcBef>
                  <a:spcPct val="0"/>
                </a:spcBef>
              </a:pPr>
              <a:t>16</a:t>
            </a:fld>
            <a:endParaRPr lang="en-US" alt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Rotations</a:t>
            </a:r>
            <a:r>
              <a:rPr lang="en-US" altLang="en-US" baseline="0" dirty="0" smtClean="0">
                <a:latin typeface="Arial" pitchFamily="34" charset="0"/>
                <a:cs typeface="Arial" pitchFamily="34" charset="0"/>
              </a:rPr>
              <a:t> </a:t>
            </a:r>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3071080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67BD7AA7-2AA3-40D8-86E6-10B6CB89DC1E}" type="slidenum">
              <a:rPr lang="en-US" altLang="en-US" smtClean="0"/>
              <a:pPr eaLnBrk="1" hangingPunct="1">
                <a:spcBef>
                  <a:spcPct val="0"/>
                </a:spcBef>
              </a:pPr>
              <a:t>17</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val="3962521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B73FC025-D56D-4F9F-8A7D-791ECB272C8B}" type="slidenum">
              <a:rPr lang="en-US" altLang="en-US" smtClean="0"/>
              <a:pPr eaLnBrk="1" hangingPunct="1">
                <a:spcBef>
                  <a:spcPct val="0"/>
                </a:spcBef>
              </a:pPr>
              <a:t>18</a:t>
            </a:fld>
            <a:endParaRPr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val="1978400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A7B48A5-64F7-4BE5-BF6B-430E058615B8}" type="slidenum">
              <a:rPr lang="en-US" altLang="en-US" smtClean="0"/>
              <a:pPr eaLnBrk="1" hangingPunct="1">
                <a:spcBef>
                  <a:spcPct val="0"/>
                </a:spcBef>
              </a:pPr>
              <a:t>19</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val="164434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5D9A4732-A1DB-4D63-A1F3-3B603A2223E0}" type="slidenum">
              <a:rPr lang="en-US" altLang="en-US" smtClean="0"/>
              <a:pPr eaLnBrk="1" hangingPunct="1">
                <a:spcBef>
                  <a:spcPct val="0"/>
                </a:spcBef>
              </a:pPr>
              <a:t>2</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Working</a:t>
            </a:r>
            <a:r>
              <a:rPr lang="en-US" altLang="en-US" baseline="0" dirty="0" smtClean="0">
                <a:latin typeface="Arial" pitchFamily="34" charset="0"/>
                <a:cs typeface="Arial" pitchFamily="34" charset="0"/>
              </a:rPr>
              <a:t> with a</a:t>
            </a:r>
            <a:r>
              <a:rPr lang="en-US" altLang="en-US" dirty="0" smtClean="0">
                <a:latin typeface="Arial" pitchFamily="34" charset="0"/>
                <a:cs typeface="Arial" pitchFamily="34" charset="0"/>
              </a:rPr>
              <a:t>ffine</a:t>
            </a:r>
            <a:r>
              <a:rPr lang="en-US" altLang="en-US" baseline="0" dirty="0" smtClean="0">
                <a:latin typeface="Arial" pitchFamily="34" charset="0"/>
                <a:cs typeface="Arial" pitchFamily="34" charset="0"/>
              </a:rPr>
              <a:t> transformations are very important in virtual reality research and development.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As you are working on your projects, you may have to deal with output from position trackers, create coordinate system graphs/scene graphs, animate objects, implement physics subroutines, and implement forward and inverse kinematics.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So, as we start thinking about the semester long project, lets review some basics of 3D transformations and rotations that you can use in your unity3D environment. </a:t>
            </a:r>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687202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DE408D35-4CC6-43A7-9443-E8872587A325}" type="slidenum">
              <a:rPr lang="en-US" altLang="en-US" smtClean="0"/>
              <a:pPr eaLnBrk="1" hangingPunct="1">
                <a:spcBef>
                  <a:spcPct val="0"/>
                </a:spcBef>
              </a:pPr>
              <a:t>20</a:t>
            </a:fld>
            <a:endParaRPr lang="en-US" alt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1968938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What about rotations</a:t>
            </a:r>
            <a:r>
              <a:rPr lang="en-US" altLang="en-US" baseline="0" dirty="0" smtClean="0">
                <a:latin typeface="Arial" pitchFamily="34" charset="0"/>
                <a:cs typeface="Arial" pitchFamily="34" charset="0"/>
              </a:rPr>
              <a:t> about an arbitrary axis defined by points p1 and p2 (vector u). </a:t>
            </a:r>
          </a:p>
          <a:p>
            <a:pPr eaLnBrk="1" hangingPunct="1"/>
            <a:r>
              <a:rPr lang="en-US" altLang="en-US" baseline="0" dirty="0" smtClean="0">
                <a:latin typeface="Arial" pitchFamily="34" charset="0"/>
                <a:cs typeface="Arial" pitchFamily="34" charset="0"/>
              </a:rPr>
              <a:t>How can you rotate a point about an arbitrary axis u by Theta degree using a rotation matrix. </a:t>
            </a:r>
          </a:p>
          <a:p>
            <a:pPr marL="171450" indent="-171450" eaLnBrk="1" hangingPunct="1">
              <a:buFontTx/>
              <a:buChar char="-"/>
            </a:pPr>
            <a:r>
              <a:rPr lang="en-US" altLang="en-US" baseline="0" dirty="0" smtClean="0">
                <a:latin typeface="Arial" pitchFamily="34" charset="0"/>
                <a:cs typeface="Arial" pitchFamily="34" charset="0"/>
              </a:rPr>
              <a:t>The process involves aligning the arbitrary axis to one of the major axis of the coordinate system.  </a:t>
            </a:r>
          </a:p>
          <a:p>
            <a:pPr marL="171450" indent="-171450" eaLnBrk="1" hangingPunct="1">
              <a:buFontTx/>
              <a:buChar char="-"/>
            </a:pPr>
            <a:r>
              <a:rPr lang="en-US" altLang="en-US" baseline="0" dirty="0" smtClean="0">
                <a:latin typeface="Arial" pitchFamily="34" charset="0"/>
                <a:cs typeface="Arial" pitchFamily="34" charset="0"/>
              </a:rPr>
              <a:t>It does not matter which major axis you are going to align with, and in this case we are going to align it to the z axis.</a:t>
            </a:r>
            <a:endParaRPr lang="en-US" altLang="en-US" dirty="0" smtClean="0">
              <a:latin typeface="Arial" pitchFamily="34" charset="0"/>
              <a:cs typeface="Arial"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B42E03F9-9D78-4B05-A074-21E786C3E0B5}" type="slidenum">
              <a:rPr lang="en-US" altLang="en-US" smtClean="0"/>
              <a:pPr eaLnBrk="1" hangingPunct="1">
                <a:spcBef>
                  <a:spcPct val="0"/>
                </a:spcBef>
              </a:pPr>
              <a:t>21</a:t>
            </a:fld>
            <a:endParaRPr lang="en-US" altLang="en-US" smtClean="0"/>
          </a:p>
        </p:txBody>
      </p:sp>
    </p:spTree>
    <p:extLst>
      <p:ext uri="{BB962C8B-B14F-4D97-AF65-F5344CB8AC3E}">
        <p14:creationId xmlns:p14="http://schemas.microsoft.com/office/powerpoint/2010/main" val="302240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Step</a:t>
            </a:r>
            <a:r>
              <a:rPr lang="en-US" altLang="en-US" baseline="0" dirty="0" smtClean="0">
                <a:latin typeface="Arial" pitchFamily="34" charset="0"/>
                <a:cs typeface="Arial" pitchFamily="34" charset="0"/>
              </a:rPr>
              <a:t> 1 to creating a rotation matrix of this system is</a:t>
            </a:r>
          </a:p>
          <a:p>
            <a:pPr marL="228600" indent="-228600" eaLnBrk="1" hangingPunct="1">
              <a:buAutoNum type="arabicPeriod"/>
            </a:pPr>
            <a:r>
              <a:rPr lang="en-US" altLang="en-US" baseline="0" dirty="0" smtClean="0">
                <a:latin typeface="Arial" pitchFamily="34" charset="0"/>
                <a:cs typeface="Arial" pitchFamily="34" charset="0"/>
              </a:rPr>
              <a:t>Translate the arbitrary vector to the origin. For that the first transform in this chain is a transform to translate by –p1. </a:t>
            </a:r>
          </a:p>
          <a:p>
            <a:pPr marL="228600" indent="-228600" eaLnBrk="1" hangingPunct="1">
              <a:buAutoNum type="arabicPeriod"/>
            </a:pPr>
            <a:r>
              <a:rPr lang="en-US" altLang="en-US" baseline="0" dirty="0" smtClean="0">
                <a:latin typeface="Arial" pitchFamily="34" charset="0"/>
                <a:cs typeface="Arial" pitchFamily="34" charset="0"/>
              </a:rPr>
              <a:t>Lets call this vector </a:t>
            </a:r>
            <a:r>
              <a:rPr lang="en-US" altLang="en-US" baseline="0" dirty="0" err="1" smtClean="0">
                <a:latin typeface="Arial" pitchFamily="34" charset="0"/>
                <a:cs typeface="Arial" pitchFamily="34" charset="0"/>
              </a:rPr>
              <a:t>uprime</a:t>
            </a:r>
            <a:r>
              <a:rPr lang="en-US" altLang="en-US" baseline="0" dirty="0" smtClean="0">
                <a:latin typeface="Arial" pitchFamily="34" charset="0"/>
                <a:cs typeface="Arial" pitchFamily="34" charset="0"/>
              </a:rPr>
              <a:t>.</a:t>
            </a:r>
          </a:p>
          <a:p>
            <a:pPr marL="228600" indent="-228600" eaLnBrk="1" hangingPunct="1">
              <a:buAutoNum type="arabicPeriod"/>
            </a:pPr>
            <a:endParaRPr lang="en-US" altLang="en-US" dirty="0" smtClean="0">
              <a:latin typeface="Arial" pitchFamily="34" charset="0"/>
              <a:cs typeface="Arial"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6CA7AEF2-3F19-4DA6-9DD8-AD395AAA2F7A}" type="slidenum">
              <a:rPr lang="en-US" altLang="en-US" smtClean="0"/>
              <a:pPr eaLnBrk="1" hangingPunct="1">
                <a:spcBef>
                  <a:spcPct val="0"/>
                </a:spcBef>
              </a:pPr>
              <a:t>22</a:t>
            </a:fld>
            <a:endParaRPr lang="en-US" altLang="en-US" smtClean="0"/>
          </a:p>
        </p:txBody>
      </p:sp>
    </p:spTree>
    <p:extLst>
      <p:ext uri="{BB962C8B-B14F-4D97-AF65-F5344CB8AC3E}">
        <p14:creationId xmlns:p14="http://schemas.microsoft.com/office/powerpoint/2010/main" val="2397095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US" altLang="en-US" baseline="0" dirty="0" smtClean="0">
                <a:latin typeface="Arial" pitchFamily="34" charset="0"/>
                <a:cs typeface="Arial" pitchFamily="34" charset="0"/>
              </a:rPr>
              <a:t>U prime now has coordinates </a:t>
            </a:r>
            <a:r>
              <a:rPr lang="en-US" altLang="en-US" baseline="0" dirty="0" err="1" smtClean="0">
                <a:latin typeface="Arial" pitchFamily="34" charset="0"/>
                <a:cs typeface="Arial" pitchFamily="34" charset="0"/>
              </a:rPr>
              <a:t>ux</a:t>
            </a:r>
            <a:r>
              <a:rPr lang="en-US" altLang="en-US" baseline="0" dirty="0" smtClean="0">
                <a:latin typeface="Arial" pitchFamily="34" charset="0"/>
                <a:cs typeface="Arial" pitchFamily="34" charset="0"/>
              </a:rPr>
              <a:t>, </a:t>
            </a:r>
            <a:r>
              <a:rPr lang="en-US" altLang="en-US" baseline="0" dirty="0" err="1" smtClean="0">
                <a:latin typeface="Arial" pitchFamily="34" charset="0"/>
                <a:cs typeface="Arial" pitchFamily="34" charset="0"/>
              </a:rPr>
              <a:t>uy</a:t>
            </a:r>
            <a:r>
              <a:rPr lang="en-US" altLang="en-US" baseline="0" dirty="0" smtClean="0">
                <a:latin typeface="Arial" pitchFamily="34" charset="0"/>
                <a:cs typeface="Arial" pitchFamily="34" charset="0"/>
              </a:rPr>
              <a:t>, and </a:t>
            </a:r>
            <a:r>
              <a:rPr lang="en-US" altLang="en-US" baseline="0" dirty="0" err="1" smtClean="0">
                <a:latin typeface="Arial" pitchFamily="34" charset="0"/>
                <a:cs typeface="Arial" pitchFamily="34" charset="0"/>
              </a:rPr>
              <a:t>uz</a:t>
            </a:r>
            <a:r>
              <a:rPr lang="en-US" altLang="en-US" baseline="0" dirty="0" smtClean="0">
                <a:latin typeface="Arial" pitchFamily="34" charset="0"/>
                <a:cs typeface="Arial" pitchFamily="34" charset="0"/>
              </a:rPr>
              <a:t>.  </a:t>
            </a:r>
          </a:p>
          <a:p>
            <a:pPr marL="171450" indent="-171450" eaLnBrk="1" hangingPunct="1">
              <a:buFontTx/>
              <a:buChar char="-"/>
            </a:pPr>
            <a:r>
              <a:rPr lang="en-US" altLang="en-US" baseline="0" dirty="0" smtClean="0">
                <a:latin typeface="Arial" pitchFamily="34" charset="0"/>
                <a:cs typeface="Arial" pitchFamily="34" charset="0"/>
              </a:rPr>
              <a:t>U prime’s projection on the x, z plane is a, calculated using our friend the </a:t>
            </a:r>
            <a:r>
              <a:rPr lang="en-US" altLang="en-US" baseline="0" dirty="0" err="1" smtClean="0">
                <a:latin typeface="Arial" pitchFamily="34" charset="0"/>
                <a:cs typeface="Arial" pitchFamily="34" charset="0"/>
              </a:rPr>
              <a:t>pythagoras</a:t>
            </a:r>
            <a:r>
              <a:rPr lang="en-US" altLang="en-US" baseline="0" dirty="0" smtClean="0">
                <a:latin typeface="Arial" pitchFamily="34" charset="0"/>
                <a:cs typeface="Arial" pitchFamily="34" charset="0"/>
              </a:rPr>
              <a:t> </a:t>
            </a:r>
            <a:r>
              <a:rPr lang="en-US" altLang="en-US" baseline="0" dirty="0" err="1" smtClean="0">
                <a:latin typeface="Arial" pitchFamily="34" charset="0"/>
                <a:cs typeface="Arial" pitchFamily="34" charset="0"/>
              </a:rPr>
              <a:t>theorm</a:t>
            </a:r>
            <a:r>
              <a:rPr lang="en-US" altLang="en-US" baseline="0" dirty="0" smtClean="0">
                <a:latin typeface="Arial" pitchFamily="34" charset="0"/>
                <a:cs typeface="Arial" pitchFamily="34" charset="0"/>
              </a:rPr>
              <a:t>, </a:t>
            </a:r>
            <a:r>
              <a:rPr lang="en-US" altLang="en-US" baseline="0" dirty="0" err="1" smtClean="0">
                <a:latin typeface="Arial" pitchFamily="34" charset="0"/>
                <a:cs typeface="Arial" pitchFamily="34" charset="0"/>
              </a:rPr>
              <a:t>hypothenus</a:t>
            </a:r>
            <a:r>
              <a:rPr lang="en-US" altLang="en-US" baseline="0" dirty="0" smtClean="0">
                <a:latin typeface="Arial" pitchFamily="34" charset="0"/>
                <a:cs typeface="Arial" pitchFamily="34" charset="0"/>
              </a:rPr>
              <a:t> of right angle triangle </a:t>
            </a:r>
            <a:r>
              <a:rPr lang="en-US" altLang="en-US" baseline="0" dirty="0" err="1" smtClean="0">
                <a:latin typeface="Arial" pitchFamily="34" charset="0"/>
                <a:cs typeface="Arial" pitchFamily="34" charset="0"/>
              </a:rPr>
              <a:t>ux</a:t>
            </a:r>
            <a:r>
              <a:rPr lang="en-US" altLang="en-US" baseline="0" dirty="0" smtClean="0">
                <a:latin typeface="Arial" pitchFamily="34" charset="0"/>
                <a:cs typeface="Arial" pitchFamily="34" charset="0"/>
              </a:rPr>
              <a:t>, </a:t>
            </a:r>
            <a:r>
              <a:rPr lang="en-US" altLang="en-US" baseline="0" dirty="0" err="1" smtClean="0">
                <a:latin typeface="Arial" pitchFamily="34" charset="0"/>
                <a:cs typeface="Arial" pitchFamily="34" charset="0"/>
              </a:rPr>
              <a:t>uz</a:t>
            </a:r>
            <a:r>
              <a:rPr lang="en-US" altLang="en-US" baseline="0" dirty="0" smtClean="0">
                <a:latin typeface="Arial" pitchFamily="34" charset="0"/>
                <a:cs typeface="Arial" pitchFamily="34" charset="0"/>
              </a:rPr>
              <a:t>.</a:t>
            </a:r>
          </a:p>
          <a:p>
            <a:pPr marL="171450" indent="-171450" eaLnBrk="1" hangingPunct="1">
              <a:buFontTx/>
              <a:buChar char="-"/>
            </a:pPr>
            <a:r>
              <a:rPr lang="en-US" altLang="en-US" baseline="0" dirty="0" smtClean="0">
                <a:latin typeface="Arial" pitchFamily="34" charset="0"/>
                <a:cs typeface="Arial" pitchFamily="34" charset="0"/>
              </a:rPr>
              <a:t>U prime’s projection on the y, z plan is c, calculated using the same method, using </a:t>
            </a:r>
            <a:r>
              <a:rPr lang="en-US" altLang="en-US" baseline="0" dirty="0" err="1" smtClean="0">
                <a:latin typeface="Arial" pitchFamily="34" charset="0"/>
                <a:cs typeface="Arial" pitchFamily="34" charset="0"/>
              </a:rPr>
              <a:t>uy</a:t>
            </a:r>
            <a:r>
              <a:rPr lang="en-US" altLang="en-US" baseline="0" dirty="0" smtClean="0">
                <a:latin typeface="Arial" pitchFamily="34" charset="0"/>
                <a:cs typeface="Arial" pitchFamily="34" charset="0"/>
              </a:rPr>
              <a:t>, </a:t>
            </a:r>
            <a:r>
              <a:rPr lang="en-US" altLang="en-US" baseline="0" dirty="0" err="1" smtClean="0">
                <a:latin typeface="Arial" pitchFamily="34" charset="0"/>
                <a:cs typeface="Arial" pitchFamily="34" charset="0"/>
              </a:rPr>
              <a:t>uz</a:t>
            </a:r>
            <a:endParaRPr lang="en-US" altLang="en-US" baseline="0" dirty="0" smtClean="0">
              <a:latin typeface="Arial" pitchFamily="34" charset="0"/>
              <a:cs typeface="Arial" pitchFamily="34" charset="0"/>
            </a:endParaRPr>
          </a:p>
          <a:p>
            <a:pPr marL="171450" indent="-171450" eaLnBrk="1" hangingPunct="1">
              <a:buFontTx/>
              <a:buChar char="-"/>
            </a:pPr>
            <a:r>
              <a:rPr lang="en-US" altLang="en-US" baseline="0" dirty="0" smtClean="0">
                <a:latin typeface="Arial" pitchFamily="34" charset="0"/>
                <a:cs typeface="Arial" pitchFamily="34" charset="0"/>
              </a:rPr>
              <a:t>U prime’s projection on the x, y plane is b. </a:t>
            </a:r>
          </a:p>
          <a:p>
            <a:pPr marL="171450" indent="-171450" eaLnBrk="1" hangingPunct="1">
              <a:buFontTx/>
              <a:buChar char="-"/>
            </a:pPr>
            <a:r>
              <a:rPr lang="en-US" altLang="en-US" baseline="0" dirty="0" smtClean="0">
                <a:latin typeface="Arial" pitchFamily="34" charset="0"/>
                <a:cs typeface="Arial" pitchFamily="34" charset="0"/>
              </a:rPr>
              <a:t>My goal is to rotate </a:t>
            </a:r>
            <a:r>
              <a:rPr lang="en-US" altLang="en-US" baseline="0" dirty="0" err="1" smtClean="0">
                <a:latin typeface="Arial" pitchFamily="34" charset="0"/>
                <a:cs typeface="Arial" pitchFamily="34" charset="0"/>
              </a:rPr>
              <a:t>uprime</a:t>
            </a:r>
            <a:r>
              <a:rPr lang="en-US" altLang="en-US" baseline="0" dirty="0" smtClean="0">
                <a:latin typeface="Arial" pitchFamily="34" charset="0"/>
                <a:cs typeface="Arial" pitchFamily="34" charset="0"/>
              </a:rPr>
              <a:t> about the y axis to </a:t>
            </a:r>
            <a:r>
              <a:rPr lang="en-US" altLang="en-US" baseline="0" dirty="0" err="1" smtClean="0">
                <a:latin typeface="Arial" pitchFamily="34" charset="0"/>
                <a:cs typeface="Arial" pitchFamily="34" charset="0"/>
              </a:rPr>
              <a:t>aline</a:t>
            </a:r>
            <a:r>
              <a:rPr lang="en-US" altLang="en-US" baseline="0" dirty="0" smtClean="0">
                <a:latin typeface="Arial" pitchFamily="34" charset="0"/>
                <a:cs typeface="Arial" pitchFamily="34" charset="0"/>
              </a:rPr>
              <a:t> it with the z, y plane.</a:t>
            </a:r>
          </a:p>
          <a:p>
            <a:pPr marL="171450" indent="-171450" eaLnBrk="1" hangingPunct="1">
              <a:buFontTx/>
              <a:buChar char="-"/>
            </a:pPr>
            <a:r>
              <a:rPr lang="en-US" altLang="en-US" baseline="0" dirty="0" smtClean="0">
                <a:latin typeface="Arial" pitchFamily="34" charset="0"/>
                <a:cs typeface="Arial" pitchFamily="34" charset="0"/>
              </a:rPr>
              <a:t>Calculating Beta, using one or the other.  Then I would rotate </a:t>
            </a:r>
            <a:r>
              <a:rPr lang="en-US" altLang="en-US" baseline="0" dirty="0" err="1" smtClean="0">
                <a:latin typeface="Arial" pitchFamily="34" charset="0"/>
                <a:cs typeface="Arial" pitchFamily="34" charset="0"/>
              </a:rPr>
              <a:t>uprime</a:t>
            </a:r>
            <a:r>
              <a:rPr lang="en-US" altLang="en-US" baseline="0" dirty="0" smtClean="0">
                <a:latin typeface="Arial" pitchFamily="34" charset="0"/>
                <a:cs typeface="Arial" pitchFamily="34" charset="0"/>
              </a:rPr>
              <a:t> by –Beta degree to align it with z, y to produce u double prime. </a:t>
            </a:r>
            <a:endParaRPr lang="en-US" altLang="en-US" dirty="0" smtClean="0">
              <a:latin typeface="Arial" pitchFamily="34" charset="0"/>
              <a:cs typeface="Arial"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DA28A919-A7F8-4851-8C91-1000A6AC315E}" type="slidenum">
              <a:rPr lang="en-US" altLang="en-US" smtClean="0"/>
              <a:pPr eaLnBrk="1" hangingPunct="1">
                <a:spcBef>
                  <a:spcPct val="0"/>
                </a:spcBef>
              </a:pPr>
              <a:t>23</a:t>
            </a:fld>
            <a:endParaRPr lang="en-US" altLang="en-US" smtClean="0"/>
          </a:p>
        </p:txBody>
      </p:sp>
    </p:spTree>
    <p:extLst>
      <p:ext uri="{BB962C8B-B14F-4D97-AF65-F5344CB8AC3E}">
        <p14:creationId xmlns:p14="http://schemas.microsoft.com/office/powerpoint/2010/main" val="2605470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itchFamily="34" charset="0"/>
              <a:cs typeface="Arial"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BD2C03DD-3A9C-4878-B68B-3AF9979890AC}" type="slidenum">
              <a:rPr lang="en-US" altLang="en-US" smtClean="0"/>
              <a:pPr eaLnBrk="1" hangingPunct="1">
                <a:spcBef>
                  <a:spcPct val="0"/>
                </a:spcBef>
              </a:pPr>
              <a:t>24</a:t>
            </a:fld>
            <a:endParaRPr lang="en-US" altLang="en-US" smtClean="0"/>
          </a:p>
        </p:txBody>
      </p:sp>
    </p:spTree>
    <p:extLst>
      <p:ext uri="{BB962C8B-B14F-4D97-AF65-F5344CB8AC3E}">
        <p14:creationId xmlns:p14="http://schemas.microsoft.com/office/powerpoint/2010/main" val="1250222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US" altLang="en-US" baseline="0" dirty="0" smtClean="0">
                <a:latin typeface="Arial" pitchFamily="34" charset="0"/>
                <a:cs typeface="Arial" pitchFamily="34" charset="0"/>
              </a:rPr>
              <a:t>A that we calculated earlier also turns out to be the project of u double prime onto the z axis. </a:t>
            </a:r>
          </a:p>
          <a:p>
            <a:pPr marL="171450" indent="-171450" eaLnBrk="1" hangingPunct="1">
              <a:buFontTx/>
              <a:buChar char="-"/>
            </a:pPr>
            <a:r>
              <a:rPr lang="en-US" altLang="en-US" baseline="0" dirty="0" smtClean="0">
                <a:latin typeface="Arial" pitchFamily="34" charset="0"/>
                <a:cs typeface="Arial" pitchFamily="34" charset="0"/>
              </a:rPr>
              <a:t>Cos of alpha, a (adjacent) / magnitude of u (</a:t>
            </a:r>
            <a:r>
              <a:rPr lang="en-US" altLang="en-US" baseline="0" dirty="0" err="1" smtClean="0">
                <a:latin typeface="Arial" pitchFamily="34" charset="0"/>
                <a:cs typeface="Arial" pitchFamily="34" charset="0"/>
              </a:rPr>
              <a:t>hypothenuse</a:t>
            </a:r>
            <a:r>
              <a:rPr lang="en-US" altLang="en-US" baseline="0" dirty="0" smtClean="0">
                <a:latin typeface="Arial" pitchFamily="34" charset="0"/>
                <a:cs typeface="Arial" pitchFamily="34" charset="0"/>
              </a:rPr>
              <a:t>). </a:t>
            </a:r>
          </a:p>
          <a:p>
            <a:pPr marL="171450" indent="-171450" eaLnBrk="1" hangingPunct="1">
              <a:buFontTx/>
              <a:buChar char="-"/>
            </a:pPr>
            <a:r>
              <a:rPr lang="en-US" altLang="en-US" baseline="0" dirty="0" smtClean="0">
                <a:latin typeface="Arial" pitchFamily="34" charset="0"/>
                <a:cs typeface="Arial" pitchFamily="34" charset="0"/>
              </a:rPr>
              <a:t>Sin alpha = </a:t>
            </a:r>
            <a:r>
              <a:rPr lang="en-US" altLang="en-US" baseline="0" dirty="0" err="1" smtClean="0">
                <a:latin typeface="Arial" pitchFamily="34" charset="0"/>
                <a:cs typeface="Arial" pitchFamily="34" charset="0"/>
              </a:rPr>
              <a:t>uy</a:t>
            </a:r>
            <a:r>
              <a:rPr lang="en-US" altLang="en-US" baseline="0" dirty="0" smtClean="0">
                <a:latin typeface="Arial" pitchFamily="34" charset="0"/>
                <a:cs typeface="Arial" pitchFamily="34" charset="0"/>
              </a:rPr>
              <a:t> (opposite) / magnitude of u (</a:t>
            </a:r>
            <a:r>
              <a:rPr lang="en-US" altLang="en-US" baseline="0" dirty="0" err="1" smtClean="0">
                <a:latin typeface="Arial" pitchFamily="34" charset="0"/>
                <a:cs typeface="Arial" pitchFamily="34" charset="0"/>
              </a:rPr>
              <a:t>hpothenuse</a:t>
            </a:r>
            <a:r>
              <a:rPr lang="en-US" altLang="en-US" baseline="0" dirty="0" smtClean="0">
                <a:latin typeface="Arial" pitchFamily="34" charset="0"/>
                <a:cs typeface="Arial" pitchFamily="34" charset="0"/>
              </a:rPr>
              <a:t>). </a:t>
            </a:r>
          </a:p>
          <a:p>
            <a:pPr marL="171450" indent="-171450" eaLnBrk="1" hangingPunct="1">
              <a:buFontTx/>
              <a:buChar char="-"/>
            </a:pPr>
            <a:r>
              <a:rPr lang="en-US" altLang="en-US" baseline="0" dirty="0" smtClean="0">
                <a:latin typeface="Arial" pitchFamily="34" charset="0"/>
                <a:cs typeface="Arial" pitchFamily="34" charset="0"/>
              </a:rPr>
              <a:t>Rotate u double prime by alpha degrees about the x axis will now </a:t>
            </a:r>
            <a:r>
              <a:rPr lang="en-US" altLang="en-US" baseline="0" dirty="0" err="1" smtClean="0">
                <a:latin typeface="Arial" pitchFamily="34" charset="0"/>
                <a:cs typeface="Arial" pitchFamily="34" charset="0"/>
              </a:rPr>
              <a:t>alingn</a:t>
            </a:r>
            <a:r>
              <a:rPr lang="en-US" altLang="en-US" baseline="0" dirty="0" smtClean="0">
                <a:latin typeface="Arial" pitchFamily="34" charset="0"/>
                <a:cs typeface="Arial" pitchFamily="34" charset="0"/>
              </a:rPr>
              <a:t> the system to z. </a:t>
            </a:r>
            <a:endParaRPr lang="en-US" altLang="en-US" dirty="0" smtClean="0">
              <a:latin typeface="Arial" pitchFamily="34" charset="0"/>
              <a:cs typeface="Arial"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1B198468-7554-4600-A184-4350858F4F96}" type="slidenum">
              <a:rPr lang="en-US" altLang="en-US" smtClean="0"/>
              <a:pPr eaLnBrk="1" hangingPunct="1">
                <a:spcBef>
                  <a:spcPct val="0"/>
                </a:spcBef>
              </a:pPr>
              <a:t>25</a:t>
            </a:fld>
            <a:endParaRPr lang="en-US" altLang="en-US" smtClean="0"/>
          </a:p>
        </p:txBody>
      </p:sp>
    </p:spTree>
    <p:extLst>
      <p:ext uri="{BB962C8B-B14F-4D97-AF65-F5344CB8AC3E}">
        <p14:creationId xmlns:p14="http://schemas.microsoft.com/office/powerpoint/2010/main" val="234070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Now</a:t>
            </a:r>
            <a:r>
              <a:rPr lang="en-US" altLang="en-US" baseline="0" dirty="0" smtClean="0">
                <a:latin typeface="Arial" pitchFamily="34" charset="0"/>
                <a:cs typeface="Arial" pitchFamily="34" charset="0"/>
              </a:rPr>
              <a:t> that the system is aligned about the major axis z, then rotate the object by theta degrees about the z axis. </a:t>
            </a:r>
          </a:p>
          <a:p>
            <a:pPr eaLnBrk="1" hangingPunct="1"/>
            <a:r>
              <a:rPr lang="en-US" altLang="en-US" baseline="0" dirty="0" smtClean="0">
                <a:latin typeface="Arial" pitchFamily="34" charset="0"/>
                <a:cs typeface="Arial" pitchFamily="34" charset="0"/>
              </a:rPr>
              <a:t>Now the rotated object is actually around the z axis and we need to transform it to be located about the arbitrary axis u. What do you do?</a:t>
            </a:r>
            <a:endParaRPr lang="en-US" altLang="en-US" dirty="0" smtClean="0">
              <a:latin typeface="Arial" pitchFamily="34" charset="0"/>
              <a:cs typeface="Arial"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6C643981-7764-4751-91C4-20194576B6AC}" type="slidenum">
              <a:rPr lang="en-US" altLang="en-US" smtClean="0"/>
              <a:pPr eaLnBrk="1" hangingPunct="1">
                <a:spcBef>
                  <a:spcPct val="0"/>
                </a:spcBef>
              </a:pPr>
              <a:t>26</a:t>
            </a:fld>
            <a:endParaRPr lang="en-US" altLang="en-US" smtClean="0"/>
          </a:p>
        </p:txBody>
      </p:sp>
    </p:spTree>
    <p:extLst>
      <p:ext uri="{BB962C8B-B14F-4D97-AF65-F5344CB8AC3E}">
        <p14:creationId xmlns:p14="http://schemas.microsoft.com/office/powerpoint/2010/main" val="2786579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9BA3F319-2343-41F2-BF03-9F4737641039}" type="slidenum">
              <a:rPr lang="en-US" altLang="en-US" smtClean="0"/>
              <a:pPr eaLnBrk="1" hangingPunct="1">
                <a:spcBef>
                  <a:spcPct val="0"/>
                </a:spcBef>
              </a:pPr>
              <a:t>27</a:t>
            </a:fld>
            <a:endParaRPr lang="en-US" altLang="en-US" smtClean="0"/>
          </a:p>
        </p:txBody>
      </p:sp>
    </p:spTree>
    <p:extLst>
      <p:ext uri="{BB962C8B-B14F-4D97-AF65-F5344CB8AC3E}">
        <p14:creationId xmlns:p14="http://schemas.microsoft.com/office/powerpoint/2010/main" val="3078263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6C05C0C-1074-44C1-B42E-16914B54203C}" type="slidenum">
              <a:rPr lang="en-US" altLang="en-US" smtClean="0"/>
              <a:pPr eaLnBrk="1" hangingPunct="1">
                <a:spcBef>
                  <a:spcPct val="0"/>
                </a:spcBef>
              </a:pPr>
              <a:t>28</a:t>
            </a:fld>
            <a:endParaRPr lang="en-US" altLang="en-US" smtClean="0"/>
          </a:p>
        </p:txBody>
      </p:sp>
    </p:spTree>
    <p:extLst>
      <p:ext uri="{BB962C8B-B14F-4D97-AF65-F5344CB8AC3E}">
        <p14:creationId xmlns:p14="http://schemas.microsoft.com/office/powerpoint/2010/main" val="3307201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9A3C4C77-E2C7-43D7-A9C7-16052A1413FF}" type="slidenum">
              <a:rPr lang="en-US" altLang="en-US" smtClean="0"/>
              <a:pPr eaLnBrk="1" hangingPunct="1">
                <a:spcBef>
                  <a:spcPct val="0"/>
                </a:spcBef>
              </a:pPr>
              <a:t>29</a:t>
            </a:fld>
            <a:endParaRPr lang="en-US" alt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2.</a:t>
            </a:r>
            <a:r>
              <a:rPr lang="en-US" altLang="en-US" baseline="0" dirty="0" smtClean="0">
                <a:latin typeface="Arial" pitchFamily="34" charset="0"/>
                <a:cs typeface="Arial" pitchFamily="34" charset="0"/>
              </a:rPr>
              <a:t> In the </a:t>
            </a:r>
            <a:r>
              <a:rPr lang="en-US" altLang="en-US" baseline="0" dirty="0" err="1" smtClean="0">
                <a:latin typeface="Arial" pitchFamily="34" charset="0"/>
                <a:cs typeface="Arial" pitchFamily="34" charset="0"/>
              </a:rPr>
              <a:t>euler</a:t>
            </a:r>
            <a:r>
              <a:rPr lang="en-US" altLang="en-US" baseline="0" dirty="0" smtClean="0">
                <a:latin typeface="Arial" pitchFamily="34" charset="0"/>
                <a:cs typeface="Arial" pitchFamily="34" charset="0"/>
              </a:rPr>
              <a:t> angle approach, the entire rotation is defined as Rx, Ry, and </a:t>
            </a:r>
            <a:r>
              <a:rPr lang="en-US" altLang="en-US" baseline="0" dirty="0" err="1" smtClean="0">
                <a:latin typeface="Arial" pitchFamily="34" charset="0"/>
                <a:cs typeface="Arial" pitchFamily="34" charset="0"/>
              </a:rPr>
              <a:t>Rz</a:t>
            </a:r>
            <a:r>
              <a:rPr lang="en-US" altLang="en-US" baseline="0" dirty="0" smtClean="0">
                <a:latin typeface="Arial" pitchFamily="34" charset="0"/>
                <a:cs typeface="Arial" pitchFamily="34" charset="0"/>
              </a:rPr>
              <a:t>, but we would have difficulty obtaining the intermediate point at each frame of the simulation, if the entire rotation takes about a minute to complete.  </a:t>
            </a:r>
          </a:p>
          <a:p>
            <a:pPr eaLnBrk="1" hangingPunct="1"/>
            <a:r>
              <a:rPr lang="en-US" altLang="en-US" baseline="0" dirty="0" smtClean="0">
                <a:latin typeface="Arial" pitchFamily="34" charset="0"/>
                <a:cs typeface="Arial" pitchFamily="34" charset="0"/>
              </a:rPr>
              <a:t>3. For this problem, using the </a:t>
            </a:r>
            <a:r>
              <a:rPr lang="en-US" altLang="en-US" baseline="0" dirty="0" err="1" smtClean="0">
                <a:latin typeface="Arial" pitchFamily="34" charset="0"/>
                <a:cs typeface="Arial" pitchFamily="34" charset="0"/>
              </a:rPr>
              <a:t>euler</a:t>
            </a:r>
            <a:r>
              <a:rPr lang="en-US" altLang="en-US" baseline="0" dirty="0" smtClean="0">
                <a:latin typeface="Arial" pitchFamily="34" charset="0"/>
                <a:cs typeface="Arial" pitchFamily="34" charset="0"/>
              </a:rPr>
              <a:t> angle approach, at each frame the rotation for the intermediate point has to be broken down into equivalent rotations about the major axes.  Therefore this method is not very efficient. </a:t>
            </a:r>
          </a:p>
          <a:p>
            <a:pPr eaLnBrk="1" hangingPunct="1"/>
            <a:endParaRPr lang="en-US" altLang="en-US" baseline="0" dirty="0" smtClean="0">
              <a:latin typeface="Arial" pitchFamily="34" charset="0"/>
              <a:cs typeface="Arial" pitchFamily="34" charset="0"/>
            </a:endParaRPr>
          </a:p>
          <a:p>
            <a:pPr eaLnBrk="1" hangingPunct="1"/>
            <a:endParaRPr lang="en-US" altLang="en-US" baseline="0" dirty="0" smtClean="0">
              <a:latin typeface="Arial" pitchFamily="34" charset="0"/>
              <a:cs typeface="Arial" pitchFamily="34" charset="0"/>
            </a:endParaRPr>
          </a:p>
        </p:txBody>
      </p:sp>
    </p:spTree>
    <p:extLst>
      <p:ext uri="{BB962C8B-B14F-4D97-AF65-F5344CB8AC3E}">
        <p14:creationId xmlns:p14="http://schemas.microsoft.com/office/powerpoint/2010/main" val="2826538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DD43A82C-68B0-460A-AE09-1B838A3680CB}" type="slidenum">
              <a:rPr lang="en-US" altLang="en-US" smtClean="0"/>
              <a:pPr eaLnBrk="1" hangingPunct="1">
                <a:spcBef>
                  <a:spcPct val="0"/>
                </a:spcBef>
              </a:pPr>
              <a:t>3</a:t>
            </a:fld>
            <a:endParaRPr lang="en-US"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Lets start with something simple,</a:t>
            </a:r>
            <a:r>
              <a:rPr lang="en-US" altLang="en-US" baseline="0" dirty="0" smtClean="0">
                <a:latin typeface="Arial" pitchFamily="34" charset="0"/>
                <a:cs typeface="Arial" pitchFamily="34" charset="0"/>
              </a:rPr>
              <a:t>  consider that you have a point P1 in 2D coordinate (x1, y1) that lies at a distance r from the origin, and you want rotate this point about the origin by Beta degrees? Where will the transformed point P2 lie?</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Therefore, you know the position of P1 -&gt; X1, Y1, so the unknown is coordinate P2 (X2, Y2).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In a right angle triangle, we know that sin (angle) is opposite/</a:t>
            </a:r>
            <a:r>
              <a:rPr lang="en-US" altLang="en-US" baseline="0" dirty="0" err="1" smtClean="0">
                <a:latin typeface="Arial" pitchFamily="34" charset="0"/>
                <a:cs typeface="Arial" pitchFamily="34" charset="0"/>
              </a:rPr>
              <a:t>hypothenuse</a:t>
            </a:r>
            <a:r>
              <a:rPr lang="en-US" altLang="en-US" baseline="0" dirty="0" smtClean="0">
                <a:latin typeface="Arial" pitchFamily="34" charset="0"/>
                <a:cs typeface="Arial" pitchFamily="34" charset="0"/>
              </a:rPr>
              <a:t> (sign (</a:t>
            </a:r>
            <a:r>
              <a:rPr lang="en-US" altLang="en-US" baseline="0" dirty="0" err="1" smtClean="0">
                <a:latin typeface="Arial" pitchFamily="34" charset="0"/>
                <a:cs typeface="Arial" pitchFamily="34" charset="0"/>
              </a:rPr>
              <a:t>alpha+beta</a:t>
            </a:r>
            <a:r>
              <a:rPr lang="en-US" altLang="en-US" baseline="0" dirty="0" smtClean="0">
                <a:latin typeface="Arial" pitchFamily="34" charset="0"/>
                <a:cs typeface="Arial" pitchFamily="34" charset="0"/>
              </a:rPr>
              <a:t>) = y2/r), and the cosign (angle) is adjacent/</a:t>
            </a:r>
            <a:r>
              <a:rPr lang="en-US" altLang="en-US" baseline="0" dirty="0" err="1" smtClean="0">
                <a:latin typeface="Arial" pitchFamily="34" charset="0"/>
                <a:cs typeface="Arial" pitchFamily="34" charset="0"/>
              </a:rPr>
              <a:t>hypothenuse</a:t>
            </a:r>
            <a:r>
              <a:rPr lang="en-US" altLang="en-US" baseline="0" dirty="0" smtClean="0">
                <a:latin typeface="Arial" pitchFamily="34" charset="0"/>
                <a:cs typeface="Arial" pitchFamily="34" charset="0"/>
              </a:rPr>
              <a:t> (cos(</a:t>
            </a:r>
            <a:r>
              <a:rPr lang="en-US" altLang="en-US" baseline="0" dirty="0" err="1" smtClean="0">
                <a:latin typeface="Arial" pitchFamily="34" charset="0"/>
                <a:cs typeface="Arial" pitchFamily="34" charset="0"/>
              </a:rPr>
              <a:t>alpha+beta</a:t>
            </a:r>
            <a:r>
              <a:rPr lang="en-US" altLang="en-US" baseline="0" dirty="0" smtClean="0">
                <a:latin typeface="Arial" pitchFamily="34" charset="0"/>
                <a:cs typeface="Arial" pitchFamily="34" charset="0"/>
              </a:rPr>
              <a:t>) = x2/r), </a:t>
            </a:r>
          </a:p>
          <a:p>
            <a:pPr eaLnBrk="1" hangingPunct="1"/>
            <a:r>
              <a:rPr lang="en-US" altLang="en-US" baseline="0" dirty="0" smtClean="0">
                <a:latin typeface="Arial" pitchFamily="34" charset="0"/>
                <a:cs typeface="Arial" pitchFamily="34" charset="0"/>
              </a:rPr>
              <a:t>Likewise, we know that sign (alpha) y1/r and cosign (alpha) = x1/r</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From the double angle formulas we know that: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Therefore, substituting equations 1 and 2 into the double angle formulas, and eliminating the common denominator, you can get:</a:t>
            </a:r>
          </a:p>
          <a:p>
            <a:pPr eaLnBrk="1" hangingPunct="1"/>
            <a:r>
              <a:rPr lang="en-US" altLang="en-US" baseline="0" dirty="0" smtClean="0">
                <a:latin typeface="Arial" pitchFamily="34" charset="0"/>
                <a:cs typeface="Arial" pitchFamily="34" charset="0"/>
              </a:rPr>
              <a:t>Y2 = x1 sin (beta) + y1 cos (beta)</a:t>
            </a:r>
          </a:p>
          <a:p>
            <a:pPr eaLnBrk="1" hangingPunct="1"/>
            <a:r>
              <a:rPr lang="en-US" altLang="en-US" baseline="0" dirty="0" smtClean="0">
                <a:latin typeface="Arial" pitchFamily="34" charset="0"/>
                <a:cs typeface="Arial" pitchFamily="34" charset="0"/>
              </a:rPr>
              <a:t>X2 = x1 cos (beta) – y1 sin (beta)</a:t>
            </a:r>
          </a:p>
          <a:p>
            <a:pPr eaLnBrk="1" hangingPunct="1"/>
            <a:endParaRPr lang="en-US" altLang="en-US" baseline="0" dirty="0" smtClean="0">
              <a:latin typeface="Arial" pitchFamily="34" charset="0"/>
              <a:cs typeface="Arial" pitchFamily="34" charset="0"/>
            </a:endParaRP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 </a:t>
            </a:r>
          </a:p>
          <a:p>
            <a:pPr eaLnBrk="1" hangingPunct="1"/>
            <a:endParaRPr lang="en-US" altLang="en-US" baseline="0" dirty="0" smtClean="0">
              <a:latin typeface="Arial" pitchFamily="34" charset="0"/>
              <a:cs typeface="Arial" pitchFamily="34" charset="0"/>
            </a:endParaRP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164067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70873A84-F4D3-45C5-9F3E-736D76B46848}" type="slidenum">
              <a:rPr lang="en-US" altLang="en-US" smtClean="0"/>
              <a:pPr eaLnBrk="1" hangingPunct="1">
                <a:spcBef>
                  <a:spcPct val="0"/>
                </a:spcBef>
              </a:pPr>
              <a:t>30</a:t>
            </a:fld>
            <a:endParaRPr lang="en-US" alt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This slide illustrates this problem, if</a:t>
            </a:r>
            <a:r>
              <a:rPr lang="en-US" altLang="en-US" baseline="0" dirty="0" smtClean="0">
                <a:latin typeface="Arial" pitchFamily="34" charset="0"/>
                <a:cs typeface="Arial" pitchFamily="34" charset="0"/>
              </a:rPr>
              <a:t> you are creating a model of the solar system, knowing the transformation for the entire rotation from starting to ending point does not help you in calculating the intermediate rotations.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Each intermediate point is a unique set of rotations about the x, y, z axes.  </a:t>
            </a: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4228567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670A9DA2-D1C9-46A7-A300-BF9D86EDC4E3}" type="slidenum">
              <a:rPr lang="en-US" altLang="en-US" smtClean="0"/>
              <a:pPr eaLnBrk="1" hangingPunct="1">
                <a:spcBef>
                  <a:spcPct val="0"/>
                </a:spcBef>
              </a:pPr>
              <a:t>31</a:t>
            </a:fld>
            <a:endParaRPr lang="en-US" alt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Gimbal lock is the loss of one degree of freedom in a 3D</a:t>
            </a:r>
            <a:r>
              <a:rPr lang="en-US" altLang="en-US" baseline="0" dirty="0" smtClean="0">
                <a:latin typeface="Arial" pitchFamily="34" charset="0"/>
                <a:cs typeface="Arial" pitchFamily="34" charset="0"/>
              </a:rPr>
              <a:t> in a axis-angle mechanism (system of </a:t>
            </a:r>
            <a:r>
              <a:rPr lang="en-US" altLang="en-US" baseline="0" dirty="0" err="1" smtClean="0">
                <a:latin typeface="Arial" pitchFamily="34" charset="0"/>
                <a:cs typeface="Arial" pitchFamily="34" charset="0"/>
              </a:rPr>
              <a:t>euler</a:t>
            </a:r>
            <a:r>
              <a:rPr lang="en-US" altLang="en-US" baseline="0" dirty="0" smtClean="0">
                <a:latin typeface="Arial" pitchFamily="34" charset="0"/>
                <a:cs typeface="Arial" pitchFamily="34" charset="0"/>
              </a:rPr>
              <a:t> angles), when the axes of two of the three gimbals are driven into a parallel configuration, </a:t>
            </a:r>
          </a:p>
          <a:p>
            <a:pPr eaLnBrk="1" hangingPunct="1"/>
            <a:r>
              <a:rPr lang="en-US" altLang="en-US" baseline="0" dirty="0" smtClean="0">
                <a:latin typeface="Arial" pitchFamily="34" charset="0"/>
                <a:cs typeface="Arial" pitchFamily="34" charset="0"/>
              </a:rPr>
              <a:t>“locking” the system into rotation in a degenerate two-dimensional space.  </a:t>
            </a:r>
          </a:p>
          <a:p>
            <a:pPr eaLnBrk="1" hangingPunct="1"/>
            <a:r>
              <a:rPr lang="en-US" altLang="en-US" baseline="0" dirty="0" smtClean="0">
                <a:latin typeface="Arial" pitchFamily="34" charset="0"/>
                <a:cs typeface="Arial" pitchFamily="34" charset="0"/>
              </a:rPr>
              <a:t>The end effect of second and third rotations have the effect of transforming earlier rotations, we end up loosing a degree of freedom. </a:t>
            </a:r>
          </a:p>
          <a:p>
            <a:pPr eaLnBrk="1" hangingPunct="1"/>
            <a:r>
              <a:rPr lang="en-US" altLang="en-US" baseline="0" dirty="0" smtClean="0">
                <a:latin typeface="Arial" pitchFamily="34" charset="0"/>
                <a:cs typeface="Arial" pitchFamily="34" charset="0"/>
              </a:rPr>
              <a:t>For example, with Euler angles, if you want to rotate about the z axis, then the y axis, and then x axis. </a:t>
            </a:r>
          </a:p>
        </p:txBody>
      </p:sp>
    </p:spTree>
    <p:extLst>
      <p:ext uri="{BB962C8B-B14F-4D97-AF65-F5344CB8AC3E}">
        <p14:creationId xmlns:p14="http://schemas.microsoft.com/office/powerpoint/2010/main" val="2308039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80B595A3-3EE2-45BB-8FE5-A4B4D4A27117}" type="slidenum">
              <a:rPr lang="en-US" altLang="en-US" smtClean="0"/>
              <a:pPr eaLnBrk="1" hangingPunct="1">
                <a:spcBef>
                  <a:spcPct val="0"/>
                </a:spcBef>
              </a:pPr>
              <a:t>32</a:t>
            </a:fld>
            <a:endParaRPr lang="en-US" alt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1099002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Quaternions</a:t>
            </a:r>
            <a:r>
              <a:rPr lang="en-US" baseline="0" dirty="0" smtClean="0"/>
              <a:t> have their roots in imaginary numbers.  Its one of those examples where the quaternion was invented to solve a very different problem, and ended up being used to solve rotations in computer graphics and VR.</a:t>
            </a:r>
          </a:p>
          <a:p>
            <a:endParaRPr lang="en-US" baseline="0" dirty="0" smtClean="0"/>
          </a:p>
          <a:p>
            <a:r>
              <a:rPr lang="en-US" baseline="0" dirty="0" smtClean="0"/>
              <a:t>Interpolations between quaternions can be derived using a method called </a:t>
            </a:r>
            <a:r>
              <a:rPr lang="en-US" baseline="0" dirty="0" err="1" smtClean="0"/>
              <a:t>slerp</a:t>
            </a:r>
            <a:r>
              <a:rPr lang="en-US" baseline="0" dirty="0" smtClean="0"/>
              <a:t> – spherical linear interpolation method. </a:t>
            </a:r>
          </a:p>
          <a:p>
            <a:r>
              <a:rPr lang="en-US" baseline="0" dirty="0" smtClean="0"/>
              <a:t>They do not suffer from gimbal lock, and provide a unique solution to rotations that are not defined about the </a:t>
            </a:r>
            <a:r>
              <a:rPr lang="en-US" baseline="0" dirty="0" err="1" smtClean="0"/>
              <a:t>euler</a:t>
            </a:r>
            <a:r>
              <a:rPr lang="en-US" baseline="0" dirty="0" smtClean="0"/>
              <a:t> major axis-angle rotation. </a:t>
            </a:r>
          </a:p>
          <a:p>
            <a:r>
              <a:rPr lang="en-US" baseline="0" dirty="0" smtClean="0"/>
              <a:t>The composition of quaternions uses 16 x and 9 + as compared to the rotation matrix method of representation change in orientations about arbitrary axis that uses 27 x and 18 +</a:t>
            </a:r>
          </a:p>
          <a:p>
            <a:r>
              <a:rPr lang="en-US" baseline="0" dirty="0" smtClean="0"/>
              <a:t>So, this is one of the major advantages of the system as it can be used to define change in orientations in a very efficient and optimal manner. </a:t>
            </a:r>
          </a:p>
          <a:p>
            <a:endParaRPr lang="en-US" baseline="0" dirty="0" smtClean="0"/>
          </a:p>
        </p:txBody>
      </p:sp>
      <p:sp>
        <p:nvSpPr>
          <p:cNvPr id="4" name="Slide Number Placeholder 3"/>
          <p:cNvSpPr>
            <a:spLocks noGrp="1"/>
          </p:cNvSpPr>
          <p:nvPr>
            <p:ph type="sldNum" sz="quarter" idx="10"/>
          </p:nvPr>
        </p:nvSpPr>
        <p:spPr/>
        <p:txBody>
          <a:bodyPr/>
          <a:lstStyle/>
          <a:p>
            <a:pPr>
              <a:defRPr/>
            </a:pPr>
            <a:fld id="{C3588D74-E9C5-4252-AA23-421B1EBB7127}" type="slidenum">
              <a:rPr lang="en-US" smtClean="0"/>
              <a:pPr>
                <a:defRPr/>
              </a:pPr>
              <a:t>33</a:t>
            </a:fld>
            <a:endParaRPr lang="en-US"/>
          </a:p>
        </p:txBody>
      </p:sp>
    </p:spTree>
    <p:extLst>
      <p:ext uri="{BB962C8B-B14F-4D97-AF65-F5344CB8AC3E}">
        <p14:creationId xmlns:p14="http://schemas.microsoft.com/office/powerpoint/2010/main" val="1655754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relation</a:t>
            </a:r>
            <a:r>
              <a:rPr lang="en-US" baseline="0" dirty="0" smtClean="0"/>
              <a:t> to an axis-angle representation (u, Theta): </a:t>
            </a:r>
          </a:p>
          <a:p>
            <a:r>
              <a:rPr lang="en-US" baseline="0" dirty="0" smtClean="0"/>
              <a:t>Here the axis-angle can be represented as a quaternion.  The scalar component is represented as cos angle theta/2, and the vector component is represented as the sin angle theta/2 multiplied by the vector component.</a:t>
            </a:r>
          </a:p>
          <a:p>
            <a:endParaRPr lang="en-US" baseline="0" dirty="0" smtClean="0"/>
          </a:p>
        </p:txBody>
      </p:sp>
      <p:sp>
        <p:nvSpPr>
          <p:cNvPr id="4" name="Slide Number Placeholder 3"/>
          <p:cNvSpPr>
            <a:spLocks noGrp="1"/>
          </p:cNvSpPr>
          <p:nvPr>
            <p:ph type="sldNum" sz="quarter" idx="10"/>
          </p:nvPr>
        </p:nvSpPr>
        <p:spPr/>
        <p:txBody>
          <a:bodyPr/>
          <a:lstStyle/>
          <a:p>
            <a:pPr>
              <a:defRPr/>
            </a:pPr>
            <a:fld id="{C3588D74-E9C5-4252-AA23-421B1EBB7127}" type="slidenum">
              <a:rPr lang="en-US" smtClean="0"/>
              <a:pPr>
                <a:defRPr/>
              </a:pPr>
              <a:t>34</a:t>
            </a:fld>
            <a:endParaRPr lang="en-US"/>
          </a:p>
        </p:txBody>
      </p:sp>
    </p:spTree>
    <p:extLst>
      <p:ext uri="{BB962C8B-B14F-4D97-AF65-F5344CB8AC3E}">
        <p14:creationId xmlns:p14="http://schemas.microsoft.com/office/powerpoint/2010/main" val="2984373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you represent a point as a quaternion.</a:t>
            </a:r>
          </a:p>
          <a:p>
            <a:r>
              <a:rPr lang="en-US" baseline="0" dirty="0" smtClean="0"/>
              <a:t>- The scalar component of a quaternion representation of a point is always 0, the vector component is simply the coordinates </a:t>
            </a:r>
            <a:r>
              <a:rPr lang="en-US" baseline="0" dirty="0" err="1" smtClean="0"/>
              <a:t>px</a:t>
            </a:r>
            <a:r>
              <a:rPr lang="en-US" baseline="0" dirty="0" smtClean="0"/>
              <a:t>, </a:t>
            </a:r>
            <a:r>
              <a:rPr lang="en-US" baseline="0" dirty="0" err="1" smtClean="0"/>
              <a:t>py</a:t>
            </a:r>
            <a:r>
              <a:rPr lang="en-US" baseline="0" dirty="0" smtClean="0"/>
              <a:t>, and </a:t>
            </a:r>
            <a:r>
              <a:rPr lang="en-US" baseline="0" dirty="0" err="1" smtClean="0"/>
              <a:t>pz</a:t>
            </a:r>
            <a:r>
              <a:rPr lang="en-US" baseline="0" dirty="0" smtClean="0"/>
              <a:t>.</a:t>
            </a:r>
          </a:p>
          <a:p>
            <a:pPr marL="171450" indent="-171450">
              <a:buFontTx/>
              <a:buChar char="-"/>
            </a:pPr>
            <a:r>
              <a:rPr lang="en-US" baseline="0" dirty="0" smtClean="0"/>
              <a:t>To compute rotated quaternion point representation</a:t>
            </a:r>
          </a:p>
          <a:p>
            <a:pPr marL="628650" lvl="1" indent="-171450">
              <a:buFontTx/>
              <a:buChar char="-"/>
            </a:pPr>
            <a:r>
              <a:rPr lang="en-US" baseline="0" dirty="0" err="1" smtClean="0"/>
              <a:t>Q’p</a:t>
            </a:r>
            <a:r>
              <a:rPr lang="en-US" baseline="0" dirty="0" smtClean="0"/>
              <a:t> = q.qp.p-1</a:t>
            </a:r>
          </a:p>
          <a:p>
            <a:pPr marL="628650" lvl="1" indent="-171450">
              <a:buFontTx/>
              <a:buChar char="-"/>
            </a:pPr>
            <a:r>
              <a:rPr lang="en-US" baseline="0" dirty="0" smtClean="0"/>
              <a:t>Then the p’ point representation is simply a matter of extracting the standard coordinate representation of p’ from </a:t>
            </a:r>
            <a:r>
              <a:rPr lang="en-US" baseline="0" dirty="0" err="1" smtClean="0"/>
              <a:t>q’p</a:t>
            </a:r>
            <a:endParaRPr lang="en-US" baseline="0" dirty="0" smtClean="0"/>
          </a:p>
          <a:p>
            <a:pPr marL="457200" lvl="1" indent="0">
              <a:buFontTx/>
              <a:buNone/>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3588D74-E9C5-4252-AA23-421B1EBB7127}" type="slidenum">
              <a:rPr lang="en-US" smtClean="0"/>
              <a:pPr>
                <a:defRPr/>
              </a:pPr>
              <a:t>35</a:t>
            </a:fld>
            <a:endParaRPr lang="en-US"/>
          </a:p>
        </p:txBody>
      </p:sp>
    </p:spTree>
    <p:extLst>
      <p:ext uri="{BB962C8B-B14F-4D97-AF65-F5344CB8AC3E}">
        <p14:creationId xmlns:p14="http://schemas.microsoft.com/office/powerpoint/2010/main" val="3983277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formula for multiplying a quaternion is as follows.</a:t>
            </a:r>
          </a:p>
          <a:p>
            <a:r>
              <a:rPr lang="en-US" dirty="0" smtClean="0"/>
              <a:t>-The scalar component of the product is to subtract the dot</a:t>
            </a:r>
            <a:r>
              <a:rPr lang="en-US" baseline="0" dirty="0" smtClean="0"/>
              <a:t> product of the vector components of q1 and q2 from the product of the scalar components of q1 and q2.</a:t>
            </a:r>
          </a:p>
          <a:p>
            <a:pPr marL="171450" indent="-171450">
              <a:buFontTx/>
              <a:buChar char="-"/>
            </a:pPr>
            <a:r>
              <a:rPr lang="en-US" dirty="0" smtClean="0"/>
              <a:t>The</a:t>
            </a:r>
            <a:r>
              <a:rPr lang="en-US" baseline="0" dirty="0" smtClean="0"/>
              <a:t> vector components is the sum of three vectors V2 scaled by s1 + v1 scaled by s2 + v1 x v2 (not v2 x v1!)</a:t>
            </a:r>
          </a:p>
          <a:p>
            <a:pPr marL="171450" indent="-171450">
              <a:buFontTx/>
              <a:buChar char="-"/>
            </a:pPr>
            <a:r>
              <a:rPr lang="en-US" baseline="0" dirty="0" smtClean="0"/>
              <a:t>How do you find the inverse of a quaternion.  </a:t>
            </a:r>
          </a:p>
          <a:p>
            <a:pPr marL="628650" lvl="1" indent="-171450">
              <a:buFontTx/>
              <a:buChar char="-"/>
            </a:pPr>
            <a:r>
              <a:rPr lang="en-US" baseline="0" dirty="0" smtClean="0"/>
              <a:t>First calculate the magnitude of a quaternion -&gt; root of the scalar squared + dot product of the vector component of the quaternion with itself. </a:t>
            </a:r>
          </a:p>
          <a:p>
            <a:pPr marL="628650" lvl="1" indent="-171450">
              <a:buFontTx/>
              <a:buChar char="-"/>
            </a:pPr>
            <a:r>
              <a:rPr lang="en-US" baseline="0" dirty="0" smtClean="0"/>
              <a:t>Second, this is an important step, take the square of the magnitude.</a:t>
            </a:r>
          </a:p>
          <a:p>
            <a:pPr marL="628650" lvl="1" indent="-171450">
              <a:buFontTx/>
              <a:buChar char="-"/>
            </a:pPr>
            <a:r>
              <a:rPr lang="en-US" baseline="0" dirty="0" smtClean="0"/>
              <a:t>Divide, s and inverse of the vector component with the square of the magnitude of the quaternion. </a:t>
            </a:r>
          </a:p>
          <a:p>
            <a:pPr marL="457200" lvl="1" indent="0">
              <a:buFontTx/>
              <a:buNone/>
            </a:pPr>
            <a:endParaRPr lang="en-US" baseline="0" dirty="0" smtClean="0"/>
          </a:p>
          <a:p>
            <a:pPr marL="457200" lvl="1" indent="0">
              <a:buFontTx/>
              <a:buNone/>
            </a:pPr>
            <a:r>
              <a:rPr lang="en-US" baseline="0" dirty="0" smtClean="0"/>
              <a:t>For rotations, we assume quit quaternions, hence for a unit quaternion. The inverse of a quaternion is simply (s, -v or inverse of the vector component). </a:t>
            </a:r>
          </a:p>
          <a:p>
            <a:pPr marL="457200" lvl="1"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C3588D74-E9C5-4252-AA23-421B1EBB7127}" type="slidenum">
              <a:rPr lang="en-US" smtClean="0"/>
              <a:pPr>
                <a:defRPr/>
              </a:pPr>
              <a:t>36</a:t>
            </a:fld>
            <a:endParaRPr lang="en-US"/>
          </a:p>
        </p:txBody>
      </p:sp>
    </p:spTree>
    <p:extLst>
      <p:ext uri="{BB962C8B-B14F-4D97-AF65-F5344CB8AC3E}">
        <p14:creationId xmlns:p14="http://schemas.microsoft.com/office/powerpoint/2010/main" val="39484517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rotate a point:</a:t>
            </a:r>
          </a:p>
          <a:p>
            <a:pPr marL="228600" indent="-228600">
              <a:buAutoNum type="arabicPeriod"/>
            </a:pPr>
            <a:r>
              <a:rPr lang="en-US" baseline="0" dirty="0" smtClean="0"/>
              <a:t>Multiple q by </a:t>
            </a:r>
            <a:r>
              <a:rPr lang="en-US" baseline="0" dirty="0" err="1" smtClean="0"/>
              <a:t>qp</a:t>
            </a:r>
            <a:r>
              <a:rPr lang="en-US" baseline="0" dirty="0" smtClean="0"/>
              <a:t>.  </a:t>
            </a:r>
          </a:p>
          <a:p>
            <a:pPr marL="228600" indent="-228600">
              <a:buAutoNum type="arabicPeriod"/>
            </a:pPr>
            <a:r>
              <a:rPr lang="en-US" baseline="0" dirty="0" smtClean="0"/>
              <a:t>Then multiply the product with q-1, where you start with a unit quaternion q-1 = (s, -v).  </a:t>
            </a:r>
          </a:p>
          <a:p>
            <a:pPr marL="0" indent="0">
              <a:buNone/>
            </a:pPr>
            <a:endParaRPr lang="en-US" baseline="0" dirty="0" smtClean="0"/>
          </a:p>
          <a:p>
            <a:pPr marL="0" indent="0">
              <a:buNone/>
            </a:pPr>
            <a:r>
              <a:rPr lang="en-US" baseline="0" dirty="0" smtClean="0"/>
              <a:t>A condensed version of this formula is shown here, I would not use this formula to calculate rotations about an arbitrary axis using a quaternion, but I would calculate this step by step instead as shown above. </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pPr>
              <a:defRPr/>
            </a:pPr>
            <a:fld id="{C3588D74-E9C5-4252-AA23-421B1EBB7127}" type="slidenum">
              <a:rPr lang="en-US" smtClean="0"/>
              <a:pPr>
                <a:defRPr/>
              </a:pPr>
              <a:t>37</a:t>
            </a:fld>
            <a:endParaRPr lang="en-US"/>
          </a:p>
        </p:txBody>
      </p:sp>
    </p:spTree>
    <p:extLst>
      <p:ext uri="{BB962C8B-B14F-4D97-AF65-F5344CB8AC3E}">
        <p14:creationId xmlns:p14="http://schemas.microsoft.com/office/powerpoint/2010/main" val="2843501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are efficient,</a:t>
            </a:r>
            <a:r>
              <a:rPr lang="en-US" baseline="0" dirty="0" smtClean="0"/>
              <a:t> </a:t>
            </a:r>
          </a:p>
          <a:p>
            <a:r>
              <a:rPr lang="en-US" baseline="0" dirty="0" smtClean="0"/>
              <a:t>Interpolation between two orientations in most game engines is performed using the SLERP technique,</a:t>
            </a:r>
          </a:p>
          <a:p>
            <a:r>
              <a:rPr lang="en-US" baseline="0" dirty="0" smtClean="0"/>
              <a:t>It has the advantages of producing a constant angular velocity, unique interpolation solution, interpolation that is same regardless of coordinate systems used </a:t>
            </a:r>
            <a:r>
              <a:rPr lang="en-US" baseline="0" smtClean="0"/>
              <a:t>for computation. </a:t>
            </a:r>
          </a:p>
          <a:p>
            <a:endParaRPr lang="en-US" dirty="0" smtClean="0"/>
          </a:p>
        </p:txBody>
      </p:sp>
      <p:sp>
        <p:nvSpPr>
          <p:cNvPr id="4" name="Slide Number Placeholder 3"/>
          <p:cNvSpPr>
            <a:spLocks noGrp="1"/>
          </p:cNvSpPr>
          <p:nvPr>
            <p:ph type="sldNum" sz="quarter" idx="10"/>
          </p:nvPr>
        </p:nvSpPr>
        <p:spPr/>
        <p:txBody>
          <a:bodyPr/>
          <a:lstStyle/>
          <a:p>
            <a:pPr>
              <a:defRPr/>
            </a:pPr>
            <a:fld id="{C3588D74-E9C5-4252-AA23-421B1EBB7127}" type="slidenum">
              <a:rPr lang="en-US" smtClean="0"/>
              <a:pPr>
                <a:defRPr/>
              </a:pPr>
              <a:t>38</a:t>
            </a:fld>
            <a:endParaRPr lang="en-US"/>
          </a:p>
        </p:txBody>
      </p:sp>
    </p:spTree>
    <p:extLst>
      <p:ext uri="{BB962C8B-B14F-4D97-AF65-F5344CB8AC3E}">
        <p14:creationId xmlns:p14="http://schemas.microsoft.com/office/powerpoint/2010/main" val="423620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20C48DA4-3454-4A9C-845F-507809819B07}" type="slidenum">
              <a:rPr lang="en-US" altLang="en-US" smtClean="0"/>
              <a:pPr eaLnBrk="1" hangingPunct="1">
                <a:spcBef>
                  <a:spcPct val="0"/>
                </a:spcBef>
              </a:pPr>
              <a:t>4</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This</a:t>
            </a:r>
            <a:r>
              <a:rPr lang="en-US" altLang="en-US" baseline="0" dirty="0" smtClean="0">
                <a:latin typeface="Arial" pitchFamily="34" charset="0"/>
                <a:cs typeface="Arial" pitchFamily="34" charset="0"/>
              </a:rPr>
              <a:t> transformation to get P2 from P1 rotated about beta degrees about the origin can be expressed as a matrix multiplication.  </a:t>
            </a:r>
          </a:p>
          <a:p>
            <a:pPr eaLnBrk="1" hangingPunct="1"/>
            <a:endParaRPr lang="en-US" altLang="en-US" baseline="0" dirty="0" smtClean="0">
              <a:latin typeface="Arial" pitchFamily="34" charset="0"/>
              <a:cs typeface="Arial" pitchFamily="34" charset="0"/>
            </a:endParaRPr>
          </a:p>
          <a:p>
            <a:pPr eaLnBrk="1" hangingPunct="1"/>
            <a:r>
              <a:rPr lang="en-US" altLang="en-US" dirty="0" smtClean="0">
                <a:latin typeface="Arial" pitchFamily="34" charset="0"/>
                <a:cs typeface="Arial" pitchFamily="34" charset="0"/>
              </a:rPr>
              <a:t>Matrix</a:t>
            </a:r>
            <a:r>
              <a:rPr lang="en-US" altLang="en-US" baseline="0" dirty="0" smtClean="0">
                <a:latin typeface="Arial" pitchFamily="34" charset="0"/>
                <a:cs typeface="Arial" pitchFamily="34" charset="0"/>
              </a:rPr>
              <a:t> multiplied by vector to get X2 = X1 cos (beta) – Y1 sin (beta)</a:t>
            </a:r>
          </a:p>
          <a:p>
            <a:pPr eaLnBrk="1" hangingPunct="1"/>
            <a:r>
              <a:rPr lang="en-US" altLang="en-US" baseline="0" dirty="0" smtClean="0">
                <a:latin typeface="Arial" pitchFamily="34" charset="0"/>
                <a:cs typeface="Arial" pitchFamily="34" charset="0"/>
              </a:rPr>
              <a:t>                                                Y2 = X1 sin (beta) + y1 cos (beta)</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One thing to recall with respect to signs is that cos (-angle) = cos (angle), and sin (-angle) = -sin (angle)</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And, here in this case with –</a:t>
            </a:r>
            <a:r>
              <a:rPr lang="en-US" altLang="en-US" baseline="0" dirty="0" err="1" smtClean="0">
                <a:latin typeface="Arial" pitchFamily="34" charset="0"/>
                <a:cs typeface="Arial" pitchFamily="34" charset="0"/>
              </a:rPr>
              <a:t>ve</a:t>
            </a:r>
            <a:r>
              <a:rPr lang="en-US" altLang="en-US" baseline="0" dirty="0" smtClean="0">
                <a:latin typeface="Arial" pitchFamily="34" charset="0"/>
                <a:cs typeface="Arial" pitchFamily="34" charset="0"/>
              </a:rPr>
              <a:t> angles, you get X2 = X1 cos (beta) + Y1 sin (beta)</a:t>
            </a:r>
          </a:p>
          <a:p>
            <a:pPr eaLnBrk="1" hangingPunct="1"/>
            <a:r>
              <a:rPr lang="en-US" altLang="en-US" baseline="0" dirty="0" smtClean="0">
                <a:latin typeface="Arial" pitchFamily="34" charset="0"/>
                <a:cs typeface="Arial" pitchFamily="34" charset="0"/>
              </a:rPr>
              <a:t>			          Y2 = - X1 sin (beta) + Y1 cos (beta) </a:t>
            </a:r>
          </a:p>
          <a:p>
            <a:pPr eaLnBrk="1" hangingPunct="1"/>
            <a:endParaRPr lang="en-US" altLang="en-US" baseline="0" dirty="0" smtClean="0">
              <a:latin typeface="Arial" pitchFamily="34" charset="0"/>
              <a:cs typeface="Arial" pitchFamily="34" charset="0"/>
            </a:endParaRPr>
          </a:p>
          <a:p>
            <a:pPr eaLnBrk="1" hangingPunct="1"/>
            <a:endParaRPr lang="en-US" altLang="en-US" baseline="0" dirty="0" smtClean="0">
              <a:latin typeface="Arial" pitchFamily="34" charset="0"/>
              <a:cs typeface="Arial" pitchFamily="34" charset="0"/>
            </a:endParaRP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1028735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E8DCFF85-CD1E-4ED7-AC21-61062283F4FA}" type="slidenum">
              <a:rPr lang="en-US" altLang="en-US" smtClean="0"/>
              <a:pPr eaLnBrk="1" hangingPunct="1">
                <a:spcBef>
                  <a:spcPct val="0"/>
                </a:spcBef>
              </a:pPr>
              <a:t>5</a:t>
            </a:fld>
            <a:endParaRPr lang="en-US"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Now, lets extend that to the 3D case….</a:t>
            </a:r>
          </a:p>
          <a:p>
            <a:pPr eaLnBrk="1" hangingPunct="1"/>
            <a:r>
              <a:rPr lang="en-US" altLang="en-US" dirty="0" smtClean="0">
                <a:latin typeface="Arial" pitchFamily="34" charset="0"/>
                <a:cs typeface="Arial" pitchFamily="34" charset="0"/>
              </a:rPr>
              <a:t>As you may recall, 3D rotations about an x,</a:t>
            </a:r>
            <a:r>
              <a:rPr lang="en-US" altLang="en-US" baseline="0" dirty="0" smtClean="0">
                <a:latin typeface="Arial" pitchFamily="34" charset="0"/>
                <a:cs typeface="Arial" pitchFamily="34" charset="0"/>
              </a:rPr>
              <a:t> y, or z axis are trivial extensions of 2D rotations about the origin</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For example….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Consequently, the 3D rotation about one of the major axes occurs in a 2D plane defined by the point’s coordinate relative to that axis</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So, for rotations about Y axis, is going to happen in the X, Z plane, where the x and z coordinate changes, but not the y coordinate. </a:t>
            </a:r>
          </a:p>
          <a:p>
            <a:pPr eaLnBrk="1" hangingPunct="1"/>
            <a:r>
              <a:rPr lang="en-US" altLang="en-US" baseline="0" dirty="0" smtClean="0">
                <a:latin typeface="Arial" pitchFamily="34" charset="0"/>
                <a:cs typeface="Arial" pitchFamily="34" charset="0"/>
              </a:rPr>
              <a:t>And, for rotations about the Z axis, is going to happen in the X, Y plane, where the x an y coordinate changes, but not the z coordinate. </a:t>
            </a: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101865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577E8E45-97D3-4FB9-A3DE-BBE905FD3DF6}" type="slidenum">
              <a:rPr lang="en-US" altLang="en-US" smtClean="0"/>
              <a:pPr eaLnBrk="1" hangingPunct="1">
                <a:spcBef>
                  <a:spcPct val="0"/>
                </a:spcBef>
              </a:pPr>
              <a:t>6</a:t>
            </a:fld>
            <a:endParaRPr lang="en-US" alt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What all this means, is that we</a:t>
            </a:r>
            <a:r>
              <a:rPr lang="en-US" altLang="en-US" baseline="0" dirty="0" smtClean="0">
                <a:latin typeface="Arial" pitchFamily="34" charset="0"/>
                <a:cs typeface="Arial" pitchFamily="34" charset="0"/>
              </a:rPr>
              <a:t> can extend 2D rotations about the major axes in the 3D case, and expresses it as a 3D matrix notation.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Therefore, 3D rotation matrix about the x axis can be expressed as the following expressed here.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Thus, the product of the first row of this matrix with this vector in R3 will result in X1 unchanged, and row 2 multiplied by the vector will result in Y2 = y1 cos (beta) – z1 sin (beta), and similarly last row multiplied with the vector P1 will result in Z2 = y1 sin (beta) + z1 cos (beta). </a:t>
            </a:r>
          </a:p>
          <a:p>
            <a:pPr eaLnBrk="1" hangingPunct="1"/>
            <a:endParaRPr lang="en-US" altLang="en-US" baseline="0" dirty="0" smtClean="0">
              <a:latin typeface="Arial" pitchFamily="34" charset="0"/>
              <a:cs typeface="Arial" pitchFamily="34" charset="0"/>
            </a:endParaRP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220456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D707AA71-082C-4CEC-A702-A4ED52277433}" type="slidenum">
              <a:rPr lang="en-US" altLang="en-US" smtClean="0"/>
              <a:pPr eaLnBrk="1" hangingPunct="1">
                <a:spcBef>
                  <a:spcPct val="0"/>
                </a:spcBef>
              </a:pPr>
              <a:t>7</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In most VR systems,</a:t>
            </a:r>
            <a:r>
              <a:rPr lang="en-US" altLang="en-US" baseline="0" dirty="0" smtClean="0">
                <a:latin typeface="Arial" pitchFamily="34" charset="0"/>
                <a:cs typeface="Arial" pitchFamily="34" charset="0"/>
              </a:rPr>
              <a:t> we need to be able to make sense of the following: </a:t>
            </a:r>
          </a:p>
          <a:p>
            <a:pPr eaLnBrk="1" hangingPunct="1"/>
            <a:r>
              <a:rPr lang="en-US" altLang="en-US" baseline="0" dirty="0" smtClean="0">
                <a:latin typeface="Arial" pitchFamily="34" charset="0"/>
                <a:cs typeface="Arial" pitchFamily="34" charset="0"/>
              </a:rPr>
              <a:t>notation- how we write down an operation, </a:t>
            </a:r>
          </a:p>
          <a:p>
            <a:pPr eaLnBrk="1" hangingPunct="1"/>
            <a:r>
              <a:rPr lang="en-US" altLang="en-US" baseline="0" dirty="0" smtClean="0">
                <a:latin typeface="Arial" pitchFamily="34" charset="0"/>
                <a:cs typeface="Arial" pitchFamily="34" charset="0"/>
              </a:rPr>
              <a:t>implementation – how we code the operation, </a:t>
            </a:r>
          </a:p>
          <a:p>
            <a:pPr eaLnBrk="1" hangingPunct="1"/>
            <a:r>
              <a:rPr lang="en-US" altLang="en-US" baseline="0" dirty="0" smtClean="0">
                <a:latin typeface="Arial" pitchFamily="34" charset="0"/>
                <a:cs typeface="Arial" pitchFamily="34" charset="0"/>
              </a:rPr>
              <a:t>meaning-what the operation does to the object &gt; what manipulations results on the object.</a:t>
            </a: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1685022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9400CA75-38E3-4ADD-8034-A5220351532B}" type="slidenum">
              <a:rPr lang="en-US" altLang="en-US" smtClean="0"/>
              <a:pPr eaLnBrk="1" hangingPunct="1">
                <a:spcBef>
                  <a:spcPct val="0"/>
                </a:spcBef>
              </a:pPr>
              <a:t>8</a:t>
            </a:fld>
            <a:endParaRPr lang="en-US" alt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I am a very visual learner, I have</a:t>
            </a:r>
            <a:r>
              <a:rPr lang="en-US" altLang="en-US" baseline="0" dirty="0" smtClean="0">
                <a:latin typeface="Arial" pitchFamily="34" charset="0"/>
                <a:cs typeface="Arial" pitchFamily="34" charset="0"/>
              </a:rPr>
              <a:t> to see it to understand it.  So, when learning math, I always used to draw stuff, relationship between variables, so I can see it.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Lets examine two popular coordinate systems.  Unity3D is left-handed, while OpenGL is a right-handed coordinate system. Middle finger facing the direction of positive Z, Thumb is facing +X and Index finger facing +Y.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One way to think of this is that if the camera is looking at the origin of the coordinate system, in a left handed coordinate system like Unity3D -&gt; if the positive x axis is going to the right, and the positive y axis is facing up, then the +Z axis is along the viewing the viewing direction.  Where as in a right handed </a:t>
            </a:r>
            <a:r>
              <a:rPr lang="en-US" altLang="en-US" baseline="0" dirty="0" err="1" smtClean="0">
                <a:latin typeface="Arial" pitchFamily="34" charset="0"/>
                <a:cs typeface="Arial" pitchFamily="34" charset="0"/>
              </a:rPr>
              <a:t>coodinate</a:t>
            </a:r>
            <a:r>
              <a:rPr lang="en-US" altLang="en-US" baseline="0" dirty="0" smtClean="0">
                <a:latin typeface="Arial" pitchFamily="34" charset="0"/>
                <a:cs typeface="Arial" pitchFamily="34" charset="0"/>
              </a:rPr>
              <a:t> system, the direction of +X and +Y being the same, the +Z axis will be facing the camera.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Directionality of rotation. Left hand thumb facing the + axis, in left handed coordinate system, the way your fingers wrap around the major axis is the positive direction of rotation.  Do the same with your right hand to find the positive direction of rotation in a right handed coordinate system. </a:t>
            </a:r>
          </a:p>
          <a:p>
            <a:pPr eaLnBrk="1" hangingPunct="1"/>
            <a:endParaRPr lang="en-US" altLang="en-US" baseline="0" dirty="0" smtClean="0">
              <a:latin typeface="Arial" pitchFamily="34" charset="0"/>
              <a:cs typeface="Arial" pitchFamily="34" charset="0"/>
            </a:endParaRPr>
          </a:p>
          <a:p>
            <a:pPr eaLnBrk="1" hangingPunct="1"/>
            <a:endParaRPr lang="en-US" altLang="en-US" baseline="0" dirty="0" smtClean="0">
              <a:latin typeface="Arial" pitchFamily="34" charset="0"/>
              <a:cs typeface="Arial" pitchFamily="34" charset="0"/>
            </a:endParaRPr>
          </a:p>
          <a:p>
            <a:pPr eaLnBrk="1" hangingPunct="1"/>
            <a:endParaRPr lang="en-US" altLang="en-US" baseline="0" dirty="0" smtClean="0">
              <a:latin typeface="Arial" pitchFamily="34" charset="0"/>
              <a:cs typeface="Arial" pitchFamily="34" charset="0"/>
            </a:endParaRP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2245275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8656DB70-3744-4473-9CF0-8323AB4F3884}" type="slidenum">
              <a:rPr lang="en-US" altLang="en-US" smtClean="0"/>
              <a:pPr eaLnBrk="1" hangingPunct="1">
                <a:spcBef>
                  <a:spcPct val="0"/>
                </a:spcBef>
              </a:pPr>
              <a:t>9</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In Euclidean</a:t>
            </a:r>
            <a:r>
              <a:rPr lang="en-US" altLang="en-US" baseline="0" dirty="0" smtClean="0">
                <a:latin typeface="Arial" pitchFamily="34" charset="0"/>
                <a:cs typeface="Arial" pitchFamily="34" charset="0"/>
              </a:rPr>
              <a:t> space, you have scalars (which are real numbers), points (x, y, z), vectors which have a magnitude or distance denoted by the formula.</a:t>
            </a:r>
          </a:p>
          <a:p>
            <a:pPr eaLnBrk="1" hangingPunct="1"/>
            <a:r>
              <a:rPr lang="en-US" altLang="en-US" baseline="0" dirty="0" smtClean="0">
                <a:latin typeface="Arial" pitchFamily="34" charset="0"/>
                <a:cs typeface="Arial" pitchFamily="34" charset="0"/>
              </a:rPr>
              <a:t>Direction.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Vector between two points in space is basically P1(origin) to P2 (end point) = P2x – P1x = </a:t>
            </a:r>
            <a:r>
              <a:rPr lang="en-US" altLang="en-US" baseline="0" dirty="0" err="1" smtClean="0">
                <a:latin typeface="Arial" pitchFamily="34" charset="0"/>
                <a:cs typeface="Arial" pitchFamily="34" charset="0"/>
              </a:rPr>
              <a:t>vx</a:t>
            </a:r>
            <a:r>
              <a:rPr lang="en-US" altLang="en-US" baseline="0" dirty="0" smtClean="0">
                <a:latin typeface="Arial" pitchFamily="34" charset="0"/>
                <a:cs typeface="Arial" pitchFamily="34" charset="0"/>
              </a:rPr>
              <a:t>; P2y – P1y = </a:t>
            </a:r>
            <a:r>
              <a:rPr lang="en-US" altLang="en-US" baseline="0" dirty="0" err="1" smtClean="0">
                <a:latin typeface="Arial" pitchFamily="34" charset="0"/>
                <a:cs typeface="Arial" pitchFamily="34" charset="0"/>
              </a:rPr>
              <a:t>vy</a:t>
            </a:r>
            <a:r>
              <a:rPr lang="en-US" altLang="en-US" baseline="0" dirty="0" smtClean="0">
                <a:latin typeface="Arial" pitchFamily="34" charset="0"/>
                <a:cs typeface="Arial" pitchFamily="34" charset="0"/>
              </a:rPr>
              <a:t>, P2z – P1z = </a:t>
            </a:r>
            <a:r>
              <a:rPr lang="en-US" altLang="en-US" baseline="0" dirty="0" err="1" smtClean="0">
                <a:latin typeface="Arial" pitchFamily="34" charset="0"/>
                <a:cs typeface="Arial" pitchFamily="34" charset="0"/>
              </a:rPr>
              <a:t>vz</a:t>
            </a:r>
            <a:r>
              <a:rPr lang="en-US" altLang="en-US" baseline="0" dirty="0" smtClean="0">
                <a:latin typeface="Arial" pitchFamily="34" charset="0"/>
                <a:cs typeface="Arial" pitchFamily="34" charset="0"/>
              </a:rPr>
              <a:t>.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Position vector are common in VR systems, and denote vectors that originate at the pivot point or origin of the coordinate system, and having magnitude and direction. </a:t>
            </a:r>
          </a:p>
          <a:p>
            <a:pPr eaLnBrk="1" hangingPunct="1"/>
            <a:endParaRPr lang="en-US" altLang="en-US" baseline="0" dirty="0" smtClean="0">
              <a:latin typeface="Arial" pitchFamily="34" charset="0"/>
              <a:cs typeface="Arial" pitchFamily="34" charset="0"/>
            </a:endParaRPr>
          </a:p>
          <a:p>
            <a:pPr eaLnBrk="1" hangingPunct="1"/>
            <a:r>
              <a:rPr lang="en-US" altLang="en-US" baseline="0" dirty="0" smtClean="0">
                <a:latin typeface="Arial" pitchFamily="34" charset="0"/>
                <a:cs typeface="Arial" pitchFamily="34" charset="0"/>
              </a:rPr>
              <a:t>Points on the surface of a sphere in 3D, are all position vectors from the sphere local coordinate system origin.  Then, there is also a transform from the local coordinate system of the </a:t>
            </a:r>
          </a:p>
          <a:p>
            <a:pPr eaLnBrk="1" hangingPunct="1"/>
            <a:r>
              <a:rPr lang="en-US" altLang="en-US" baseline="0" dirty="0" smtClean="0">
                <a:latin typeface="Arial" pitchFamily="34" charset="0"/>
                <a:cs typeface="Arial" pitchFamily="34" charset="0"/>
              </a:rPr>
              <a:t>Sphere to the world coordinate system origin. </a:t>
            </a:r>
          </a:p>
          <a:p>
            <a:pPr eaLnBrk="1" hangingPunct="1"/>
            <a:endParaRPr lang="en-US" altLang="en-US" baseline="0" dirty="0" smtClean="0">
              <a:latin typeface="Arial" pitchFamily="34" charset="0"/>
              <a:cs typeface="Arial" pitchFamily="34" charset="0"/>
            </a:endParaRPr>
          </a:p>
        </p:txBody>
      </p:sp>
    </p:spTree>
    <p:extLst>
      <p:ext uri="{BB962C8B-B14F-4D97-AF65-F5344CB8AC3E}">
        <p14:creationId xmlns:p14="http://schemas.microsoft.com/office/powerpoint/2010/main" val="335830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grpSp>
      </p:grpSp>
      <p:sp>
        <p:nvSpPr>
          <p:cNvPr id="923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923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D4BFFB27-48EB-410A-9D67-30765BC05955}" type="datetime1">
              <a:rPr lang="en-US" smtClean="0"/>
              <a:t>10/10/2017</a:t>
            </a:fld>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smtClean="0"/>
              <a:t>©Babu 2017 </a:t>
            </a: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BD952CEF-7661-463E-A610-E327C9A769CF}" type="slidenum">
              <a:rPr lang="en-US"/>
              <a:pPr>
                <a:defRPr/>
              </a:pPr>
              <a:t>‹#›</a:t>
            </a:fld>
            <a:endParaRPr lang="en-US"/>
          </a:p>
        </p:txBody>
      </p:sp>
    </p:spTree>
    <p:extLst>
      <p:ext uri="{BB962C8B-B14F-4D97-AF65-F5344CB8AC3E}">
        <p14:creationId xmlns:p14="http://schemas.microsoft.com/office/powerpoint/2010/main" val="259158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5201714-3783-4840-850D-D3B3300B299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536D11B5-E8B7-4E41-8575-D844118B00FA}" type="datetime1">
              <a:rPr lang="en-US" smtClean="0"/>
              <a:t>10/10/2017</a:t>
            </a:fld>
            <a:endParaRPr lang="en-US"/>
          </a:p>
        </p:txBody>
      </p:sp>
    </p:spTree>
    <p:extLst>
      <p:ext uri="{BB962C8B-B14F-4D97-AF65-F5344CB8AC3E}">
        <p14:creationId xmlns:p14="http://schemas.microsoft.com/office/powerpoint/2010/main" val="345932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CB401D4-E0DF-44BA-BF1F-4BADC792978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562F4842-9539-45E5-A2E3-8AF5E899A05A}" type="datetime1">
              <a:rPr lang="en-US" smtClean="0"/>
              <a:t>10/10/2017</a:t>
            </a:fld>
            <a:endParaRPr lang="en-US"/>
          </a:p>
        </p:txBody>
      </p:sp>
    </p:spTree>
    <p:extLst>
      <p:ext uri="{BB962C8B-B14F-4D97-AF65-F5344CB8AC3E}">
        <p14:creationId xmlns:p14="http://schemas.microsoft.com/office/powerpoint/2010/main" val="2620774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DAE7C1A4-8BC7-45C7-B2CA-558AE1381BED}"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fld id="{66D18AD6-6305-4CB1-B2C9-BC637998F347}" type="datetime1">
              <a:rPr lang="en-US" smtClean="0"/>
              <a:t>10/10/2017</a:t>
            </a:fld>
            <a:endParaRPr lang="en-US"/>
          </a:p>
        </p:txBody>
      </p:sp>
    </p:spTree>
    <p:extLst>
      <p:ext uri="{BB962C8B-B14F-4D97-AF65-F5344CB8AC3E}">
        <p14:creationId xmlns:p14="http://schemas.microsoft.com/office/powerpoint/2010/main" val="1209444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5DD9149-4FCA-4581-A11B-33A2E2E7A5E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C200C42B-E631-418D-9764-BCCCCBCBEA7E}" type="datetime1">
              <a:rPr lang="en-US" smtClean="0"/>
              <a:t>10/10/2017</a:t>
            </a:fld>
            <a:endParaRPr lang="en-US"/>
          </a:p>
        </p:txBody>
      </p:sp>
    </p:spTree>
    <p:extLst>
      <p:ext uri="{BB962C8B-B14F-4D97-AF65-F5344CB8AC3E}">
        <p14:creationId xmlns:p14="http://schemas.microsoft.com/office/powerpoint/2010/main" val="1357474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D851575-1296-4538-BAA6-B6245E9DEC3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58F2E23D-FCBF-42AE-AB5C-BFF2348DE9C4}" type="datetime1">
              <a:rPr lang="en-US" smtClean="0"/>
              <a:t>10/10/2017</a:t>
            </a:fld>
            <a:endParaRPr lang="en-US"/>
          </a:p>
        </p:txBody>
      </p:sp>
    </p:spTree>
    <p:extLst>
      <p:ext uri="{BB962C8B-B14F-4D97-AF65-F5344CB8AC3E}">
        <p14:creationId xmlns:p14="http://schemas.microsoft.com/office/powerpoint/2010/main" val="357933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044EE83-07A0-4449-A599-3FDF3143F48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C3FC6296-918D-4333-940F-712399EA8F7C}" type="datetime1">
              <a:rPr lang="en-US" smtClean="0"/>
              <a:t>10/10/2017</a:t>
            </a:fld>
            <a:endParaRPr lang="en-US"/>
          </a:p>
        </p:txBody>
      </p:sp>
    </p:spTree>
    <p:extLst>
      <p:ext uri="{BB962C8B-B14F-4D97-AF65-F5344CB8AC3E}">
        <p14:creationId xmlns:p14="http://schemas.microsoft.com/office/powerpoint/2010/main" val="179223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D2D3381-F899-41AE-BFA2-41DF1D37347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6D5B819A-693B-4A74-8E67-0B2DFE18DF6D}" type="datetime1">
              <a:rPr lang="en-US" smtClean="0"/>
              <a:t>10/10/2017</a:t>
            </a:fld>
            <a:endParaRPr lang="en-US"/>
          </a:p>
        </p:txBody>
      </p:sp>
    </p:spTree>
    <p:extLst>
      <p:ext uri="{BB962C8B-B14F-4D97-AF65-F5344CB8AC3E}">
        <p14:creationId xmlns:p14="http://schemas.microsoft.com/office/powerpoint/2010/main" val="88284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4F7ADDB-0FAA-4BFB-BD1B-9C6A86CD22B2}"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E2DF5B41-9ED3-4943-9397-A93D7B3BE09C}" type="datetime1">
              <a:rPr lang="en-US" smtClean="0"/>
              <a:t>10/10/2017</a:t>
            </a:fld>
            <a:endParaRPr lang="en-US"/>
          </a:p>
        </p:txBody>
      </p:sp>
    </p:spTree>
    <p:extLst>
      <p:ext uri="{BB962C8B-B14F-4D97-AF65-F5344CB8AC3E}">
        <p14:creationId xmlns:p14="http://schemas.microsoft.com/office/powerpoint/2010/main" val="97326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A446BCD7-D727-4AE9-B14F-E9257710791E}"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fld id="{C19C0CDD-1A7C-4049-B982-6888736CCADE}" type="datetime1">
              <a:rPr lang="en-US" smtClean="0"/>
              <a:t>10/10/2017</a:t>
            </a:fld>
            <a:endParaRPr lang="en-US"/>
          </a:p>
        </p:txBody>
      </p:sp>
    </p:spTree>
    <p:extLst>
      <p:ext uri="{BB962C8B-B14F-4D97-AF65-F5344CB8AC3E}">
        <p14:creationId xmlns:p14="http://schemas.microsoft.com/office/powerpoint/2010/main" val="110943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C2B79D89-4A90-4F31-B0EA-19D024741C38}"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97A2EDC4-BCA6-4598-B5BC-98DF9124CE3D}" type="datetime1">
              <a:rPr lang="en-US" smtClean="0"/>
              <a:t>10/10/2017</a:t>
            </a:fld>
            <a:endParaRPr lang="en-US"/>
          </a:p>
        </p:txBody>
      </p:sp>
    </p:spTree>
    <p:extLst>
      <p:ext uri="{BB962C8B-B14F-4D97-AF65-F5344CB8AC3E}">
        <p14:creationId xmlns:p14="http://schemas.microsoft.com/office/powerpoint/2010/main" val="415298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98E1981D-ABE0-410B-9E54-419948C1A9EC}"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fld id="{8AA6D01C-CB57-4E95-A66D-E0014B8D2ED4}" type="datetime1">
              <a:rPr lang="en-US" smtClean="0"/>
              <a:t>10/10/2017</a:t>
            </a:fld>
            <a:endParaRPr lang="en-US"/>
          </a:p>
        </p:txBody>
      </p:sp>
    </p:spTree>
    <p:extLst>
      <p:ext uri="{BB962C8B-B14F-4D97-AF65-F5344CB8AC3E}">
        <p14:creationId xmlns:p14="http://schemas.microsoft.com/office/powerpoint/2010/main" val="152500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7A3A6A1-32A4-4B74-B8EA-6BD7142665B4}"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4C9B993B-5FBF-437D-959E-7CE6C73FCB53}" type="datetime1">
              <a:rPr lang="en-US" smtClean="0"/>
              <a:t>10/10/2017</a:t>
            </a:fld>
            <a:endParaRPr lang="en-US"/>
          </a:p>
        </p:txBody>
      </p:sp>
    </p:spTree>
    <p:extLst>
      <p:ext uri="{BB962C8B-B14F-4D97-AF65-F5344CB8AC3E}">
        <p14:creationId xmlns:p14="http://schemas.microsoft.com/office/powerpoint/2010/main" val="209723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©Babu 2017 </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A00EA8D-1E39-45AF-9539-64FD5E224F2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0D329AE6-F992-4C18-A21D-9A449DD02941}" type="datetime1">
              <a:rPr lang="en-US" smtClean="0"/>
              <a:t>10/10/2017</a:t>
            </a:fld>
            <a:endParaRPr lang="en-US"/>
          </a:p>
        </p:txBody>
      </p:sp>
    </p:spTree>
    <p:extLst>
      <p:ext uri="{BB962C8B-B14F-4D97-AF65-F5344CB8AC3E}">
        <p14:creationId xmlns:p14="http://schemas.microsoft.com/office/powerpoint/2010/main" val="406988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smtClean="0"/>
              <a:t>©Babu 2017 </a:t>
            </a:r>
            <a:endParaRPr lang="en-US"/>
          </a:p>
        </p:txBody>
      </p:sp>
      <p:sp>
        <p:nvSpPr>
          <p:cNvPr id="819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cs typeface="Arial" charset="0"/>
              </a:defRPr>
            </a:lvl1pPr>
          </a:lstStyle>
          <a:p>
            <a:pPr>
              <a:defRPr/>
            </a:pPr>
            <a:fld id="{3E231EEB-1540-492D-A47F-3CE7A9775487}"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20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fld id="{46581038-113E-47E2-ABA9-34E47918928B}" type="datetime1">
              <a:rPr lang="en-US" smtClean="0"/>
              <a:t>10/10/2017</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hdr="0"/>
  <p:txStyles>
    <p:titleStyle>
      <a:lvl1pPr algn="l" rtl="0" eaLnBrk="0" fontAlgn="base" hangingPunct="0">
        <a:spcBef>
          <a:spcPct val="0"/>
        </a:spcBef>
        <a:spcAft>
          <a:spcPct val="0"/>
        </a:spcAft>
        <a:defRPr sz="4400" b="0" i="0" u="none">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wmf"/><Relationship Id="rId4"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3.wmf"/><Relationship Id="rId5" Type="http://schemas.openxmlformats.org/officeDocument/2006/relationships/oleObject" Target="../embeddings/oleObject15.bin"/><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vmlDrawing" Target="../drawings/vmlDrawing13.vml"/><Relationship Id="rId5" Type="http://schemas.openxmlformats.org/officeDocument/2006/relationships/image" Target="../media/image15.wmf"/><Relationship Id="rId4"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5.xml"/><Relationship Id="rId7" Type="http://schemas.openxmlformats.org/officeDocument/2006/relationships/image" Target="../media/image17.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18.bin"/><Relationship Id="rId5" Type="http://schemas.openxmlformats.org/officeDocument/2006/relationships/image" Target="../media/image16.wmf"/><Relationship Id="rId4" Type="http://schemas.openxmlformats.org/officeDocument/2006/relationships/oleObject" Target="../embeddings/oleObject17.bin"/><Relationship Id="rId9" Type="http://schemas.openxmlformats.org/officeDocument/2006/relationships/image" Target="../media/image18.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36.xml"/><Relationship Id="rId7" Type="http://schemas.openxmlformats.org/officeDocument/2006/relationships/image" Target="../media/image20.wmf"/><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 Id="rId9" Type="http://schemas.openxmlformats.org/officeDocument/2006/relationships/image" Target="../media/image21.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2.wmf"/><Relationship Id="rId4" Type="http://schemas.openxmlformats.org/officeDocument/2006/relationships/oleObject" Target="../embeddings/oleObject2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3.wmf"/><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4.xml"/><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3075" name="Rectangle 2"/>
          <p:cNvSpPr>
            <a:spLocks noGrp="1" noChangeArrowheads="1"/>
          </p:cNvSpPr>
          <p:nvPr>
            <p:ph type="ctrTitle"/>
          </p:nvPr>
        </p:nvSpPr>
        <p:spPr/>
        <p:txBody>
          <a:bodyPr/>
          <a:lstStyle/>
          <a:p>
            <a:pPr eaLnBrk="1" hangingPunct="1"/>
            <a:r>
              <a:rPr lang="en-US" altLang="en-US" smtClean="0"/>
              <a:t>Transformations</a:t>
            </a:r>
          </a:p>
        </p:txBody>
      </p:sp>
      <p:sp>
        <p:nvSpPr>
          <p:cNvPr id="3076" name="Rectangle 3"/>
          <p:cNvSpPr>
            <a:spLocks noGrp="1" noChangeArrowheads="1"/>
          </p:cNvSpPr>
          <p:nvPr>
            <p:ph type="subTitle" idx="1"/>
          </p:nvPr>
        </p:nvSpPr>
        <p:spPr/>
        <p:txBody>
          <a:bodyPr/>
          <a:lstStyle/>
          <a:p>
            <a:pPr eaLnBrk="1" hangingPunct="1"/>
            <a:r>
              <a:rPr lang="en-US" altLang="en-US" smtClean="0"/>
              <a:t>Review</a:t>
            </a:r>
          </a:p>
        </p:txBody>
      </p:sp>
      <p:sp>
        <p:nvSpPr>
          <p:cNvPr id="307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4F7109F5-0575-49ED-B1A1-CDB10AAC653A}" type="datetime1">
              <a:rPr lang="en-US" altLang="en-US" sz="1200" smtClean="0"/>
              <a:t>10/10/2017</a:t>
            </a:fld>
            <a:endParaRPr lang="en-US" altLang="en-US" sz="1200" smtClean="0"/>
          </a:p>
        </p:txBody>
      </p:sp>
      <p:sp>
        <p:nvSpPr>
          <p:cNvPr id="30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AC171246-4687-41B8-A3AB-6BF5FAAB82CD}" type="slidenum">
              <a:rPr lang="en-US" altLang="en-US" sz="1200" smtClean="0">
                <a:latin typeface="Arial Black" pitchFamily="34" charset="0"/>
              </a:rPr>
              <a:pPr eaLnBrk="1" hangingPunct="1">
                <a:spcBef>
                  <a:spcPct val="0"/>
                </a:spcBef>
                <a:buClrTx/>
                <a:buSzTx/>
                <a:buFontTx/>
                <a:buNone/>
              </a:pPr>
              <a:t>1</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12291" name="Rectangle 2"/>
          <p:cNvSpPr>
            <a:spLocks noGrp="1" noChangeArrowheads="1"/>
          </p:cNvSpPr>
          <p:nvPr>
            <p:ph type="title"/>
          </p:nvPr>
        </p:nvSpPr>
        <p:spPr/>
        <p:txBody>
          <a:bodyPr/>
          <a:lstStyle/>
          <a:p>
            <a:pPr eaLnBrk="1" hangingPunct="1"/>
            <a:r>
              <a:rPr lang="en-US" altLang="en-US" smtClean="0"/>
              <a:t>Review of Common Vector Operations in 3D</a:t>
            </a:r>
          </a:p>
        </p:txBody>
      </p:sp>
      <p:sp>
        <p:nvSpPr>
          <p:cNvPr id="12292" name="Rectangle 3"/>
          <p:cNvSpPr>
            <a:spLocks noGrp="1" noChangeArrowheads="1"/>
          </p:cNvSpPr>
          <p:nvPr>
            <p:ph type="body" idx="1"/>
          </p:nvPr>
        </p:nvSpPr>
        <p:spPr>
          <a:xfrm>
            <a:off x="457200" y="1981200"/>
            <a:ext cx="8229600" cy="4495800"/>
          </a:xfrm>
        </p:spPr>
        <p:txBody>
          <a:bodyPr/>
          <a:lstStyle/>
          <a:p>
            <a:pPr eaLnBrk="1" hangingPunct="1">
              <a:lnSpc>
                <a:spcPct val="90000"/>
              </a:lnSpc>
            </a:pPr>
            <a:r>
              <a:rPr lang="en-US" altLang="en-US" sz="2400" smtClean="0"/>
              <a:t>Addition of vectors</a:t>
            </a:r>
          </a:p>
          <a:p>
            <a:pPr lvl="1" eaLnBrk="1" hangingPunct="1">
              <a:lnSpc>
                <a:spcPct val="90000"/>
              </a:lnSpc>
            </a:pPr>
            <a:r>
              <a:rPr lang="en-US" altLang="en-US" sz="2000" b="1" smtClean="0"/>
              <a:t>V</a:t>
            </a:r>
            <a:r>
              <a:rPr lang="en-US" altLang="en-US" sz="2000" b="1" baseline="-25000" smtClean="0"/>
              <a:t>1</a:t>
            </a:r>
            <a:r>
              <a:rPr lang="en-US" altLang="en-US" sz="2000" b="1" smtClean="0"/>
              <a:t>+V</a:t>
            </a:r>
            <a:r>
              <a:rPr lang="en-US" altLang="en-US" sz="2000" b="1" baseline="-25000" smtClean="0"/>
              <a:t>2</a:t>
            </a:r>
            <a:r>
              <a:rPr lang="en-US" altLang="en-US" sz="2000" smtClean="0"/>
              <a:t> = [x</a:t>
            </a:r>
            <a:r>
              <a:rPr lang="en-US" altLang="en-US" sz="2000" baseline="-25000" smtClean="0"/>
              <a:t>1</a:t>
            </a:r>
            <a:r>
              <a:rPr lang="en-US" altLang="en-US" sz="2000" smtClean="0"/>
              <a:t>,y</a:t>
            </a:r>
            <a:r>
              <a:rPr lang="en-US" altLang="en-US" sz="2000" baseline="-25000" smtClean="0"/>
              <a:t>1</a:t>
            </a:r>
            <a:r>
              <a:rPr lang="en-US" altLang="en-US" sz="2000" smtClean="0"/>
              <a:t>,z</a:t>
            </a:r>
            <a:r>
              <a:rPr lang="en-US" altLang="en-US" sz="2000" baseline="-25000" smtClean="0"/>
              <a:t>1</a:t>
            </a:r>
            <a:r>
              <a:rPr lang="en-US" altLang="en-US" sz="2000" smtClean="0"/>
              <a:t>] + [x</a:t>
            </a:r>
            <a:r>
              <a:rPr lang="en-US" altLang="en-US" sz="2000" baseline="-25000" smtClean="0"/>
              <a:t>2</a:t>
            </a:r>
            <a:r>
              <a:rPr lang="en-US" altLang="en-US" sz="2000" smtClean="0"/>
              <a:t>,y</a:t>
            </a:r>
            <a:r>
              <a:rPr lang="en-US" altLang="en-US" sz="2000" baseline="-25000" smtClean="0"/>
              <a:t>2</a:t>
            </a:r>
            <a:r>
              <a:rPr lang="en-US" altLang="en-US" sz="2000" smtClean="0"/>
              <a:t>,z</a:t>
            </a:r>
            <a:r>
              <a:rPr lang="en-US" altLang="en-US" sz="2000" baseline="-25000" smtClean="0"/>
              <a:t>2</a:t>
            </a:r>
            <a:r>
              <a:rPr lang="en-US" altLang="en-US" sz="2000" smtClean="0"/>
              <a:t>] = [x</a:t>
            </a:r>
            <a:r>
              <a:rPr lang="en-US" altLang="en-US" sz="2000" baseline="-25000" smtClean="0"/>
              <a:t>1</a:t>
            </a:r>
            <a:r>
              <a:rPr lang="en-US" altLang="en-US" sz="2000" smtClean="0"/>
              <a:t>+x</a:t>
            </a:r>
            <a:r>
              <a:rPr lang="en-US" altLang="en-US" sz="2000" baseline="-25000" smtClean="0"/>
              <a:t>2</a:t>
            </a:r>
            <a:r>
              <a:rPr lang="en-US" altLang="en-US" sz="2000" smtClean="0"/>
              <a:t>, y</a:t>
            </a:r>
            <a:r>
              <a:rPr lang="en-US" altLang="en-US" sz="2000" baseline="-25000" smtClean="0"/>
              <a:t>1</a:t>
            </a:r>
            <a:r>
              <a:rPr lang="en-US" altLang="en-US" sz="2000" smtClean="0"/>
              <a:t>+y</a:t>
            </a:r>
            <a:r>
              <a:rPr lang="en-US" altLang="en-US" sz="2000" baseline="-25000" smtClean="0"/>
              <a:t>2</a:t>
            </a:r>
            <a:r>
              <a:rPr lang="en-US" altLang="en-US" sz="2000" smtClean="0"/>
              <a:t>, z</a:t>
            </a:r>
            <a:r>
              <a:rPr lang="en-US" altLang="en-US" sz="2000" baseline="-25000" smtClean="0"/>
              <a:t>1</a:t>
            </a:r>
            <a:r>
              <a:rPr lang="en-US" altLang="en-US" sz="2000" smtClean="0"/>
              <a:t>+z</a:t>
            </a:r>
            <a:r>
              <a:rPr lang="en-US" altLang="en-US" sz="2000" baseline="-25000" smtClean="0"/>
              <a:t>2</a:t>
            </a:r>
            <a:r>
              <a:rPr lang="en-US" altLang="en-US" sz="2000" smtClean="0"/>
              <a:t>]</a:t>
            </a:r>
          </a:p>
          <a:p>
            <a:pPr eaLnBrk="1" hangingPunct="1">
              <a:lnSpc>
                <a:spcPct val="90000"/>
              </a:lnSpc>
            </a:pPr>
            <a:r>
              <a:rPr lang="en-US" altLang="en-US" sz="2400" smtClean="0"/>
              <a:t>Multiply a scalar times a vector</a:t>
            </a:r>
          </a:p>
          <a:p>
            <a:pPr lvl="1" eaLnBrk="1" hangingPunct="1">
              <a:lnSpc>
                <a:spcPct val="90000"/>
              </a:lnSpc>
            </a:pPr>
            <a:r>
              <a:rPr lang="en-US" altLang="en-US" sz="2000" smtClean="0"/>
              <a:t>s</a:t>
            </a:r>
            <a:r>
              <a:rPr lang="en-US" altLang="en-US" sz="2000" b="1" smtClean="0"/>
              <a:t>V</a:t>
            </a:r>
            <a:r>
              <a:rPr lang="en-US" altLang="en-US" sz="2000" smtClean="0"/>
              <a:t> = s[x,y,z] = [sx,sy,sz]</a:t>
            </a:r>
          </a:p>
          <a:p>
            <a:pPr eaLnBrk="1" hangingPunct="1">
              <a:lnSpc>
                <a:spcPct val="90000"/>
              </a:lnSpc>
            </a:pPr>
            <a:r>
              <a:rPr lang="en-US" altLang="en-US" sz="2400" smtClean="0"/>
              <a:t>Dot Product</a:t>
            </a:r>
          </a:p>
          <a:p>
            <a:pPr lvl="1" eaLnBrk="1" hangingPunct="1">
              <a:lnSpc>
                <a:spcPct val="90000"/>
              </a:lnSpc>
            </a:pPr>
            <a:r>
              <a:rPr lang="en-US" altLang="en-US" sz="2000" b="1" smtClean="0"/>
              <a:t>V</a:t>
            </a:r>
            <a:r>
              <a:rPr lang="en-US" altLang="en-US" sz="2000" b="1" baseline="-25000" smtClean="0"/>
              <a:t>1</a:t>
            </a:r>
            <a:r>
              <a:rPr lang="en-US" altLang="en-US" sz="2000" b="1" smtClean="0">
                <a:sym typeface="Symbol" pitchFamily="18" charset="2"/>
              </a:rPr>
              <a:t>V</a:t>
            </a:r>
            <a:r>
              <a:rPr lang="en-US" altLang="en-US" sz="2000" b="1" baseline="-25000" smtClean="0">
                <a:sym typeface="Symbol" pitchFamily="18" charset="2"/>
              </a:rPr>
              <a:t>2</a:t>
            </a:r>
            <a:r>
              <a:rPr lang="en-US" altLang="en-US" sz="2000" smtClean="0">
                <a:sym typeface="Symbol" pitchFamily="18" charset="2"/>
              </a:rPr>
              <a:t> = [x</a:t>
            </a:r>
            <a:r>
              <a:rPr lang="en-US" altLang="en-US" sz="2000" baseline="-25000" smtClean="0">
                <a:sym typeface="Symbol" pitchFamily="18" charset="2"/>
              </a:rPr>
              <a:t>1</a:t>
            </a:r>
            <a:r>
              <a:rPr lang="en-US" altLang="en-US" sz="2000" smtClean="0">
                <a:sym typeface="Symbol" pitchFamily="18" charset="2"/>
              </a:rPr>
              <a:t>,y</a:t>
            </a:r>
            <a:r>
              <a:rPr lang="en-US" altLang="en-US" sz="2000" baseline="-25000" smtClean="0">
                <a:sym typeface="Symbol" pitchFamily="18" charset="2"/>
              </a:rPr>
              <a:t>1</a:t>
            </a:r>
            <a:r>
              <a:rPr lang="en-US" altLang="en-US" sz="2000" smtClean="0">
                <a:sym typeface="Symbol" pitchFamily="18" charset="2"/>
              </a:rPr>
              <a:t>,z</a:t>
            </a:r>
            <a:r>
              <a:rPr lang="en-US" altLang="en-US" sz="2000" baseline="-25000" smtClean="0">
                <a:sym typeface="Symbol" pitchFamily="18" charset="2"/>
              </a:rPr>
              <a:t>1</a:t>
            </a:r>
            <a:r>
              <a:rPr lang="en-US" altLang="en-US" sz="2000" smtClean="0">
                <a:sym typeface="Symbol" pitchFamily="18" charset="2"/>
              </a:rPr>
              <a:t>][x</a:t>
            </a:r>
            <a:r>
              <a:rPr lang="en-US" altLang="en-US" sz="2000" baseline="-25000" smtClean="0">
                <a:sym typeface="Symbol" pitchFamily="18" charset="2"/>
              </a:rPr>
              <a:t>2</a:t>
            </a:r>
            <a:r>
              <a:rPr lang="en-US" altLang="en-US" sz="2000" smtClean="0">
                <a:sym typeface="Symbol" pitchFamily="18" charset="2"/>
              </a:rPr>
              <a:t>,y</a:t>
            </a:r>
            <a:r>
              <a:rPr lang="en-US" altLang="en-US" sz="2000" baseline="-25000" smtClean="0">
                <a:sym typeface="Symbol" pitchFamily="18" charset="2"/>
              </a:rPr>
              <a:t>2</a:t>
            </a:r>
            <a:r>
              <a:rPr lang="en-US" altLang="en-US" sz="2000" smtClean="0">
                <a:sym typeface="Symbol" pitchFamily="18" charset="2"/>
              </a:rPr>
              <a:t>,z</a:t>
            </a:r>
            <a:r>
              <a:rPr lang="en-US" altLang="en-US" sz="2000" baseline="-25000" smtClean="0">
                <a:sym typeface="Symbol" pitchFamily="18" charset="2"/>
              </a:rPr>
              <a:t>2</a:t>
            </a:r>
            <a:r>
              <a:rPr lang="en-US" altLang="en-US" sz="2000" smtClean="0">
                <a:sym typeface="Symbol" pitchFamily="18" charset="2"/>
              </a:rPr>
              <a:t>] = [x</a:t>
            </a:r>
            <a:r>
              <a:rPr lang="en-US" altLang="en-US" sz="2000" baseline="-25000" smtClean="0">
                <a:sym typeface="Symbol" pitchFamily="18" charset="2"/>
              </a:rPr>
              <a:t>1</a:t>
            </a:r>
            <a:r>
              <a:rPr lang="en-US" altLang="en-US" sz="2000" smtClean="0">
                <a:sym typeface="Symbol" pitchFamily="18" charset="2"/>
              </a:rPr>
              <a:t>x</a:t>
            </a:r>
            <a:r>
              <a:rPr lang="en-US" altLang="en-US" sz="2000" baseline="-25000" smtClean="0">
                <a:sym typeface="Symbol" pitchFamily="18" charset="2"/>
              </a:rPr>
              <a:t>2</a:t>
            </a:r>
            <a:r>
              <a:rPr lang="en-US" altLang="en-US" sz="2000" smtClean="0">
                <a:sym typeface="Symbol" pitchFamily="18" charset="2"/>
              </a:rPr>
              <a:t>+y</a:t>
            </a:r>
            <a:r>
              <a:rPr lang="en-US" altLang="en-US" sz="2000" baseline="-25000" smtClean="0">
                <a:sym typeface="Symbol" pitchFamily="18" charset="2"/>
              </a:rPr>
              <a:t>1</a:t>
            </a:r>
            <a:r>
              <a:rPr lang="en-US" altLang="en-US" sz="2000" smtClean="0">
                <a:sym typeface="Symbol" pitchFamily="18" charset="2"/>
              </a:rPr>
              <a:t>y</a:t>
            </a:r>
            <a:r>
              <a:rPr lang="en-US" altLang="en-US" sz="2000" baseline="-25000" smtClean="0">
                <a:sym typeface="Symbol" pitchFamily="18" charset="2"/>
              </a:rPr>
              <a:t>2</a:t>
            </a:r>
            <a:r>
              <a:rPr lang="en-US" altLang="en-US" sz="2000" smtClean="0">
                <a:sym typeface="Symbol" pitchFamily="18" charset="2"/>
              </a:rPr>
              <a:t>+z</a:t>
            </a:r>
            <a:r>
              <a:rPr lang="en-US" altLang="en-US" sz="2000" baseline="-25000" smtClean="0">
                <a:sym typeface="Symbol" pitchFamily="18" charset="2"/>
              </a:rPr>
              <a:t>1</a:t>
            </a:r>
            <a:r>
              <a:rPr lang="en-US" altLang="en-US" sz="2000" smtClean="0">
                <a:sym typeface="Symbol" pitchFamily="18" charset="2"/>
              </a:rPr>
              <a:t>z</a:t>
            </a:r>
            <a:r>
              <a:rPr lang="en-US" altLang="en-US" sz="2000" baseline="-25000" smtClean="0">
                <a:sym typeface="Symbol" pitchFamily="18" charset="2"/>
              </a:rPr>
              <a:t>2</a:t>
            </a:r>
            <a:r>
              <a:rPr lang="en-US" altLang="en-US" sz="2000" smtClean="0">
                <a:sym typeface="Symbol" pitchFamily="18" charset="2"/>
              </a:rPr>
              <a:t>] </a:t>
            </a:r>
          </a:p>
          <a:p>
            <a:pPr lvl="1" eaLnBrk="1" hangingPunct="1">
              <a:lnSpc>
                <a:spcPct val="90000"/>
              </a:lnSpc>
            </a:pPr>
            <a:r>
              <a:rPr lang="en-US" altLang="en-US" sz="2000" b="1" smtClean="0"/>
              <a:t>V</a:t>
            </a:r>
            <a:r>
              <a:rPr lang="en-US" altLang="en-US" sz="2000" b="1" baseline="-25000" smtClean="0"/>
              <a:t>1</a:t>
            </a:r>
            <a:r>
              <a:rPr lang="en-US" altLang="en-US" sz="2000" b="1" smtClean="0">
                <a:sym typeface="Symbol" pitchFamily="18" charset="2"/>
              </a:rPr>
              <a:t>V</a:t>
            </a:r>
            <a:r>
              <a:rPr lang="en-US" altLang="en-US" sz="2000" b="1" baseline="-25000" smtClean="0">
                <a:sym typeface="Symbol" pitchFamily="18" charset="2"/>
              </a:rPr>
              <a:t>2</a:t>
            </a:r>
            <a:r>
              <a:rPr lang="en-US" altLang="en-US" sz="2000" smtClean="0">
                <a:sym typeface="Symbol" pitchFamily="18" charset="2"/>
              </a:rPr>
              <a:t> = ||V</a:t>
            </a:r>
            <a:r>
              <a:rPr lang="en-US" altLang="en-US" sz="2000" baseline="-25000" smtClean="0">
                <a:sym typeface="Symbol" pitchFamily="18" charset="2"/>
              </a:rPr>
              <a:t>1</a:t>
            </a:r>
            <a:r>
              <a:rPr lang="en-US" altLang="en-US" sz="2000" smtClean="0">
                <a:sym typeface="Symbol" pitchFamily="18" charset="2"/>
              </a:rPr>
              <a:t>|| ||v</a:t>
            </a:r>
            <a:r>
              <a:rPr lang="en-US" altLang="en-US" sz="2000" baseline="-25000" smtClean="0">
                <a:sym typeface="Symbol" pitchFamily="18" charset="2"/>
              </a:rPr>
              <a:t>2</a:t>
            </a:r>
            <a:r>
              <a:rPr lang="en-US" altLang="en-US" sz="2000" smtClean="0">
                <a:sym typeface="Symbol" pitchFamily="18" charset="2"/>
              </a:rPr>
              <a:t>|| cos where  is the angle between V</a:t>
            </a:r>
            <a:r>
              <a:rPr lang="en-US" altLang="en-US" sz="2000" baseline="-25000" smtClean="0">
                <a:sym typeface="Symbol" pitchFamily="18" charset="2"/>
              </a:rPr>
              <a:t>1</a:t>
            </a:r>
            <a:r>
              <a:rPr lang="en-US" altLang="en-US" sz="2000" smtClean="0">
                <a:sym typeface="Symbol" pitchFamily="18" charset="2"/>
              </a:rPr>
              <a:t> and V</a:t>
            </a:r>
            <a:r>
              <a:rPr lang="en-US" altLang="en-US" sz="2000" baseline="-25000" smtClean="0">
                <a:sym typeface="Symbol" pitchFamily="18" charset="2"/>
              </a:rPr>
              <a:t>2</a:t>
            </a:r>
            <a:r>
              <a:rPr lang="en-US" altLang="en-US" sz="2000" smtClean="0">
                <a:sym typeface="Symbol" pitchFamily="18" charset="2"/>
              </a:rPr>
              <a:t> </a:t>
            </a:r>
          </a:p>
          <a:p>
            <a:pPr eaLnBrk="1" hangingPunct="1">
              <a:lnSpc>
                <a:spcPct val="90000"/>
              </a:lnSpc>
            </a:pPr>
            <a:r>
              <a:rPr lang="en-US" altLang="en-US" sz="2400" smtClean="0"/>
              <a:t>Cross Product of two Vectors</a:t>
            </a:r>
          </a:p>
          <a:p>
            <a:pPr lvl="1" eaLnBrk="1" hangingPunct="1">
              <a:lnSpc>
                <a:spcPct val="90000"/>
              </a:lnSpc>
            </a:pPr>
            <a:r>
              <a:rPr lang="en-US" altLang="en-US" sz="2000" b="1" smtClean="0"/>
              <a:t>V</a:t>
            </a:r>
            <a:r>
              <a:rPr lang="en-US" altLang="en-US" sz="2000" b="1" baseline="-25000" smtClean="0"/>
              <a:t>1</a:t>
            </a:r>
            <a:r>
              <a:rPr lang="en-US" altLang="en-US" sz="2000" b="1" smtClean="0">
                <a:sym typeface="Symbol" pitchFamily="18" charset="2"/>
              </a:rPr>
              <a:t>V</a:t>
            </a:r>
            <a:r>
              <a:rPr lang="en-US" altLang="en-US" sz="2000" b="1" baseline="-25000" smtClean="0">
                <a:sym typeface="Symbol" pitchFamily="18" charset="2"/>
              </a:rPr>
              <a:t>2</a:t>
            </a:r>
            <a:r>
              <a:rPr lang="en-US" altLang="en-US" sz="2000" baseline="-25000" smtClean="0">
                <a:sym typeface="Symbol" pitchFamily="18" charset="2"/>
              </a:rPr>
              <a:t> </a:t>
            </a:r>
            <a:r>
              <a:rPr lang="en-US" altLang="en-US" sz="2000" smtClean="0">
                <a:sym typeface="Symbol" pitchFamily="18" charset="2"/>
              </a:rPr>
              <a:t>= [x</a:t>
            </a:r>
            <a:r>
              <a:rPr lang="en-US" altLang="en-US" sz="2000" baseline="-25000" smtClean="0">
                <a:sym typeface="Symbol" pitchFamily="18" charset="2"/>
              </a:rPr>
              <a:t>1</a:t>
            </a:r>
            <a:r>
              <a:rPr lang="en-US" altLang="en-US" sz="2000" smtClean="0">
                <a:sym typeface="Symbol" pitchFamily="18" charset="2"/>
              </a:rPr>
              <a:t>,y</a:t>
            </a:r>
            <a:r>
              <a:rPr lang="en-US" altLang="en-US" sz="2000" baseline="-25000" smtClean="0">
                <a:sym typeface="Symbol" pitchFamily="18" charset="2"/>
              </a:rPr>
              <a:t>1</a:t>
            </a:r>
            <a:r>
              <a:rPr lang="en-US" altLang="en-US" sz="2000" smtClean="0">
                <a:sym typeface="Symbol" pitchFamily="18" charset="2"/>
              </a:rPr>
              <a:t>,z</a:t>
            </a:r>
            <a:r>
              <a:rPr lang="en-US" altLang="en-US" sz="2000" baseline="-25000" smtClean="0">
                <a:sym typeface="Symbol" pitchFamily="18" charset="2"/>
              </a:rPr>
              <a:t>1</a:t>
            </a:r>
            <a:r>
              <a:rPr lang="en-US" altLang="en-US" sz="2000" smtClean="0">
                <a:sym typeface="Symbol" pitchFamily="18" charset="2"/>
              </a:rPr>
              <a:t>][x</a:t>
            </a:r>
            <a:r>
              <a:rPr lang="en-US" altLang="en-US" sz="2000" baseline="-25000" smtClean="0">
                <a:sym typeface="Symbol" pitchFamily="18" charset="2"/>
              </a:rPr>
              <a:t>2</a:t>
            </a:r>
            <a:r>
              <a:rPr lang="en-US" altLang="en-US" sz="2000" smtClean="0">
                <a:sym typeface="Symbol" pitchFamily="18" charset="2"/>
              </a:rPr>
              <a:t>,y</a:t>
            </a:r>
            <a:r>
              <a:rPr lang="en-US" altLang="en-US" sz="2000" baseline="-25000" smtClean="0">
                <a:sym typeface="Symbol" pitchFamily="18" charset="2"/>
              </a:rPr>
              <a:t>2</a:t>
            </a:r>
            <a:r>
              <a:rPr lang="en-US" altLang="en-US" sz="2000" smtClean="0">
                <a:sym typeface="Symbol" pitchFamily="18" charset="2"/>
              </a:rPr>
              <a:t>,z</a:t>
            </a:r>
            <a:r>
              <a:rPr lang="en-US" altLang="en-US" sz="2000" baseline="-25000" smtClean="0">
                <a:sym typeface="Symbol" pitchFamily="18" charset="2"/>
              </a:rPr>
              <a:t>2</a:t>
            </a:r>
            <a:r>
              <a:rPr lang="en-US" altLang="en-US" sz="2000" smtClean="0">
                <a:sym typeface="Symbol" pitchFamily="18" charset="2"/>
              </a:rPr>
              <a:t>] = [y</a:t>
            </a:r>
            <a:r>
              <a:rPr lang="en-US" altLang="en-US" sz="2000" baseline="-25000" smtClean="0">
                <a:sym typeface="Symbol" pitchFamily="18" charset="2"/>
              </a:rPr>
              <a:t>1</a:t>
            </a:r>
            <a:r>
              <a:rPr lang="en-US" altLang="en-US" sz="2000" smtClean="0">
                <a:sym typeface="Symbol" pitchFamily="18" charset="2"/>
              </a:rPr>
              <a:t>z</a:t>
            </a:r>
            <a:r>
              <a:rPr lang="en-US" altLang="en-US" sz="2000" baseline="-25000" smtClean="0">
                <a:sym typeface="Symbol" pitchFamily="18" charset="2"/>
              </a:rPr>
              <a:t>2</a:t>
            </a:r>
            <a:r>
              <a:rPr lang="en-US" altLang="en-US" sz="2000" smtClean="0">
                <a:sym typeface="Symbol" pitchFamily="18" charset="2"/>
              </a:rPr>
              <a:t>-y</a:t>
            </a:r>
            <a:r>
              <a:rPr lang="en-US" altLang="en-US" sz="2000" baseline="-25000" smtClean="0">
                <a:sym typeface="Symbol" pitchFamily="18" charset="2"/>
              </a:rPr>
              <a:t>2</a:t>
            </a:r>
            <a:r>
              <a:rPr lang="en-US" altLang="en-US" sz="2000" smtClean="0">
                <a:sym typeface="Symbol" pitchFamily="18" charset="2"/>
              </a:rPr>
              <a:t>z</a:t>
            </a:r>
            <a:r>
              <a:rPr lang="en-US" altLang="en-US" sz="2000" baseline="-25000" smtClean="0">
                <a:sym typeface="Symbol" pitchFamily="18" charset="2"/>
              </a:rPr>
              <a:t>1</a:t>
            </a:r>
            <a:r>
              <a:rPr lang="en-US" altLang="en-US" sz="2000" smtClean="0">
                <a:sym typeface="Symbol" pitchFamily="18" charset="2"/>
              </a:rPr>
              <a:t>, x</a:t>
            </a:r>
            <a:r>
              <a:rPr lang="en-US" altLang="en-US" sz="2000" baseline="-25000" smtClean="0">
                <a:sym typeface="Symbol" pitchFamily="18" charset="2"/>
              </a:rPr>
              <a:t>2</a:t>
            </a:r>
            <a:r>
              <a:rPr lang="en-US" altLang="en-US" sz="2000" smtClean="0">
                <a:sym typeface="Symbol" pitchFamily="18" charset="2"/>
              </a:rPr>
              <a:t>z</a:t>
            </a:r>
            <a:r>
              <a:rPr lang="en-US" altLang="en-US" sz="2000" baseline="-25000" smtClean="0">
                <a:sym typeface="Symbol" pitchFamily="18" charset="2"/>
              </a:rPr>
              <a:t>1</a:t>
            </a:r>
            <a:r>
              <a:rPr lang="en-US" altLang="en-US" sz="2000" smtClean="0">
                <a:sym typeface="Symbol" pitchFamily="18" charset="2"/>
              </a:rPr>
              <a:t>-x</a:t>
            </a:r>
            <a:r>
              <a:rPr lang="en-US" altLang="en-US" sz="2000" baseline="-25000" smtClean="0">
                <a:sym typeface="Symbol" pitchFamily="18" charset="2"/>
              </a:rPr>
              <a:t>1</a:t>
            </a:r>
            <a:r>
              <a:rPr lang="en-US" altLang="en-US" sz="2000" smtClean="0">
                <a:sym typeface="Symbol" pitchFamily="18" charset="2"/>
              </a:rPr>
              <a:t>z</a:t>
            </a:r>
            <a:r>
              <a:rPr lang="en-US" altLang="en-US" sz="2000" baseline="-25000" smtClean="0">
                <a:sym typeface="Symbol" pitchFamily="18" charset="2"/>
              </a:rPr>
              <a:t>2</a:t>
            </a:r>
            <a:r>
              <a:rPr lang="en-US" altLang="en-US" sz="2000" smtClean="0">
                <a:sym typeface="Symbol" pitchFamily="18" charset="2"/>
              </a:rPr>
              <a:t>, x</a:t>
            </a:r>
            <a:r>
              <a:rPr lang="en-US" altLang="en-US" sz="2000" baseline="-25000" smtClean="0">
                <a:sym typeface="Symbol" pitchFamily="18" charset="2"/>
              </a:rPr>
              <a:t>1</a:t>
            </a:r>
            <a:r>
              <a:rPr lang="en-US" altLang="en-US" sz="2000" smtClean="0">
                <a:sym typeface="Symbol" pitchFamily="18" charset="2"/>
              </a:rPr>
              <a:t>y</a:t>
            </a:r>
            <a:r>
              <a:rPr lang="en-US" altLang="en-US" sz="2000" baseline="-25000" smtClean="0">
                <a:sym typeface="Symbol" pitchFamily="18" charset="2"/>
              </a:rPr>
              <a:t>2</a:t>
            </a:r>
            <a:r>
              <a:rPr lang="en-US" altLang="en-US" sz="2000" smtClean="0">
                <a:sym typeface="Symbol" pitchFamily="18" charset="2"/>
              </a:rPr>
              <a:t>-x</a:t>
            </a:r>
            <a:r>
              <a:rPr lang="en-US" altLang="en-US" sz="2000" baseline="-25000" smtClean="0">
                <a:sym typeface="Symbol" pitchFamily="18" charset="2"/>
              </a:rPr>
              <a:t>2</a:t>
            </a:r>
            <a:r>
              <a:rPr lang="en-US" altLang="en-US" sz="2000" smtClean="0">
                <a:sym typeface="Symbol" pitchFamily="18" charset="2"/>
              </a:rPr>
              <a:t>y</a:t>
            </a:r>
            <a:r>
              <a:rPr lang="en-US" altLang="en-US" sz="2000" baseline="-25000" smtClean="0">
                <a:sym typeface="Symbol" pitchFamily="18" charset="2"/>
              </a:rPr>
              <a:t>1</a:t>
            </a:r>
            <a:r>
              <a:rPr lang="en-US" altLang="en-US" sz="2000" smtClean="0">
                <a:sym typeface="Symbol" pitchFamily="18" charset="2"/>
              </a:rPr>
              <a:t>]           	        = - </a:t>
            </a:r>
            <a:r>
              <a:rPr lang="en-US" altLang="en-US" sz="2000" smtClean="0"/>
              <a:t>V</a:t>
            </a:r>
            <a:r>
              <a:rPr lang="en-US" altLang="en-US" sz="2000" baseline="-25000" smtClean="0"/>
              <a:t>2</a:t>
            </a:r>
            <a:r>
              <a:rPr lang="en-US" altLang="en-US" sz="2000" smtClean="0">
                <a:sym typeface="Symbol" pitchFamily="18" charset="2"/>
              </a:rPr>
              <a:t>V</a:t>
            </a:r>
            <a:r>
              <a:rPr lang="en-US" altLang="en-US" sz="2000" baseline="-25000" smtClean="0">
                <a:sym typeface="Symbol" pitchFamily="18" charset="2"/>
              </a:rPr>
              <a:t>1 </a:t>
            </a:r>
          </a:p>
          <a:p>
            <a:pPr lvl="1" eaLnBrk="1" hangingPunct="1">
              <a:lnSpc>
                <a:spcPct val="90000"/>
              </a:lnSpc>
            </a:pPr>
            <a:r>
              <a:rPr lang="en-US" altLang="en-US" sz="2000" smtClean="0">
                <a:sym typeface="Symbol" pitchFamily="18" charset="2"/>
              </a:rPr>
              <a:t>Results in a vector that is orthogonal to the plane defined by V</a:t>
            </a:r>
            <a:r>
              <a:rPr lang="en-US" altLang="en-US" sz="2000" baseline="-25000" smtClean="0">
                <a:sym typeface="Symbol" pitchFamily="18" charset="2"/>
              </a:rPr>
              <a:t>1</a:t>
            </a:r>
            <a:r>
              <a:rPr lang="en-US" altLang="en-US" sz="2000" smtClean="0">
                <a:sym typeface="Symbol" pitchFamily="18" charset="2"/>
              </a:rPr>
              <a:t> and V</a:t>
            </a:r>
            <a:r>
              <a:rPr lang="en-US" altLang="en-US" sz="2000" baseline="-25000" smtClean="0">
                <a:sym typeface="Symbol" pitchFamily="18" charset="2"/>
              </a:rPr>
              <a:t>2</a:t>
            </a:r>
          </a:p>
        </p:txBody>
      </p:sp>
      <p:sp>
        <p:nvSpPr>
          <p:cNvPr id="12293"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A3B7182E-763E-453E-9D07-D8AF05CE0890}" type="datetime1">
              <a:rPr lang="en-US" altLang="en-US" sz="1200" smtClean="0"/>
              <a:t>10/10/2017</a:t>
            </a:fld>
            <a:endParaRPr lang="en-US" altLang="en-US" sz="1200" smtClean="0"/>
          </a:p>
        </p:txBody>
      </p:sp>
      <p:sp>
        <p:nvSpPr>
          <p:cNvPr id="1229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6E2FFD6C-4EB4-4BD9-AB65-6121555D9DEE}" type="slidenum">
              <a:rPr lang="en-US" altLang="en-US" sz="1200" smtClean="0">
                <a:latin typeface="Arial Black" pitchFamily="34" charset="0"/>
              </a:rPr>
              <a:pPr eaLnBrk="1" hangingPunct="1">
                <a:spcBef>
                  <a:spcPct val="0"/>
                </a:spcBef>
                <a:buClrTx/>
                <a:buSzTx/>
                <a:buFontTx/>
                <a:buNone/>
              </a:pPr>
              <a:t>10</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13315" name="Rectangle 2"/>
          <p:cNvSpPr>
            <a:spLocks noGrp="1" noChangeArrowheads="1"/>
          </p:cNvSpPr>
          <p:nvPr>
            <p:ph type="title"/>
          </p:nvPr>
        </p:nvSpPr>
        <p:spPr/>
        <p:txBody>
          <a:bodyPr/>
          <a:lstStyle/>
          <a:p>
            <a:pPr eaLnBrk="1" hangingPunct="1"/>
            <a:r>
              <a:rPr lang="en-US" altLang="en-US" smtClean="0"/>
              <a:t>Transformations</a:t>
            </a:r>
          </a:p>
        </p:txBody>
      </p:sp>
      <p:sp>
        <p:nvSpPr>
          <p:cNvPr id="13316" name="Rectangle 3"/>
          <p:cNvSpPr>
            <a:spLocks noGrp="1" noChangeArrowheads="1"/>
          </p:cNvSpPr>
          <p:nvPr>
            <p:ph type="body" idx="1"/>
          </p:nvPr>
        </p:nvSpPr>
        <p:spPr/>
        <p:txBody>
          <a:bodyPr/>
          <a:lstStyle/>
          <a:p>
            <a:pPr eaLnBrk="1" hangingPunct="1">
              <a:lnSpc>
                <a:spcPct val="90000"/>
              </a:lnSpc>
            </a:pPr>
            <a:r>
              <a:rPr lang="en-US" altLang="en-US" smtClean="0"/>
              <a:t>Rotations</a:t>
            </a:r>
          </a:p>
          <a:p>
            <a:pPr lvl="1" eaLnBrk="1" hangingPunct="1">
              <a:lnSpc>
                <a:spcPct val="90000"/>
              </a:lnSpc>
            </a:pPr>
            <a:r>
              <a:rPr lang="en-US" altLang="en-US" smtClean="0"/>
              <a:t>About the major axes of a coordinate system</a:t>
            </a:r>
          </a:p>
          <a:p>
            <a:pPr lvl="1" eaLnBrk="1" hangingPunct="1">
              <a:lnSpc>
                <a:spcPct val="90000"/>
              </a:lnSpc>
            </a:pPr>
            <a:r>
              <a:rPr lang="en-US" altLang="en-US" smtClean="0"/>
              <a:t>About an arbitrary vector</a:t>
            </a:r>
          </a:p>
          <a:p>
            <a:pPr eaLnBrk="1" hangingPunct="1">
              <a:lnSpc>
                <a:spcPct val="90000"/>
              </a:lnSpc>
            </a:pPr>
            <a:r>
              <a:rPr lang="en-US" altLang="en-US" smtClean="0"/>
              <a:t>Translations</a:t>
            </a:r>
          </a:p>
          <a:p>
            <a:pPr lvl="1" eaLnBrk="1" hangingPunct="1">
              <a:lnSpc>
                <a:spcPct val="90000"/>
              </a:lnSpc>
            </a:pPr>
            <a:r>
              <a:rPr lang="en-US" altLang="en-US" smtClean="0"/>
              <a:t>Relative to a coordinate system</a:t>
            </a:r>
          </a:p>
          <a:p>
            <a:pPr eaLnBrk="1" hangingPunct="1">
              <a:lnSpc>
                <a:spcPct val="90000"/>
              </a:lnSpc>
            </a:pPr>
            <a:r>
              <a:rPr lang="en-US" altLang="en-US" smtClean="0"/>
              <a:t>Scale</a:t>
            </a:r>
          </a:p>
          <a:p>
            <a:pPr lvl="1" eaLnBrk="1" hangingPunct="1">
              <a:lnSpc>
                <a:spcPct val="90000"/>
              </a:lnSpc>
            </a:pPr>
            <a:r>
              <a:rPr lang="en-US" altLang="en-US" smtClean="0"/>
              <a:t>Relative to a coordinate system and about a fixed point</a:t>
            </a:r>
          </a:p>
          <a:p>
            <a:pPr eaLnBrk="1" hangingPunct="1">
              <a:lnSpc>
                <a:spcPct val="90000"/>
              </a:lnSpc>
            </a:pPr>
            <a:endParaRPr lang="en-US" altLang="en-US" smtClean="0"/>
          </a:p>
        </p:txBody>
      </p:sp>
      <p:sp>
        <p:nvSpPr>
          <p:cNvPr id="13317"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CB6532C8-25FE-4CC4-BD0D-64D9CDF8896C}" type="datetime1">
              <a:rPr lang="en-US" altLang="en-US" sz="1200" smtClean="0"/>
              <a:t>10/10/2017</a:t>
            </a:fld>
            <a:endParaRPr lang="en-US" altLang="en-US" sz="1200" smtClean="0"/>
          </a:p>
        </p:txBody>
      </p:sp>
      <p:sp>
        <p:nvSpPr>
          <p:cNvPr id="1331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34E947A2-34D1-4C66-B13E-244A3CC32344}" type="slidenum">
              <a:rPr lang="en-US" altLang="en-US" sz="1200" smtClean="0">
                <a:latin typeface="Arial Black" pitchFamily="34" charset="0"/>
              </a:rPr>
              <a:pPr eaLnBrk="1" hangingPunct="1">
                <a:spcBef>
                  <a:spcPct val="0"/>
                </a:spcBef>
                <a:buClrTx/>
                <a:buSzTx/>
                <a:buFontTx/>
                <a:buNone/>
              </a:pPr>
              <a:t>11</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14339" name="Rectangle 2"/>
          <p:cNvSpPr>
            <a:spLocks noGrp="1" noChangeArrowheads="1"/>
          </p:cNvSpPr>
          <p:nvPr>
            <p:ph type="title"/>
          </p:nvPr>
        </p:nvSpPr>
        <p:spPr/>
        <p:txBody>
          <a:bodyPr/>
          <a:lstStyle/>
          <a:p>
            <a:pPr eaLnBrk="1" hangingPunct="1"/>
            <a:r>
              <a:rPr lang="en-US" altLang="en-US" smtClean="0"/>
              <a:t>Translations are defined relative to the x,y, and z axes</a:t>
            </a:r>
          </a:p>
        </p:txBody>
      </p:sp>
      <p:sp>
        <p:nvSpPr>
          <p:cNvPr id="14340" name="Rectangle 3"/>
          <p:cNvSpPr>
            <a:spLocks noGrp="1" noChangeArrowheads="1"/>
          </p:cNvSpPr>
          <p:nvPr>
            <p:ph type="body" idx="1"/>
          </p:nvPr>
        </p:nvSpPr>
        <p:spPr/>
        <p:txBody>
          <a:bodyPr/>
          <a:lstStyle/>
          <a:p>
            <a:pPr eaLnBrk="1" hangingPunct="1">
              <a:lnSpc>
                <a:spcPct val="90000"/>
              </a:lnSpc>
            </a:pPr>
            <a:r>
              <a:rPr lang="en-US" altLang="en-US" sz="2800" dirty="0" smtClean="0"/>
              <a:t>Notation:  P’ = </a:t>
            </a:r>
            <a:r>
              <a:rPr lang="en-US" altLang="en-US" sz="2800" dirty="0" err="1" smtClean="0"/>
              <a:t>T</a:t>
            </a:r>
            <a:r>
              <a:rPr lang="en-US" altLang="en-US" sz="2800" baseline="-25000" dirty="0" err="1" smtClean="0"/>
              <a:t>x</a:t>
            </a:r>
            <a:r>
              <a:rPr lang="en-US" altLang="en-US" sz="2800" dirty="0" smtClean="0"/>
              <a:t>(5)P</a:t>
            </a:r>
          </a:p>
          <a:p>
            <a:pPr eaLnBrk="1" hangingPunct="1">
              <a:lnSpc>
                <a:spcPct val="90000"/>
              </a:lnSpc>
            </a:pPr>
            <a:r>
              <a:rPr lang="en-US" altLang="en-US" sz="2800" dirty="0" smtClean="0"/>
              <a:t>Implementation</a:t>
            </a:r>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r>
              <a:rPr lang="en-US" altLang="en-US" sz="2800" dirty="0" smtClean="0"/>
              <a:t>Meaning: Move the position of point P five units in a positive direction with respect to the x axis</a:t>
            </a:r>
          </a:p>
          <a:p>
            <a:pPr lvl="1" eaLnBrk="1" hangingPunct="1">
              <a:lnSpc>
                <a:spcPct val="90000"/>
              </a:lnSpc>
            </a:pPr>
            <a:r>
              <a:rPr lang="en-US" altLang="en-US" sz="2400" dirty="0" smtClean="0"/>
              <a:t>New point is (x+5, y, z, 1)</a:t>
            </a:r>
          </a:p>
        </p:txBody>
      </p:sp>
      <p:graphicFrame>
        <p:nvGraphicFramePr>
          <p:cNvPr id="14341" name="Object 4"/>
          <p:cNvGraphicFramePr>
            <a:graphicFrameLocks noChangeAspect="1"/>
          </p:cNvGraphicFramePr>
          <p:nvPr/>
        </p:nvGraphicFramePr>
        <p:xfrm>
          <a:off x="2743200" y="2514600"/>
          <a:ext cx="3683000" cy="1677988"/>
        </p:xfrm>
        <a:graphic>
          <a:graphicData uri="http://schemas.openxmlformats.org/presentationml/2006/ole">
            <mc:AlternateContent xmlns:mc="http://schemas.openxmlformats.org/markup-compatibility/2006">
              <mc:Choice xmlns:v="urn:schemas-microsoft-com:vml" Requires="v">
                <p:oleObj spid="_x0000_s14358" name="Equation" r:id="rId4" imgW="1930400" imgH="914400" progId="Equation.3">
                  <p:embed/>
                </p:oleObj>
              </mc:Choice>
              <mc:Fallback>
                <p:oleObj name="Equation" r:id="rId4" imgW="1930400" imgH="914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514600"/>
                        <a:ext cx="3683000" cy="167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D3059506-C6D1-4526-95E4-1E3898145962}" type="datetime1">
              <a:rPr lang="en-US" altLang="en-US" sz="1200" smtClean="0"/>
              <a:t>10/10/2017</a:t>
            </a:fld>
            <a:endParaRPr lang="en-US" altLang="en-US" sz="1200" smtClean="0"/>
          </a:p>
        </p:txBody>
      </p:sp>
      <p:sp>
        <p:nvSpPr>
          <p:cNvPr id="1434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F19B5F33-3552-4283-B1C0-F37C2C1F4869}" type="slidenum">
              <a:rPr lang="en-US" altLang="en-US" sz="1200" smtClean="0">
                <a:latin typeface="Arial Black" pitchFamily="34" charset="0"/>
              </a:rPr>
              <a:pPr eaLnBrk="1" hangingPunct="1">
                <a:spcBef>
                  <a:spcPct val="0"/>
                </a:spcBef>
                <a:buClrTx/>
                <a:buSzTx/>
                <a:buFontTx/>
                <a:buNone/>
              </a:pPr>
              <a:t>12</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15363" name="Rectangle 2"/>
          <p:cNvSpPr>
            <a:spLocks noGrp="1" noChangeArrowheads="1"/>
          </p:cNvSpPr>
          <p:nvPr>
            <p:ph type="title"/>
          </p:nvPr>
        </p:nvSpPr>
        <p:spPr/>
        <p:txBody>
          <a:bodyPr/>
          <a:lstStyle/>
          <a:p>
            <a:pPr eaLnBrk="1" hangingPunct="1"/>
            <a:r>
              <a:rPr lang="en-US" altLang="en-US" smtClean="0"/>
              <a:t>Scales</a:t>
            </a:r>
          </a:p>
        </p:txBody>
      </p:sp>
      <p:sp>
        <p:nvSpPr>
          <p:cNvPr id="15364" name="Rectangle 3"/>
          <p:cNvSpPr>
            <a:spLocks noGrp="1" noChangeArrowheads="1"/>
          </p:cNvSpPr>
          <p:nvPr>
            <p:ph type="body" idx="1"/>
          </p:nvPr>
        </p:nvSpPr>
        <p:spPr/>
        <p:txBody>
          <a:bodyPr/>
          <a:lstStyle/>
          <a:p>
            <a:pPr eaLnBrk="1" hangingPunct="1">
              <a:lnSpc>
                <a:spcPct val="90000"/>
              </a:lnSpc>
            </a:pPr>
            <a:r>
              <a:rPr lang="en-US" altLang="en-US" sz="2800" smtClean="0"/>
              <a:t>Notation:  P’ = S</a:t>
            </a:r>
            <a:r>
              <a:rPr lang="en-US" altLang="en-US" sz="2800" baseline="-25000" smtClean="0"/>
              <a:t>x</a:t>
            </a:r>
            <a:r>
              <a:rPr lang="en-US" altLang="en-US" sz="2800" smtClean="0"/>
              <a:t>(1/2)P</a:t>
            </a:r>
          </a:p>
          <a:p>
            <a:pPr eaLnBrk="1" hangingPunct="1">
              <a:lnSpc>
                <a:spcPct val="90000"/>
              </a:lnSpc>
            </a:pPr>
            <a:r>
              <a:rPr lang="en-US" altLang="en-US" sz="2800" smtClean="0"/>
              <a:t>Implementation</a:t>
            </a:r>
          </a:p>
          <a:p>
            <a:pPr eaLnBrk="1" hangingPunct="1">
              <a:lnSpc>
                <a:spcPct val="90000"/>
              </a:lnSpc>
              <a:buFont typeface="Wingdings" pitchFamily="2" charset="2"/>
              <a:buNone/>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r>
              <a:rPr lang="en-US" altLang="en-US" sz="2800" smtClean="0"/>
              <a:t>Meaning: Scale the point P by ½ in the x coordinate.</a:t>
            </a:r>
          </a:p>
          <a:p>
            <a:pPr lvl="1" eaLnBrk="1" hangingPunct="1">
              <a:lnSpc>
                <a:spcPct val="90000"/>
              </a:lnSpc>
            </a:pPr>
            <a:r>
              <a:rPr lang="en-US" altLang="en-US" sz="2400" smtClean="0"/>
              <a:t>New point is (1/2x, y, z)</a:t>
            </a:r>
          </a:p>
          <a:p>
            <a:pPr eaLnBrk="1" hangingPunct="1">
              <a:lnSpc>
                <a:spcPct val="90000"/>
              </a:lnSpc>
            </a:pPr>
            <a:endParaRPr lang="en-US" altLang="en-US" sz="2800" smtClean="0"/>
          </a:p>
        </p:txBody>
      </p:sp>
      <p:graphicFrame>
        <p:nvGraphicFramePr>
          <p:cNvPr id="15365" name="Object 4"/>
          <p:cNvGraphicFramePr>
            <a:graphicFrameLocks noGrp="1" noChangeAspect="1"/>
          </p:cNvGraphicFramePr>
          <p:nvPr>
            <p:ph sz="half" idx="4294967295"/>
          </p:nvPr>
        </p:nvGraphicFramePr>
        <p:xfrm>
          <a:off x="3733800" y="2438400"/>
          <a:ext cx="3810000" cy="1682750"/>
        </p:xfrm>
        <a:graphic>
          <a:graphicData uri="http://schemas.openxmlformats.org/presentationml/2006/ole">
            <mc:AlternateContent xmlns:mc="http://schemas.openxmlformats.org/markup-compatibility/2006">
              <mc:Choice xmlns:v="urn:schemas-microsoft-com:vml" Requires="v">
                <p:oleObj spid="_x0000_s15382" name="Equation" r:id="rId4" imgW="2070100" imgH="914400" progId="Equation.3">
                  <p:embed/>
                </p:oleObj>
              </mc:Choice>
              <mc:Fallback>
                <p:oleObj name="Equation" r:id="rId4" imgW="2070100" imgH="914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438400"/>
                        <a:ext cx="3810000"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D332A343-B942-4450-8F6E-A814CF70C955}" type="datetime1">
              <a:rPr lang="en-US" altLang="en-US" sz="1200" smtClean="0"/>
              <a:t>10/10/2017</a:t>
            </a:fld>
            <a:endParaRPr lang="en-US" altLang="en-US" sz="1200" smtClean="0"/>
          </a:p>
        </p:txBody>
      </p:sp>
      <p:sp>
        <p:nvSpPr>
          <p:cNvPr id="1536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1F6C1A54-6DEA-452E-99FE-71F26F5CE8E7}" type="slidenum">
              <a:rPr lang="en-US" altLang="en-US" sz="1200" smtClean="0">
                <a:latin typeface="Arial Black" pitchFamily="34" charset="0"/>
              </a:rPr>
              <a:pPr eaLnBrk="1" hangingPunct="1">
                <a:spcBef>
                  <a:spcPct val="0"/>
                </a:spcBef>
                <a:buClrTx/>
                <a:buSzTx/>
                <a:buFontTx/>
                <a:buNone/>
              </a:pPr>
              <a:t>13</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16387" name="Rectangle 2"/>
          <p:cNvSpPr>
            <a:spLocks noGrp="1" noChangeArrowheads="1"/>
          </p:cNvSpPr>
          <p:nvPr>
            <p:ph type="title"/>
          </p:nvPr>
        </p:nvSpPr>
        <p:spPr/>
        <p:txBody>
          <a:bodyPr/>
          <a:lstStyle/>
          <a:p>
            <a:pPr eaLnBrk="1" hangingPunct="1"/>
            <a:r>
              <a:rPr lang="en-US" altLang="en-US" smtClean="0"/>
              <a:t>Scales can move things!</a:t>
            </a:r>
          </a:p>
        </p:txBody>
      </p:sp>
      <p:sp>
        <p:nvSpPr>
          <p:cNvPr id="16388" name="Rectangle 4"/>
          <p:cNvSpPr>
            <a:spLocks noGrp="1" noChangeArrowheads="1"/>
          </p:cNvSpPr>
          <p:nvPr>
            <p:ph type="body" sz="half" idx="1"/>
          </p:nvPr>
        </p:nvSpPr>
        <p:spPr/>
        <p:txBody>
          <a:bodyPr/>
          <a:lstStyle/>
          <a:p>
            <a:pPr eaLnBrk="1" hangingPunct="1">
              <a:lnSpc>
                <a:spcPct val="80000"/>
              </a:lnSpc>
            </a:pPr>
            <a:r>
              <a:rPr lang="en-US" altLang="en-US" sz="2000" smtClean="0"/>
              <a:t>Consider a line between x = 2 and x = 6</a:t>
            </a:r>
          </a:p>
          <a:p>
            <a:pPr eaLnBrk="1" hangingPunct="1">
              <a:lnSpc>
                <a:spcPct val="80000"/>
              </a:lnSpc>
            </a:pPr>
            <a:r>
              <a:rPr lang="en-US" altLang="en-US" sz="2000" smtClean="0"/>
              <a:t>Scale by ½ on each endpoint.</a:t>
            </a:r>
          </a:p>
          <a:p>
            <a:pPr eaLnBrk="1" hangingPunct="1">
              <a:lnSpc>
                <a:spcPct val="80000"/>
              </a:lnSpc>
            </a:pPr>
            <a:r>
              <a:rPr lang="en-US" altLang="en-US" sz="2000" smtClean="0"/>
              <a:t>New line is ½ as long but also starts at a new place.</a:t>
            </a:r>
          </a:p>
          <a:p>
            <a:pPr eaLnBrk="1" hangingPunct="1">
              <a:lnSpc>
                <a:spcPct val="80000"/>
              </a:lnSpc>
            </a:pPr>
            <a:r>
              <a:rPr lang="en-US" altLang="en-US" sz="2000" smtClean="0"/>
              <a:t>Usually want to guarantee that you scale relative to a fixed point that makes sense.</a:t>
            </a:r>
          </a:p>
          <a:p>
            <a:pPr lvl="1" eaLnBrk="1" hangingPunct="1">
              <a:lnSpc>
                <a:spcPct val="80000"/>
              </a:lnSpc>
            </a:pPr>
            <a:r>
              <a:rPr lang="en-US" altLang="en-US" sz="1800" smtClean="0">
                <a:solidFill>
                  <a:srgbClr val="FF3300"/>
                </a:solidFill>
              </a:rPr>
              <a:t>One end</a:t>
            </a:r>
          </a:p>
          <a:p>
            <a:pPr lvl="1" eaLnBrk="1" hangingPunct="1">
              <a:lnSpc>
                <a:spcPct val="80000"/>
              </a:lnSpc>
            </a:pPr>
            <a:r>
              <a:rPr lang="en-US" altLang="en-US" sz="1800" smtClean="0">
                <a:solidFill>
                  <a:srgbClr val="008000"/>
                </a:solidFill>
              </a:rPr>
              <a:t>Middle</a:t>
            </a:r>
          </a:p>
          <a:p>
            <a:pPr eaLnBrk="1" hangingPunct="1">
              <a:lnSpc>
                <a:spcPct val="80000"/>
              </a:lnSpc>
            </a:pPr>
            <a:r>
              <a:rPr lang="en-US" altLang="en-US" sz="2000" smtClean="0"/>
              <a:t>Do this by combining translations with scales</a:t>
            </a:r>
          </a:p>
          <a:p>
            <a:pPr lvl="1" eaLnBrk="1" hangingPunct="1">
              <a:lnSpc>
                <a:spcPct val="80000"/>
              </a:lnSpc>
            </a:pPr>
            <a:r>
              <a:rPr lang="en-US" altLang="en-US" sz="1800" smtClean="0"/>
              <a:t>T</a:t>
            </a:r>
            <a:r>
              <a:rPr lang="en-US" altLang="en-US" sz="1800" baseline="-25000" smtClean="0"/>
              <a:t>x</a:t>
            </a:r>
            <a:r>
              <a:rPr lang="en-US" altLang="en-US" sz="1800" smtClean="0"/>
              <a:t>(-2)S</a:t>
            </a:r>
            <a:r>
              <a:rPr lang="en-US" altLang="en-US" sz="1800" baseline="-25000" smtClean="0"/>
              <a:t>x</a:t>
            </a:r>
            <a:r>
              <a:rPr lang="en-US" altLang="en-US" sz="1800" smtClean="0"/>
              <a:t>(1/2)T</a:t>
            </a:r>
            <a:r>
              <a:rPr lang="en-US" altLang="en-US" sz="1800" baseline="-25000" smtClean="0"/>
              <a:t>x</a:t>
            </a:r>
            <a:r>
              <a:rPr lang="en-US" altLang="en-US" sz="1800" smtClean="0"/>
              <a:t>(2)</a:t>
            </a:r>
          </a:p>
        </p:txBody>
      </p:sp>
      <p:sp>
        <p:nvSpPr>
          <p:cNvPr id="16389" name="Line 8"/>
          <p:cNvSpPr>
            <a:spLocks noChangeShapeType="1"/>
          </p:cNvSpPr>
          <p:nvPr/>
        </p:nvSpPr>
        <p:spPr bwMode="auto">
          <a:xfrm rot="5400000" flipV="1">
            <a:off x="6553200" y="3733800"/>
            <a:ext cx="0" cy="3048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0" name="Text Box 9"/>
          <p:cNvSpPr txBox="1">
            <a:spLocks noChangeArrowheads="1"/>
          </p:cNvSpPr>
          <p:nvPr/>
        </p:nvSpPr>
        <p:spPr bwMode="auto">
          <a:xfrm>
            <a:off x="8077200" y="5105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a:t>x</a:t>
            </a:r>
          </a:p>
        </p:txBody>
      </p:sp>
      <p:sp>
        <p:nvSpPr>
          <p:cNvPr id="16391" name="Line 11"/>
          <p:cNvSpPr>
            <a:spLocks noChangeShapeType="1"/>
          </p:cNvSpPr>
          <p:nvPr/>
        </p:nvSpPr>
        <p:spPr bwMode="auto">
          <a:xfrm>
            <a:off x="5486400" y="510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12"/>
          <p:cNvSpPr>
            <a:spLocks noChangeShapeType="1"/>
          </p:cNvSpPr>
          <p:nvPr/>
        </p:nvSpPr>
        <p:spPr bwMode="auto">
          <a:xfrm>
            <a:off x="5943600" y="510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13"/>
          <p:cNvSpPr>
            <a:spLocks noChangeShapeType="1"/>
          </p:cNvSpPr>
          <p:nvPr/>
        </p:nvSpPr>
        <p:spPr bwMode="auto">
          <a:xfrm>
            <a:off x="6400800" y="510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14"/>
          <p:cNvSpPr>
            <a:spLocks noChangeShapeType="1"/>
          </p:cNvSpPr>
          <p:nvPr/>
        </p:nvSpPr>
        <p:spPr bwMode="auto">
          <a:xfrm>
            <a:off x="6858000" y="510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5"/>
          <p:cNvSpPr>
            <a:spLocks noChangeShapeType="1"/>
          </p:cNvSpPr>
          <p:nvPr/>
        </p:nvSpPr>
        <p:spPr bwMode="auto">
          <a:xfrm>
            <a:off x="7315200" y="510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16"/>
          <p:cNvSpPr>
            <a:spLocks noChangeShapeType="1"/>
          </p:cNvSpPr>
          <p:nvPr/>
        </p:nvSpPr>
        <p:spPr bwMode="auto">
          <a:xfrm>
            <a:off x="7772400" y="510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23"/>
          <p:cNvSpPr>
            <a:spLocks noChangeShapeType="1"/>
          </p:cNvSpPr>
          <p:nvPr/>
        </p:nvSpPr>
        <p:spPr bwMode="auto">
          <a:xfrm>
            <a:off x="5943600" y="4800600"/>
            <a:ext cx="1828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24"/>
          <p:cNvSpPr>
            <a:spLocks noChangeShapeType="1"/>
          </p:cNvSpPr>
          <p:nvPr/>
        </p:nvSpPr>
        <p:spPr bwMode="auto">
          <a:xfrm>
            <a:off x="5486400" y="4343400"/>
            <a:ext cx="914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Line 25"/>
          <p:cNvSpPr>
            <a:spLocks noChangeShapeType="1"/>
          </p:cNvSpPr>
          <p:nvPr/>
        </p:nvSpPr>
        <p:spPr bwMode="auto">
          <a:xfrm>
            <a:off x="6324600" y="3429000"/>
            <a:ext cx="914400" cy="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26"/>
          <p:cNvSpPr>
            <a:spLocks noChangeShapeType="1"/>
          </p:cNvSpPr>
          <p:nvPr/>
        </p:nvSpPr>
        <p:spPr bwMode="auto">
          <a:xfrm>
            <a:off x="5943600" y="3886200"/>
            <a:ext cx="914400" cy="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Text Box 27"/>
          <p:cNvSpPr txBox="1">
            <a:spLocks noChangeArrowheads="1"/>
          </p:cNvSpPr>
          <p:nvPr/>
        </p:nvSpPr>
        <p:spPr bwMode="auto">
          <a:xfrm>
            <a:off x="4876800" y="533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0</a:t>
            </a:r>
          </a:p>
        </p:txBody>
      </p:sp>
      <p:sp>
        <p:nvSpPr>
          <p:cNvPr id="16402" name="Text Box 28"/>
          <p:cNvSpPr txBox="1">
            <a:spLocks noChangeArrowheads="1"/>
          </p:cNvSpPr>
          <p:nvPr/>
        </p:nvSpPr>
        <p:spPr bwMode="auto">
          <a:xfrm>
            <a:off x="5334000" y="533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1</a:t>
            </a:r>
          </a:p>
        </p:txBody>
      </p:sp>
      <p:sp>
        <p:nvSpPr>
          <p:cNvPr id="16403" name="Text Box 29"/>
          <p:cNvSpPr txBox="1">
            <a:spLocks noChangeArrowheads="1"/>
          </p:cNvSpPr>
          <p:nvPr/>
        </p:nvSpPr>
        <p:spPr bwMode="auto">
          <a:xfrm>
            <a:off x="5791200" y="533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2</a:t>
            </a:r>
          </a:p>
        </p:txBody>
      </p:sp>
      <p:sp>
        <p:nvSpPr>
          <p:cNvPr id="16404" name="Text Box 30"/>
          <p:cNvSpPr txBox="1">
            <a:spLocks noChangeArrowheads="1"/>
          </p:cNvSpPr>
          <p:nvPr/>
        </p:nvSpPr>
        <p:spPr bwMode="auto">
          <a:xfrm>
            <a:off x="6248400" y="533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3</a:t>
            </a:r>
          </a:p>
        </p:txBody>
      </p:sp>
      <p:sp>
        <p:nvSpPr>
          <p:cNvPr id="16405" name="Text Box 31"/>
          <p:cNvSpPr txBox="1">
            <a:spLocks noChangeArrowheads="1"/>
          </p:cNvSpPr>
          <p:nvPr/>
        </p:nvSpPr>
        <p:spPr bwMode="auto">
          <a:xfrm>
            <a:off x="6705600" y="533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4</a:t>
            </a:r>
          </a:p>
        </p:txBody>
      </p:sp>
      <p:sp>
        <p:nvSpPr>
          <p:cNvPr id="16406" name="Text Box 32"/>
          <p:cNvSpPr txBox="1">
            <a:spLocks noChangeArrowheads="1"/>
          </p:cNvSpPr>
          <p:nvPr/>
        </p:nvSpPr>
        <p:spPr bwMode="auto">
          <a:xfrm>
            <a:off x="7162800" y="533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5</a:t>
            </a:r>
          </a:p>
        </p:txBody>
      </p:sp>
      <p:sp>
        <p:nvSpPr>
          <p:cNvPr id="16407" name="Text Box 33"/>
          <p:cNvSpPr txBox="1">
            <a:spLocks noChangeArrowheads="1"/>
          </p:cNvSpPr>
          <p:nvPr/>
        </p:nvSpPr>
        <p:spPr bwMode="auto">
          <a:xfrm>
            <a:off x="7620000" y="5334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6</a:t>
            </a:r>
          </a:p>
        </p:txBody>
      </p:sp>
      <p:sp>
        <p:nvSpPr>
          <p:cNvPr id="16408" name="Line 34"/>
          <p:cNvSpPr>
            <a:spLocks noChangeShapeType="1"/>
          </p:cNvSpPr>
          <p:nvPr/>
        </p:nvSpPr>
        <p:spPr bwMode="auto">
          <a:xfrm>
            <a:off x="5029200" y="5105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Date Placeholder 2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6C623606-0975-4B97-B71E-E476D543CD10}" type="datetime1">
              <a:rPr lang="en-US" altLang="en-US" sz="1200" smtClean="0"/>
              <a:t>10/10/2017</a:t>
            </a:fld>
            <a:endParaRPr lang="en-US" altLang="en-US" sz="1200" smtClean="0"/>
          </a:p>
        </p:txBody>
      </p:sp>
      <p:sp>
        <p:nvSpPr>
          <p:cNvPr id="16410" name="Slide Number Placeholder 2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26BFD8E5-8229-4F3D-96E6-DF6697B9773A}" type="slidenum">
              <a:rPr lang="en-US" altLang="en-US" sz="1200" smtClean="0">
                <a:latin typeface="Arial Black" pitchFamily="34" charset="0"/>
              </a:rPr>
              <a:pPr eaLnBrk="1" hangingPunct="1">
                <a:spcBef>
                  <a:spcPct val="0"/>
                </a:spcBef>
                <a:buClrTx/>
                <a:buSzTx/>
                <a:buFontTx/>
                <a:buNone/>
              </a:pPr>
              <a:t>14</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fld id="{D8524AB8-23E9-46D0-9EE0-AA27A7A12C0D}" type="datetime1">
              <a:rPr lang="en-US" altLang="en-US" sz="1200" smtClean="0"/>
              <a:t>10/10/2017</a:t>
            </a:fld>
            <a:endParaRPr lang="en-US" altLang="en-US" sz="1200" smtClean="0"/>
          </a:p>
        </p:txBody>
      </p:sp>
      <p:sp>
        <p:nvSpPr>
          <p:cNvPr id="17411"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200" smtClean="0">
                <a:latin typeface="Arial Black" pitchFamily="34" charset="0"/>
              </a:rPr>
              <a:t>©Babu 2017 </a:t>
            </a:r>
          </a:p>
        </p:txBody>
      </p:sp>
      <p:sp>
        <p:nvSpPr>
          <p:cNvPr id="17412"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l" eaLnBrk="1" hangingPunct="1">
              <a:spcBef>
                <a:spcPct val="0"/>
              </a:spcBef>
              <a:buClrTx/>
              <a:buSzTx/>
              <a:buFontTx/>
              <a:buNone/>
            </a:pPr>
            <a:fld id="{87A04D2E-A0A0-49DC-A435-38A07017B6C5}" type="slidenum">
              <a:rPr lang="en-US" altLang="en-US" sz="1200" smtClean="0"/>
              <a:pPr algn="l" eaLnBrk="1" hangingPunct="1">
                <a:spcBef>
                  <a:spcPct val="0"/>
                </a:spcBef>
                <a:buClrTx/>
                <a:buSzTx/>
                <a:buFontTx/>
                <a:buNone/>
              </a:pPr>
              <a:t>15</a:t>
            </a:fld>
            <a:endParaRPr lang="en-US" altLang="en-US" sz="1200" smtClean="0"/>
          </a:p>
        </p:txBody>
      </p:sp>
      <p:sp>
        <p:nvSpPr>
          <p:cNvPr id="17413" name="Rectangle 2"/>
          <p:cNvSpPr>
            <a:spLocks noGrp="1" noChangeArrowheads="1"/>
          </p:cNvSpPr>
          <p:nvPr>
            <p:ph type="title"/>
          </p:nvPr>
        </p:nvSpPr>
        <p:spPr>
          <a:xfrm>
            <a:off x="3886200" y="0"/>
            <a:ext cx="2362200" cy="1371600"/>
          </a:xfrm>
        </p:spPr>
        <p:txBody>
          <a:bodyPr/>
          <a:lstStyle/>
          <a:p>
            <a:pPr eaLnBrk="1" hangingPunct="1"/>
            <a:r>
              <a:rPr lang="en-US" altLang="en-US" smtClean="0"/>
              <a:t>Shears</a:t>
            </a:r>
          </a:p>
        </p:txBody>
      </p:sp>
      <p:graphicFrame>
        <p:nvGraphicFramePr>
          <p:cNvPr id="17414" name="Object 4"/>
          <p:cNvGraphicFramePr>
            <a:graphicFrameLocks noChangeAspect="1"/>
          </p:cNvGraphicFramePr>
          <p:nvPr/>
        </p:nvGraphicFramePr>
        <p:xfrm>
          <a:off x="457200" y="1143000"/>
          <a:ext cx="6048375" cy="1828800"/>
        </p:xfrm>
        <a:graphic>
          <a:graphicData uri="http://schemas.openxmlformats.org/presentationml/2006/ole">
            <mc:AlternateContent xmlns:mc="http://schemas.openxmlformats.org/markup-compatibility/2006">
              <mc:Choice xmlns:v="urn:schemas-microsoft-com:vml" Requires="v">
                <p:oleObj spid="_x0000_s17456" name="Equation" r:id="rId4" imgW="3022600" imgH="914400" progId="Equation.DSMT4">
                  <p:embed/>
                </p:oleObj>
              </mc:Choice>
              <mc:Fallback>
                <p:oleObj name="Equation" r:id="rId4" imgW="3022600" imgH="914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43000"/>
                        <a:ext cx="60483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5"/>
          <p:cNvSpPr txBox="1">
            <a:spLocks noChangeArrowheads="1"/>
          </p:cNvSpPr>
          <p:nvPr/>
        </p:nvSpPr>
        <p:spPr bwMode="auto">
          <a:xfrm>
            <a:off x="327025" y="684213"/>
            <a:ext cx="195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XY sheared on Z </a:t>
            </a:r>
          </a:p>
        </p:txBody>
      </p:sp>
      <p:sp>
        <p:nvSpPr>
          <p:cNvPr id="17416" name="Text Box 6"/>
          <p:cNvSpPr txBox="1">
            <a:spLocks noChangeArrowheads="1"/>
          </p:cNvSpPr>
          <p:nvPr/>
        </p:nvSpPr>
        <p:spPr bwMode="auto">
          <a:xfrm>
            <a:off x="920750" y="5638800"/>
            <a:ext cx="8223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Of course other combinations occur too, e.g. ZX sheared on Y, X sheared on Y,</a:t>
            </a:r>
          </a:p>
          <a:p>
            <a:pPr eaLnBrk="1" hangingPunct="1">
              <a:spcBef>
                <a:spcPct val="0"/>
              </a:spcBef>
              <a:buClrTx/>
              <a:buSzTx/>
              <a:buFontTx/>
              <a:buNone/>
            </a:pPr>
            <a:r>
              <a:rPr lang="en-US" altLang="en-US" sz="1800"/>
              <a:t>etc. </a:t>
            </a:r>
          </a:p>
        </p:txBody>
      </p:sp>
      <p:grpSp>
        <p:nvGrpSpPr>
          <p:cNvPr id="17417" name="Group 9"/>
          <p:cNvGrpSpPr>
            <a:grpSpLocks/>
          </p:cNvGrpSpPr>
          <p:nvPr/>
        </p:nvGrpSpPr>
        <p:grpSpPr bwMode="auto">
          <a:xfrm>
            <a:off x="3810000" y="3476625"/>
            <a:ext cx="1219200" cy="1295400"/>
            <a:chOff x="2448" y="2688"/>
            <a:chExt cx="768" cy="816"/>
          </a:xfrm>
        </p:grpSpPr>
        <p:sp>
          <p:nvSpPr>
            <p:cNvPr id="17439" name="Line 7"/>
            <p:cNvSpPr>
              <a:spLocks noChangeShapeType="1"/>
            </p:cNvSpPr>
            <p:nvPr/>
          </p:nvSpPr>
          <p:spPr bwMode="auto">
            <a:xfrm>
              <a:off x="2448" y="3504"/>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0" name="Line 8"/>
            <p:cNvSpPr>
              <a:spLocks noChangeShapeType="1"/>
            </p:cNvSpPr>
            <p:nvPr/>
          </p:nvSpPr>
          <p:spPr bwMode="auto">
            <a:xfrm flipV="1">
              <a:off x="2448" y="2688"/>
              <a:ext cx="0"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18" name="Line 10"/>
          <p:cNvSpPr>
            <a:spLocks noChangeShapeType="1"/>
          </p:cNvSpPr>
          <p:nvPr/>
        </p:nvSpPr>
        <p:spPr bwMode="auto">
          <a:xfrm flipH="1">
            <a:off x="3200400" y="4772025"/>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9" name="Text Box 11"/>
          <p:cNvSpPr txBox="1">
            <a:spLocks noChangeArrowheads="1"/>
          </p:cNvSpPr>
          <p:nvPr/>
        </p:nvSpPr>
        <p:spPr bwMode="auto">
          <a:xfrm>
            <a:off x="4991100" y="4657725"/>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x</a:t>
            </a:r>
          </a:p>
        </p:txBody>
      </p:sp>
      <p:sp>
        <p:nvSpPr>
          <p:cNvPr id="17420" name="Text Box 12"/>
          <p:cNvSpPr txBox="1">
            <a:spLocks noChangeArrowheads="1"/>
          </p:cNvSpPr>
          <p:nvPr/>
        </p:nvSpPr>
        <p:spPr bwMode="auto">
          <a:xfrm>
            <a:off x="3657600" y="3171825"/>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y</a:t>
            </a:r>
          </a:p>
        </p:txBody>
      </p:sp>
      <p:sp>
        <p:nvSpPr>
          <p:cNvPr id="17421" name="Text Box 13"/>
          <p:cNvSpPr txBox="1">
            <a:spLocks noChangeArrowheads="1"/>
          </p:cNvSpPr>
          <p:nvPr/>
        </p:nvSpPr>
        <p:spPr bwMode="auto">
          <a:xfrm>
            <a:off x="2971800" y="5305425"/>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z</a:t>
            </a:r>
          </a:p>
        </p:txBody>
      </p:sp>
      <p:sp>
        <p:nvSpPr>
          <p:cNvPr id="17422" name="Rectangle 14"/>
          <p:cNvSpPr>
            <a:spLocks noChangeArrowheads="1"/>
          </p:cNvSpPr>
          <p:nvPr/>
        </p:nvSpPr>
        <p:spPr bwMode="auto">
          <a:xfrm>
            <a:off x="3813175" y="4029075"/>
            <a:ext cx="625475" cy="74295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17423" name="Rectangle 15"/>
          <p:cNvSpPr>
            <a:spLocks noChangeArrowheads="1"/>
          </p:cNvSpPr>
          <p:nvPr/>
        </p:nvSpPr>
        <p:spPr bwMode="auto">
          <a:xfrm>
            <a:off x="3352800" y="4467225"/>
            <a:ext cx="625475" cy="742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17424" name="Line 16"/>
          <p:cNvSpPr>
            <a:spLocks noChangeShapeType="1"/>
          </p:cNvSpPr>
          <p:nvPr/>
        </p:nvSpPr>
        <p:spPr bwMode="auto">
          <a:xfrm flipH="1">
            <a:off x="3362325" y="4029075"/>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7"/>
          <p:cNvSpPr>
            <a:spLocks noChangeShapeType="1"/>
          </p:cNvSpPr>
          <p:nvPr/>
        </p:nvSpPr>
        <p:spPr bwMode="auto">
          <a:xfrm flipH="1">
            <a:off x="3971925" y="4038600"/>
            <a:ext cx="457200" cy="428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p:cNvSpPr>
            <a:spLocks noChangeShapeType="1"/>
          </p:cNvSpPr>
          <p:nvPr/>
        </p:nvSpPr>
        <p:spPr bwMode="auto">
          <a:xfrm flipH="1">
            <a:off x="3981450" y="4772025"/>
            <a:ext cx="457200" cy="428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20"/>
          <p:cNvSpPr>
            <a:spLocks noChangeShapeType="1"/>
          </p:cNvSpPr>
          <p:nvPr/>
        </p:nvSpPr>
        <p:spPr bwMode="auto">
          <a:xfrm flipV="1">
            <a:off x="4419600" y="4114800"/>
            <a:ext cx="390525" cy="657225"/>
          </a:xfrm>
          <a:prstGeom prst="line">
            <a:avLst/>
          </a:prstGeom>
          <a:noFill/>
          <a:ln w="19050">
            <a:solidFill>
              <a:srgbClr val="E0020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21"/>
          <p:cNvSpPr>
            <a:spLocks noChangeShapeType="1"/>
          </p:cNvSpPr>
          <p:nvPr/>
        </p:nvSpPr>
        <p:spPr bwMode="auto">
          <a:xfrm flipV="1">
            <a:off x="4438650" y="3381375"/>
            <a:ext cx="352425" cy="638175"/>
          </a:xfrm>
          <a:prstGeom prst="line">
            <a:avLst/>
          </a:prstGeom>
          <a:noFill/>
          <a:ln w="19050">
            <a:solidFill>
              <a:srgbClr val="E0020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22"/>
          <p:cNvSpPr>
            <a:spLocks noChangeShapeType="1"/>
          </p:cNvSpPr>
          <p:nvPr/>
        </p:nvSpPr>
        <p:spPr bwMode="auto">
          <a:xfrm flipV="1">
            <a:off x="3810000" y="3362325"/>
            <a:ext cx="371475" cy="685800"/>
          </a:xfrm>
          <a:prstGeom prst="line">
            <a:avLst/>
          </a:prstGeom>
          <a:noFill/>
          <a:ln w="19050">
            <a:solidFill>
              <a:srgbClr val="E0020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23"/>
          <p:cNvSpPr>
            <a:spLocks noChangeShapeType="1"/>
          </p:cNvSpPr>
          <p:nvPr/>
        </p:nvSpPr>
        <p:spPr bwMode="auto">
          <a:xfrm flipV="1">
            <a:off x="3829050" y="4371975"/>
            <a:ext cx="209550" cy="390525"/>
          </a:xfrm>
          <a:prstGeom prst="line">
            <a:avLst/>
          </a:prstGeom>
          <a:noFill/>
          <a:ln w="19050">
            <a:solidFill>
              <a:srgbClr val="E0020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24"/>
          <p:cNvSpPr>
            <a:spLocks noChangeShapeType="1"/>
          </p:cNvSpPr>
          <p:nvPr/>
        </p:nvSpPr>
        <p:spPr bwMode="auto">
          <a:xfrm flipV="1">
            <a:off x="4038600" y="4097338"/>
            <a:ext cx="146050" cy="274637"/>
          </a:xfrm>
          <a:prstGeom prst="line">
            <a:avLst/>
          </a:prstGeom>
          <a:noFill/>
          <a:ln w="19050">
            <a:solidFill>
              <a:srgbClr val="E0020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Oval 25"/>
          <p:cNvSpPr>
            <a:spLocks noChangeArrowheads="1"/>
          </p:cNvSpPr>
          <p:nvPr/>
        </p:nvSpPr>
        <p:spPr bwMode="auto">
          <a:xfrm>
            <a:off x="3333750" y="4438650"/>
            <a:ext cx="76200" cy="762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17433" name="Oval 26"/>
          <p:cNvSpPr>
            <a:spLocks noChangeArrowheads="1"/>
          </p:cNvSpPr>
          <p:nvPr/>
        </p:nvSpPr>
        <p:spPr bwMode="auto">
          <a:xfrm>
            <a:off x="4133850" y="3333750"/>
            <a:ext cx="76200" cy="76200"/>
          </a:xfrm>
          <a:prstGeom prst="ellipse">
            <a:avLst/>
          </a:prstGeom>
          <a:solidFill>
            <a:srgbClr val="E00202"/>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17434" name="Line 28"/>
          <p:cNvSpPr>
            <a:spLocks noChangeShapeType="1"/>
          </p:cNvSpPr>
          <p:nvPr/>
        </p:nvSpPr>
        <p:spPr bwMode="auto">
          <a:xfrm>
            <a:off x="4800600" y="4086225"/>
            <a:ext cx="0" cy="11334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29"/>
          <p:cNvSpPr>
            <a:spLocks noChangeShapeType="1"/>
          </p:cNvSpPr>
          <p:nvPr/>
        </p:nvSpPr>
        <p:spPr bwMode="auto">
          <a:xfrm>
            <a:off x="3981450" y="5210175"/>
            <a:ext cx="8096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Line 30"/>
          <p:cNvSpPr>
            <a:spLocks noChangeShapeType="1"/>
          </p:cNvSpPr>
          <p:nvPr/>
        </p:nvSpPr>
        <p:spPr bwMode="auto">
          <a:xfrm>
            <a:off x="3352800" y="3371850"/>
            <a:ext cx="8096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Line 31"/>
          <p:cNvSpPr>
            <a:spLocks noChangeShapeType="1"/>
          </p:cNvSpPr>
          <p:nvPr/>
        </p:nvSpPr>
        <p:spPr bwMode="auto">
          <a:xfrm>
            <a:off x="3352800" y="3390900"/>
            <a:ext cx="0" cy="11334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8" name="Rectangle 19"/>
          <p:cNvSpPr>
            <a:spLocks noChangeArrowheads="1"/>
          </p:cNvSpPr>
          <p:nvPr/>
        </p:nvSpPr>
        <p:spPr bwMode="auto">
          <a:xfrm>
            <a:off x="4181475" y="3371850"/>
            <a:ext cx="625475" cy="742950"/>
          </a:xfrm>
          <a:prstGeom prst="rect">
            <a:avLst/>
          </a:prstGeom>
          <a:solidFill>
            <a:srgbClr val="E00202">
              <a:alpha val="27058"/>
            </a:srgbClr>
          </a:solidFill>
          <a:ln w="19050">
            <a:solidFill>
              <a:srgbClr val="E00202"/>
            </a:solidFill>
            <a:miter lim="800000"/>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18435" name="Rectangle 2"/>
          <p:cNvSpPr>
            <a:spLocks noGrp="1" noChangeArrowheads="1"/>
          </p:cNvSpPr>
          <p:nvPr>
            <p:ph type="title"/>
          </p:nvPr>
        </p:nvSpPr>
        <p:spPr/>
        <p:txBody>
          <a:bodyPr/>
          <a:lstStyle/>
          <a:p>
            <a:pPr eaLnBrk="1" hangingPunct="1"/>
            <a:r>
              <a:rPr lang="en-US" altLang="en-US" sz="3600" smtClean="0"/>
              <a:t>Rotations are usually defined relative to the x,y and z axes (Euler angles)</a:t>
            </a:r>
          </a:p>
        </p:txBody>
      </p:sp>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438400"/>
            <a:ext cx="45085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37" name="Rectangle 5"/>
          <p:cNvSpPr>
            <a:spLocks noChangeArrowheads="1"/>
          </p:cNvSpPr>
          <p:nvPr/>
        </p:nvSpPr>
        <p:spPr bwMode="auto">
          <a:xfrm>
            <a:off x="457200" y="2057400"/>
            <a:ext cx="76835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28600" indent="-228600" eaLnBrk="0" hangingPunct="0">
              <a:spcBef>
                <a:spcPct val="20000"/>
              </a:spcBef>
              <a:buClr>
                <a:schemeClr val="bg2"/>
              </a:buClr>
              <a:buSzPct val="75000"/>
              <a:buFont typeface="Wingdings" pitchFamily="2" charset="2"/>
              <a:buChar char="n"/>
              <a:tabLst>
                <a:tab pos="1828800" algn="l"/>
                <a:tab pos="2743200" algn="l"/>
                <a:tab pos="3657600" algn="l"/>
                <a:tab pos="4572000" algn="l"/>
              </a:tabLst>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tabLst>
                <a:tab pos="1828800" algn="l"/>
                <a:tab pos="2743200" algn="l"/>
                <a:tab pos="3657600" algn="l"/>
                <a:tab pos="4572000" algn="l"/>
              </a:tabLst>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tabLst>
                <a:tab pos="1828800" algn="l"/>
                <a:tab pos="2743200" algn="l"/>
                <a:tab pos="3657600" algn="l"/>
                <a:tab pos="4572000" algn="l"/>
              </a:tabLst>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tabLst>
                <a:tab pos="1828800" algn="l"/>
                <a:tab pos="2743200" algn="l"/>
                <a:tab pos="3657600" algn="l"/>
                <a:tab pos="4572000" algn="l"/>
              </a:tabLst>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tabLst>
                <a:tab pos="1828800" algn="l"/>
                <a:tab pos="2743200" algn="l"/>
                <a:tab pos="3657600" algn="l"/>
                <a:tab pos="4572000" algn="l"/>
              </a:tabLst>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tabLst>
                <a:tab pos="1828800" algn="l"/>
                <a:tab pos="2743200" algn="l"/>
                <a:tab pos="3657600" algn="l"/>
                <a:tab pos="4572000" algn="l"/>
              </a:tabLst>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tabLst>
                <a:tab pos="1828800" algn="l"/>
                <a:tab pos="2743200" algn="l"/>
                <a:tab pos="3657600" algn="l"/>
                <a:tab pos="4572000" algn="l"/>
              </a:tabLst>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tabLst>
                <a:tab pos="1828800" algn="l"/>
                <a:tab pos="2743200" algn="l"/>
                <a:tab pos="3657600" algn="l"/>
                <a:tab pos="4572000" algn="l"/>
              </a:tabLst>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tabLst>
                <a:tab pos="1828800" algn="l"/>
                <a:tab pos="2743200" algn="l"/>
                <a:tab pos="3657600" algn="l"/>
                <a:tab pos="4572000" algn="l"/>
              </a:tabLst>
              <a:defRPr sz="2000">
                <a:solidFill>
                  <a:schemeClr val="tx1"/>
                </a:solidFill>
                <a:latin typeface="Arial" pitchFamily="34" charset="0"/>
                <a:cs typeface="Arial" pitchFamily="34" charset="0"/>
              </a:defRPr>
            </a:lvl9pPr>
          </a:lstStyle>
          <a:p>
            <a:pPr eaLnBrk="1" hangingPunct="1">
              <a:lnSpc>
                <a:spcPct val="89000"/>
              </a:lnSpc>
              <a:spcBef>
                <a:spcPct val="44000"/>
              </a:spcBef>
              <a:buFont typeface="Wingdings" pitchFamily="2" charset="2"/>
              <a:buNone/>
            </a:pPr>
            <a:r>
              <a:rPr lang="en-US" altLang="en-US" sz="1800" b="1"/>
              <a:t>Axis of rotation is	Direction of positive rotation is</a:t>
            </a:r>
          </a:p>
          <a:p>
            <a:pPr eaLnBrk="1" hangingPunct="1">
              <a:lnSpc>
                <a:spcPct val="89000"/>
              </a:lnSpc>
              <a:spcBef>
                <a:spcPct val="44000"/>
              </a:spcBef>
              <a:buFontTx/>
              <a:buNone/>
            </a:pPr>
            <a:r>
              <a:rPr lang="en-US" altLang="en-US" sz="1800" b="1"/>
              <a:t>	x		y to z</a:t>
            </a:r>
          </a:p>
          <a:p>
            <a:pPr eaLnBrk="1" hangingPunct="1">
              <a:lnSpc>
                <a:spcPct val="89000"/>
              </a:lnSpc>
              <a:spcBef>
                <a:spcPct val="44000"/>
              </a:spcBef>
              <a:buFontTx/>
              <a:buNone/>
            </a:pPr>
            <a:r>
              <a:rPr lang="en-US" altLang="en-US" sz="1800" b="1"/>
              <a:t>	y		z to x</a:t>
            </a:r>
          </a:p>
          <a:p>
            <a:pPr eaLnBrk="1" hangingPunct="1">
              <a:lnSpc>
                <a:spcPct val="89000"/>
              </a:lnSpc>
              <a:spcBef>
                <a:spcPct val="44000"/>
              </a:spcBef>
              <a:buFontTx/>
              <a:buNone/>
            </a:pPr>
            <a:r>
              <a:rPr lang="en-US" altLang="en-US" sz="1800" b="1"/>
              <a:t>	z		x to y</a:t>
            </a:r>
          </a:p>
        </p:txBody>
      </p:sp>
      <p:sp>
        <p:nvSpPr>
          <p:cNvPr id="18438" name="Text Box 6"/>
          <p:cNvSpPr txBox="1">
            <a:spLocks noChangeArrowheads="1"/>
          </p:cNvSpPr>
          <p:nvPr/>
        </p:nvSpPr>
        <p:spPr bwMode="auto">
          <a:xfrm>
            <a:off x="762000" y="4495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x</a:t>
            </a:r>
          </a:p>
        </p:txBody>
      </p:sp>
      <p:sp>
        <p:nvSpPr>
          <p:cNvPr id="18439" name="Text Box 7"/>
          <p:cNvSpPr txBox="1">
            <a:spLocks noChangeArrowheads="1"/>
          </p:cNvSpPr>
          <p:nvPr/>
        </p:nvSpPr>
        <p:spPr bwMode="auto">
          <a:xfrm>
            <a:off x="1371600" y="4800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y</a:t>
            </a:r>
          </a:p>
        </p:txBody>
      </p:sp>
      <p:sp>
        <p:nvSpPr>
          <p:cNvPr id="18440" name="Text Box 8"/>
          <p:cNvSpPr txBox="1">
            <a:spLocks noChangeArrowheads="1"/>
          </p:cNvSpPr>
          <p:nvPr/>
        </p:nvSpPr>
        <p:spPr bwMode="auto">
          <a:xfrm>
            <a:off x="762000" y="5181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z</a:t>
            </a:r>
          </a:p>
        </p:txBody>
      </p:sp>
      <p:sp>
        <p:nvSpPr>
          <p:cNvPr id="18441" name="Line 9"/>
          <p:cNvSpPr>
            <a:spLocks noChangeShapeType="1"/>
          </p:cNvSpPr>
          <p:nvPr/>
        </p:nvSpPr>
        <p:spPr bwMode="auto">
          <a:xfrm>
            <a:off x="1143000" y="4724400"/>
            <a:ext cx="30480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Line 10"/>
          <p:cNvSpPr>
            <a:spLocks noChangeShapeType="1"/>
          </p:cNvSpPr>
          <p:nvPr/>
        </p:nvSpPr>
        <p:spPr bwMode="auto">
          <a:xfrm flipH="1">
            <a:off x="1143000" y="5181600"/>
            <a:ext cx="30480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11"/>
          <p:cNvSpPr>
            <a:spLocks noChangeShapeType="1"/>
          </p:cNvSpPr>
          <p:nvPr/>
        </p:nvSpPr>
        <p:spPr bwMode="auto">
          <a:xfrm flipV="1">
            <a:off x="990600" y="48768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Text Box 12"/>
          <p:cNvSpPr txBox="1">
            <a:spLocks noChangeArrowheads="1"/>
          </p:cNvSpPr>
          <p:nvPr/>
        </p:nvSpPr>
        <p:spPr bwMode="auto">
          <a:xfrm>
            <a:off x="457200" y="556260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a:t>How to remember</a:t>
            </a:r>
          </a:p>
        </p:txBody>
      </p:sp>
      <p:sp>
        <p:nvSpPr>
          <p:cNvPr id="18445" name="Date Placeholder 12"/>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4AB9DC7C-3C59-4DA4-8760-89D3CA78D028}" type="datetime1">
              <a:rPr lang="en-US" altLang="en-US" sz="1200" smtClean="0"/>
              <a:t>10/10/2017</a:t>
            </a:fld>
            <a:endParaRPr lang="en-US" altLang="en-US" sz="1200" smtClean="0"/>
          </a:p>
        </p:txBody>
      </p:sp>
      <p:sp>
        <p:nvSpPr>
          <p:cNvPr id="18446" name="Slide Number Placeholder 1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34D5D5B1-936B-4D9F-8DA9-AFB811A098CB}" type="slidenum">
              <a:rPr lang="en-US" altLang="en-US" sz="1200" smtClean="0">
                <a:latin typeface="Arial Black" pitchFamily="34" charset="0"/>
              </a:rPr>
              <a:pPr eaLnBrk="1" hangingPunct="1">
                <a:spcBef>
                  <a:spcPct val="0"/>
                </a:spcBef>
                <a:buClrTx/>
                <a:buSzTx/>
                <a:buFontTx/>
                <a:buNone/>
              </a:pPr>
              <a:t>16</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19459" name="Rectangle 2"/>
          <p:cNvSpPr>
            <a:spLocks noGrp="1" noChangeArrowheads="1"/>
          </p:cNvSpPr>
          <p:nvPr>
            <p:ph type="title"/>
          </p:nvPr>
        </p:nvSpPr>
        <p:spPr/>
        <p:txBody>
          <a:bodyPr/>
          <a:lstStyle/>
          <a:p>
            <a:pPr eaLnBrk="1" hangingPunct="1"/>
            <a:r>
              <a:rPr lang="en-US" altLang="en-US" smtClean="0"/>
              <a:t>Rotation about the x axis</a:t>
            </a:r>
          </a:p>
        </p:txBody>
      </p:sp>
      <p:sp>
        <p:nvSpPr>
          <p:cNvPr id="19460" name="Rectangle 3"/>
          <p:cNvSpPr>
            <a:spLocks noGrp="1" noChangeArrowheads="1"/>
          </p:cNvSpPr>
          <p:nvPr>
            <p:ph type="body" idx="1"/>
          </p:nvPr>
        </p:nvSpPr>
        <p:spPr>
          <a:xfrm>
            <a:off x="457200" y="1981200"/>
            <a:ext cx="6248400" cy="3886200"/>
          </a:xfrm>
        </p:spPr>
        <p:txBody>
          <a:bodyPr/>
          <a:lstStyle/>
          <a:p>
            <a:pPr eaLnBrk="1" hangingPunct="1"/>
            <a:r>
              <a:rPr lang="en-US" altLang="en-US" sz="2800" smtClean="0"/>
              <a:t>Notation       </a:t>
            </a:r>
            <a:r>
              <a:rPr lang="en-US" altLang="en-US" sz="2800" smtClean="0">
                <a:solidFill>
                  <a:srgbClr val="008000"/>
                </a:solidFill>
              </a:rPr>
              <a:t>P’</a:t>
            </a:r>
            <a:r>
              <a:rPr lang="en-US" altLang="en-US" sz="2800" smtClean="0"/>
              <a:t> = R</a:t>
            </a:r>
            <a:r>
              <a:rPr lang="en-US" altLang="en-US" sz="2800" baseline="-25000" smtClean="0"/>
              <a:t>x</a:t>
            </a:r>
            <a:r>
              <a:rPr lang="en-US" altLang="en-US" sz="2800" smtClean="0"/>
              <a:t>(30)</a:t>
            </a:r>
            <a:r>
              <a:rPr lang="en-US" altLang="en-US" sz="2800" smtClean="0">
                <a:solidFill>
                  <a:schemeClr val="accent1"/>
                </a:solidFill>
              </a:rPr>
              <a:t>P</a:t>
            </a:r>
          </a:p>
          <a:p>
            <a:pPr eaLnBrk="1" hangingPunct="1"/>
            <a:r>
              <a:rPr lang="en-US" altLang="en-US" sz="2800" smtClean="0"/>
              <a:t>Implementation </a:t>
            </a:r>
            <a:r>
              <a:rPr lang="en-US" altLang="en-US" sz="2000" smtClean="0"/>
              <a:t>(Homogenous Coordinates)</a:t>
            </a:r>
          </a:p>
          <a:p>
            <a:pPr eaLnBrk="1" hangingPunct="1">
              <a:buFont typeface="Wingdings" pitchFamily="2" charset="2"/>
              <a:buNone/>
            </a:pPr>
            <a:endParaRPr lang="en-US" altLang="en-US" sz="2000" smtClean="0"/>
          </a:p>
          <a:p>
            <a:pPr eaLnBrk="1" hangingPunct="1"/>
            <a:endParaRPr lang="en-US" altLang="en-US" sz="2800" smtClean="0"/>
          </a:p>
          <a:p>
            <a:pPr eaLnBrk="1" hangingPunct="1"/>
            <a:endParaRPr lang="en-US" altLang="en-US" sz="2800" smtClean="0"/>
          </a:p>
          <a:p>
            <a:pPr eaLnBrk="1" hangingPunct="1"/>
            <a:r>
              <a:rPr lang="en-US" altLang="en-US" sz="2800" smtClean="0"/>
              <a:t>Meaning</a:t>
            </a:r>
          </a:p>
          <a:p>
            <a:pPr lvl="1" eaLnBrk="1" hangingPunct="1"/>
            <a:r>
              <a:rPr lang="en-US" altLang="en-US" sz="2400" smtClean="0"/>
              <a:t>Rotate a point P a positive 30    degrees about the x-axis</a:t>
            </a:r>
          </a:p>
        </p:txBody>
      </p:sp>
      <p:grpSp>
        <p:nvGrpSpPr>
          <p:cNvPr id="19461" name="Group 4"/>
          <p:cNvGrpSpPr>
            <a:grpSpLocks/>
          </p:cNvGrpSpPr>
          <p:nvPr/>
        </p:nvGrpSpPr>
        <p:grpSpPr bwMode="auto">
          <a:xfrm>
            <a:off x="5638800" y="4648200"/>
            <a:ext cx="2971800" cy="1890713"/>
            <a:chOff x="384" y="2928"/>
            <a:chExt cx="1872" cy="1191"/>
          </a:xfrm>
        </p:grpSpPr>
        <p:grpSp>
          <p:nvGrpSpPr>
            <p:cNvPr id="19465" name="Group 5"/>
            <p:cNvGrpSpPr>
              <a:grpSpLocks/>
            </p:cNvGrpSpPr>
            <p:nvPr/>
          </p:nvGrpSpPr>
          <p:grpSpPr bwMode="auto">
            <a:xfrm>
              <a:off x="384" y="2928"/>
              <a:ext cx="1872" cy="1191"/>
              <a:chOff x="384" y="2928"/>
              <a:chExt cx="1872" cy="1191"/>
            </a:xfrm>
          </p:grpSpPr>
          <p:grpSp>
            <p:nvGrpSpPr>
              <p:cNvPr id="19467" name="Group 6"/>
              <p:cNvGrpSpPr>
                <a:grpSpLocks/>
              </p:cNvGrpSpPr>
              <p:nvPr/>
            </p:nvGrpSpPr>
            <p:grpSpPr bwMode="auto">
              <a:xfrm>
                <a:off x="384" y="2928"/>
                <a:ext cx="1628" cy="1191"/>
                <a:chOff x="384" y="2928"/>
                <a:chExt cx="1628" cy="1191"/>
              </a:xfrm>
            </p:grpSpPr>
            <p:sp>
              <p:nvSpPr>
                <p:cNvPr id="19474" name="Line 7"/>
                <p:cNvSpPr>
                  <a:spLocks noChangeShapeType="1"/>
                </p:cNvSpPr>
                <p:nvPr/>
              </p:nvSpPr>
              <p:spPr bwMode="auto">
                <a:xfrm flipV="1">
                  <a:off x="672" y="2928"/>
                  <a:ext cx="0" cy="11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5" name="Line 8"/>
                <p:cNvSpPr>
                  <a:spLocks noChangeShapeType="1"/>
                </p:cNvSpPr>
                <p:nvPr/>
              </p:nvSpPr>
              <p:spPr bwMode="auto">
                <a:xfrm rot="5400000" flipV="1">
                  <a:off x="1224" y="3480"/>
                  <a:ext cx="0" cy="11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6" name="Line 9"/>
                <p:cNvSpPr>
                  <a:spLocks noChangeShapeType="1"/>
                </p:cNvSpPr>
                <p:nvPr/>
              </p:nvSpPr>
              <p:spPr bwMode="auto">
                <a:xfrm flipV="1">
                  <a:off x="672" y="3504"/>
                  <a:ext cx="576"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7" name="Text Box 10"/>
                <p:cNvSpPr txBox="1">
                  <a:spLocks noChangeArrowheads="1"/>
                </p:cNvSpPr>
                <p:nvPr/>
              </p:nvSpPr>
              <p:spPr bwMode="auto">
                <a:xfrm>
                  <a:off x="1056" y="33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y</a:t>
                  </a:r>
                </a:p>
              </p:txBody>
            </p:sp>
            <p:sp>
              <p:nvSpPr>
                <p:cNvPr id="19478" name="Text Box 11"/>
                <p:cNvSpPr txBox="1">
                  <a:spLocks noChangeArrowheads="1"/>
                </p:cNvSpPr>
                <p:nvPr/>
              </p:nvSpPr>
              <p:spPr bwMode="auto">
                <a:xfrm>
                  <a:off x="1824" y="388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z</a:t>
                  </a:r>
                </a:p>
              </p:txBody>
            </p:sp>
            <p:sp>
              <p:nvSpPr>
                <p:cNvPr id="19479" name="Text Box 12"/>
                <p:cNvSpPr txBox="1">
                  <a:spLocks noChangeArrowheads="1"/>
                </p:cNvSpPr>
                <p:nvPr/>
              </p:nvSpPr>
              <p:spPr bwMode="auto">
                <a:xfrm>
                  <a:off x="384"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x</a:t>
                  </a:r>
                </a:p>
              </p:txBody>
            </p:sp>
          </p:grpSp>
          <p:sp>
            <p:nvSpPr>
              <p:cNvPr id="19468" name="Line 13"/>
              <p:cNvSpPr>
                <a:spLocks noChangeShapeType="1"/>
              </p:cNvSpPr>
              <p:nvPr/>
            </p:nvSpPr>
            <p:spPr bwMode="auto">
              <a:xfrm flipV="1">
                <a:off x="1728" y="3504"/>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4"/>
              <p:cNvSpPr>
                <a:spLocks noChangeShapeType="1"/>
              </p:cNvSpPr>
              <p:nvPr/>
            </p:nvSpPr>
            <p:spPr bwMode="auto">
              <a:xfrm>
                <a:off x="1248" y="350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5"/>
              <p:cNvSpPr>
                <a:spLocks noChangeShapeType="1"/>
              </p:cNvSpPr>
              <p:nvPr/>
            </p:nvSpPr>
            <p:spPr bwMode="auto">
              <a:xfrm flipV="1">
                <a:off x="672" y="3648"/>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6"/>
              <p:cNvSpPr>
                <a:spLocks noChangeShapeType="1"/>
              </p:cNvSpPr>
              <p:nvPr/>
            </p:nvSpPr>
            <p:spPr bwMode="auto">
              <a:xfrm flipV="1">
                <a:off x="672" y="3888"/>
                <a:ext cx="81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Oval 17"/>
              <p:cNvSpPr>
                <a:spLocks noChangeArrowheads="1"/>
              </p:cNvSpPr>
              <p:nvPr/>
            </p:nvSpPr>
            <p:spPr bwMode="auto">
              <a:xfrm>
                <a:off x="1344" y="3600"/>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19473" name="Oval 18"/>
              <p:cNvSpPr>
                <a:spLocks noChangeArrowheads="1"/>
              </p:cNvSpPr>
              <p:nvPr/>
            </p:nvSpPr>
            <p:spPr bwMode="auto">
              <a:xfrm>
                <a:off x="1440" y="3840"/>
                <a:ext cx="96" cy="96"/>
              </a:xfrm>
              <a:prstGeom prst="ellipse">
                <a:avLst/>
              </a:prstGeom>
              <a:solidFill>
                <a:srgbClr val="008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grpSp>
        <p:sp>
          <p:nvSpPr>
            <p:cNvPr id="19466" name="Freeform 19"/>
            <p:cNvSpPr>
              <a:spLocks/>
            </p:cNvSpPr>
            <p:nvPr/>
          </p:nvSpPr>
          <p:spPr bwMode="auto">
            <a:xfrm>
              <a:off x="1248" y="3744"/>
              <a:ext cx="96" cy="192"/>
            </a:xfrm>
            <a:custGeom>
              <a:avLst/>
              <a:gdLst>
                <a:gd name="T0" fmla="*/ 0 w 96"/>
                <a:gd name="T1" fmla="*/ 0 h 192"/>
                <a:gd name="T2" fmla="*/ 96 w 96"/>
                <a:gd name="T3" fmla="*/ 96 h 192"/>
                <a:gd name="T4" fmla="*/ 0 w 96"/>
                <a:gd name="T5" fmla="*/ 192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0" y="0"/>
                  </a:moveTo>
                  <a:cubicBezTo>
                    <a:pt x="48" y="32"/>
                    <a:pt x="96" y="64"/>
                    <a:pt x="96" y="96"/>
                  </a:cubicBezTo>
                  <a:cubicBezTo>
                    <a:pt x="96" y="128"/>
                    <a:pt x="16" y="176"/>
                    <a:pt x="0"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19462" name="Object 20"/>
          <p:cNvGraphicFramePr>
            <a:graphicFrameLocks noChangeAspect="1"/>
          </p:cNvGraphicFramePr>
          <p:nvPr/>
        </p:nvGraphicFramePr>
        <p:xfrm>
          <a:off x="914400" y="2971800"/>
          <a:ext cx="4343400" cy="1517650"/>
        </p:xfrm>
        <a:graphic>
          <a:graphicData uri="http://schemas.openxmlformats.org/presentationml/2006/ole">
            <mc:AlternateContent xmlns:mc="http://schemas.openxmlformats.org/markup-compatibility/2006">
              <mc:Choice xmlns:v="urn:schemas-microsoft-com:vml" Requires="v">
                <p:oleObj spid="_x0000_s19493" name="Equation" r:id="rId4" imgW="2616200" imgH="914400" progId="Equation.3">
                  <p:embed/>
                </p:oleObj>
              </mc:Choice>
              <mc:Fallback>
                <p:oleObj name="Equation" r:id="rId4" imgW="2616200" imgH="91440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971800"/>
                        <a:ext cx="4343400"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Date Placeholder 21"/>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2F107AEB-0039-4C81-9F14-65147163D858}" type="datetime1">
              <a:rPr lang="en-US" altLang="en-US" sz="1200" smtClean="0"/>
              <a:t>10/10/2017</a:t>
            </a:fld>
            <a:endParaRPr lang="en-US" altLang="en-US" sz="1200" smtClean="0"/>
          </a:p>
        </p:txBody>
      </p:sp>
      <p:sp>
        <p:nvSpPr>
          <p:cNvPr id="19464" name="Slide Number Placeholder 2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02032541-32B5-49C1-A5B5-8743063F67CC}" type="slidenum">
              <a:rPr lang="en-US" altLang="en-US" sz="1200" smtClean="0">
                <a:latin typeface="Arial Black" pitchFamily="34" charset="0"/>
              </a:rPr>
              <a:pPr eaLnBrk="1" hangingPunct="1">
                <a:spcBef>
                  <a:spcPct val="0"/>
                </a:spcBef>
                <a:buClrTx/>
                <a:buSzTx/>
                <a:buFontTx/>
                <a:buNone/>
              </a:pPr>
              <a:t>17</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20483" name="Rectangle 2"/>
          <p:cNvSpPr>
            <a:spLocks noGrp="1" noChangeArrowheads="1"/>
          </p:cNvSpPr>
          <p:nvPr>
            <p:ph type="title"/>
          </p:nvPr>
        </p:nvSpPr>
        <p:spPr/>
        <p:txBody>
          <a:bodyPr/>
          <a:lstStyle/>
          <a:p>
            <a:pPr eaLnBrk="1" hangingPunct="1"/>
            <a:r>
              <a:rPr lang="en-US" altLang="en-US" smtClean="0"/>
              <a:t>Rotation about the y axis</a:t>
            </a:r>
          </a:p>
        </p:txBody>
      </p:sp>
      <p:sp>
        <p:nvSpPr>
          <p:cNvPr id="20484" name="Rectangle 3"/>
          <p:cNvSpPr>
            <a:spLocks noGrp="1" noChangeArrowheads="1"/>
          </p:cNvSpPr>
          <p:nvPr>
            <p:ph type="body" idx="1"/>
          </p:nvPr>
        </p:nvSpPr>
        <p:spPr>
          <a:xfrm>
            <a:off x="457200" y="1981200"/>
            <a:ext cx="6248400" cy="3886200"/>
          </a:xfrm>
        </p:spPr>
        <p:txBody>
          <a:bodyPr/>
          <a:lstStyle/>
          <a:p>
            <a:pPr eaLnBrk="1" hangingPunct="1"/>
            <a:r>
              <a:rPr lang="en-US" altLang="en-US" sz="2800" smtClean="0"/>
              <a:t>Notation       </a:t>
            </a:r>
            <a:r>
              <a:rPr lang="en-US" altLang="en-US" sz="2800" smtClean="0">
                <a:solidFill>
                  <a:srgbClr val="008000"/>
                </a:solidFill>
              </a:rPr>
              <a:t>P’</a:t>
            </a:r>
            <a:r>
              <a:rPr lang="en-US" altLang="en-US" sz="2800" smtClean="0"/>
              <a:t> = R</a:t>
            </a:r>
            <a:r>
              <a:rPr lang="en-US" altLang="en-US" sz="2800" baseline="-25000" smtClean="0"/>
              <a:t>y</a:t>
            </a:r>
            <a:r>
              <a:rPr lang="en-US" altLang="en-US" sz="2800" smtClean="0"/>
              <a:t>(30)</a:t>
            </a:r>
            <a:r>
              <a:rPr lang="en-US" altLang="en-US" sz="2800" smtClean="0">
                <a:solidFill>
                  <a:schemeClr val="accent1"/>
                </a:solidFill>
              </a:rPr>
              <a:t>P</a:t>
            </a:r>
          </a:p>
          <a:p>
            <a:pPr eaLnBrk="1" hangingPunct="1"/>
            <a:r>
              <a:rPr lang="en-US" altLang="en-US" sz="2800" smtClean="0"/>
              <a:t>Implementation </a:t>
            </a:r>
            <a:r>
              <a:rPr lang="en-US" altLang="en-US" sz="2000" smtClean="0"/>
              <a:t>(Homogenous Coordinates)</a:t>
            </a:r>
          </a:p>
          <a:p>
            <a:pPr eaLnBrk="1" hangingPunct="1">
              <a:buFont typeface="Wingdings" pitchFamily="2" charset="2"/>
              <a:buNone/>
            </a:pPr>
            <a:endParaRPr lang="en-US" altLang="en-US" sz="2000" smtClean="0"/>
          </a:p>
          <a:p>
            <a:pPr eaLnBrk="1" hangingPunct="1"/>
            <a:endParaRPr lang="en-US" altLang="en-US" sz="2800" smtClean="0"/>
          </a:p>
          <a:p>
            <a:pPr eaLnBrk="1" hangingPunct="1"/>
            <a:endParaRPr lang="en-US" altLang="en-US" sz="2800" smtClean="0"/>
          </a:p>
          <a:p>
            <a:pPr eaLnBrk="1" hangingPunct="1"/>
            <a:r>
              <a:rPr lang="en-US" altLang="en-US" sz="2800" smtClean="0"/>
              <a:t>Meaning</a:t>
            </a:r>
          </a:p>
          <a:p>
            <a:pPr lvl="1" eaLnBrk="1" hangingPunct="1"/>
            <a:r>
              <a:rPr lang="en-US" altLang="en-US" sz="2400" smtClean="0"/>
              <a:t>Rotate a point P a positive 30    degrees about the y-axis</a:t>
            </a:r>
          </a:p>
        </p:txBody>
      </p:sp>
      <p:grpSp>
        <p:nvGrpSpPr>
          <p:cNvPr id="20485" name="Group 4"/>
          <p:cNvGrpSpPr>
            <a:grpSpLocks/>
          </p:cNvGrpSpPr>
          <p:nvPr/>
        </p:nvGrpSpPr>
        <p:grpSpPr bwMode="auto">
          <a:xfrm>
            <a:off x="5638800" y="4648200"/>
            <a:ext cx="2971800" cy="1890713"/>
            <a:chOff x="384" y="2928"/>
            <a:chExt cx="1872" cy="1191"/>
          </a:xfrm>
        </p:grpSpPr>
        <p:grpSp>
          <p:nvGrpSpPr>
            <p:cNvPr id="20489" name="Group 5"/>
            <p:cNvGrpSpPr>
              <a:grpSpLocks/>
            </p:cNvGrpSpPr>
            <p:nvPr/>
          </p:nvGrpSpPr>
          <p:grpSpPr bwMode="auto">
            <a:xfrm>
              <a:off x="384" y="2928"/>
              <a:ext cx="1872" cy="1191"/>
              <a:chOff x="384" y="2928"/>
              <a:chExt cx="1872" cy="1191"/>
            </a:xfrm>
          </p:grpSpPr>
          <p:grpSp>
            <p:nvGrpSpPr>
              <p:cNvPr id="20491" name="Group 6"/>
              <p:cNvGrpSpPr>
                <a:grpSpLocks/>
              </p:cNvGrpSpPr>
              <p:nvPr/>
            </p:nvGrpSpPr>
            <p:grpSpPr bwMode="auto">
              <a:xfrm>
                <a:off x="384" y="2928"/>
                <a:ext cx="1636" cy="1191"/>
                <a:chOff x="384" y="2928"/>
                <a:chExt cx="1636" cy="1191"/>
              </a:xfrm>
            </p:grpSpPr>
            <p:sp>
              <p:nvSpPr>
                <p:cNvPr id="20498" name="Line 7"/>
                <p:cNvSpPr>
                  <a:spLocks noChangeShapeType="1"/>
                </p:cNvSpPr>
                <p:nvPr/>
              </p:nvSpPr>
              <p:spPr bwMode="auto">
                <a:xfrm flipV="1">
                  <a:off x="672" y="2928"/>
                  <a:ext cx="0" cy="11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9" name="Line 8"/>
                <p:cNvSpPr>
                  <a:spLocks noChangeShapeType="1"/>
                </p:cNvSpPr>
                <p:nvPr/>
              </p:nvSpPr>
              <p:spPr bwMode="auto">
                <a:xfrm rot="5400000" flipV="1">
                  <a:off x="1224" y="3480"/>
                  <a:ext cx="0" cy="11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Line 9"/>
                <p:cNvSpPr>
                  <a:spLocks noChangeShapeType="1"/>
                </p:cNvSpPr>
                <p:nvPr/>
              </p:nvSpPr>
              <p:spPr bwMode="auto">
                <a:xfrm flipV="1">
                  <a:off x="672" y="3504"/>
                  <a:ext cx="576"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1" name="Text Box 10"/>
                <p:cNvSpPr txBox="1">
                  <a:spLocks noChangeArrowheads="1"/>
                </p:cNvSpPr>
                <p:nvPr/>
              </p:nvSpPr>
              <p:spPr bwMode="auto">
                <a:xfrm>
                  <a:off x="1056" y="331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z</a:t>
                  </a:r>
                </a:p>
              </p:txBody>
            </p:sp>
            <p:sp>
              <p:nvSpPr>
                <p:cNvPr id="20502" name="Text Box 11"/>
                <p:cNvSpPr txBox="1">
                  <a:spLocks noChangeArrowheads="1"/>
                </p:cNvSpPr>
                <p:nvPr/>
              </p:nvSpPr>
              <p:spPr bwMode="auto">
                <a:xfrm>
                  <a:off x="1824" y="38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x</a:t>
                  </a:r>
                </a:p>
              </p:txBody>
            </p:sp>
            <p:sp>
              <p:nvSpPr>
                <p:cNvPr id="20503" name="Text Box 12"/>
                <p:cNvSpPr txBox="1">
                  <a:spLocks noChangeArrowheads="1"/>
                </p:cNvSpPr>
                <p:nvPr/>
              </p:nvSpPr>
              <p:spPr bwMode="auto">
                <a:xfrm>
                  <a:off x="384"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y</a:t>
                  </a:r>
                </a:p>
              </p:txBody>
            </p:sp>
          </p:grpSp>
          <p:sp>
            <p:nvSpPr>
              <p:cNvPr id="20492" name="Line 13"/>
              <p:cNvSpPr>
                <a:spLocks noChangeShapeType="1"/>
              </p:cNvSpPr>
              <p:nvPr/>
            </p:nvSpPr>
            <p:spPr bwMode="auto">
              <a:xfrm flipV="1">
                <a:off x="1728" y="3504"/>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4"/>
              <p:cNvSpPr>
                <a:spLocks noChangeShapeType="1"/>
              </p:cNvSpPr>
              <p:nvPr/>
            </p:nvSpPr>
            <p:spPr bwMode="auto">
              <a:xfrm>
                <a:off x="1248" y="350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5"/>
              <p:cNvSpPr>
                <a:spLocks noChangeShapeType="1"/>
              </p:cNvSpPr>
              <p:nvPr/>
            </p:nvSpPr>
            <p:spPr bwMode="auto">
              <a:xfrm flipV="1">
                <a:off x="672" y="3648"/>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6"/>
              <p:cNvSpPr>
                <a:spLocks noChangeShapeType="1"/>
              </p:cNvSpPr>
              <p:nvPr/>
            </p:nvSpPr>
            <p:spPr bwMode="auto">
              <a:xfrm flipV="1">
                <a:off x="672" y="3888"/>
                <a:ext cx="81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Oval 17"/>
              <p:cNvSpPr>
                <a:spLocks noChangeArrowheads="1"/>
              </p:cNvSpPr>
              <p:nvPr/>
            </p:nvSpPr>
            <p:spPr bwMode="auto">
              <a:xfrm>
                <a:off x="1344" y="3600"/>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0497" name="Oval 18"/>
              <p:cNvSpPr>
                <a:spLocks noChangeArrowheads="1"/>
              </p:cNvSpPr>
              <p:nvPr/>
            </p:nvSpPr>
            <p:spPr bwMode="auto">
              <a:xfrm>
                <a:off x="1440" y="3840"/>
                <a:ext cx="96" cy="96"/>
              </a:xfrm>
              <a:prstGeom prst="ellipse">
                <a:avLst/>
              </a:prstGeom>
              <a:solidFill>
                <a:srgbClr val="008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grpSp>
        <p:sp>
          <p:nvSpPr>
            <p:cNvPr id="20490" name="Freeform 19"/>
            <p:cNvSpPr>
              <a:spLocks/>
            </p:cNvSpPr>
            <p:nvPr/>
          </p:nvSpPr>
          <p:spPr bwMode="auto">
            <a:xfrm>
              <a:off x="1248" y="3744"/>
              <a:ext cx="96" cy="192"/>
            </a:xfrm>
            <a:custGeom>
              <a:avLst/>
              <a:gdLst>
                <a:gd name="T0" fmla="*/ 0 w 96"/>
                <a:gd name="T1" fmla="*/ 0 h 192"/>
                <a:gd name="T2" fmla="*/ 96 w 96"/>
                <a:gd name="T3" fmla="*/ 96 h 192"/>
                <a:gd name="T4" fmla="*/ 0 w 96"/>
                <a:gd name="T5" fmla="*/ 192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0" y="0"/>
                  </a:moveTo>
                  <a:cubicBezTo>
                    <a:pt x="48" y="32"/>
                    <a:pt x="96" y="64"/>
                    <a:pt x="96" y="96"/>
                  </a:cubicBezTo>
                  <a:cubicBezTo>
                    <a:pt x="96" y="128"/>
                    <a:pt x="16" y="176"/>
                    <a:pt x="0"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20486" name="Object 20"/>
          <p:cNvGraphicFramePr>
            <a:graphicFrameLocks noChangeAspect="1"/>
          </p:cNvGraphicFramePr>
          <p:nvPr/>
        </p:nvGraphicFramePr>
        <p:xfrm>
          <a:off x="914400" y="2971800"/>
          <a:ext cx="4343400" cy="1517650"/>
        </p:xfrm>
        <a:graphic>
          <a:graphicData uri="http://schemas.openxmlformats.org/presentationml/2006/ole">
            <mc:AlternateContent xmlns:mc="http://schemas.openxmlformats.org/markup-compatibility/2006">
              <mc:Choice xmlns:v="urn:schemas-microsoft-com:vml" Requires="v">
                <p:oleObj spid="_x0000_s20517" name="Equation" r:id="rId4" imgW="2616200" imgH="914400" progId="Equation.3">
                  <p:embed/>
                </p:oleObj>
              </mc:Choice>
              <mc:Fallback>
                <p:oleObj name="Equation" r:id="rId4" imgW="2616200" imgH="91440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971800"/>
                        <a:ext cx="4343400"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Date Placeholder 21"/>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13CAF1CB-49DD-4F76-8B10-3516BCE9D03D}" type="datetime1">
              <a:rPr lang="en-US" altLang="en-US" sz="1200" smtClean="0"/>
              <a:t>10/10/2017</a:t>
            </a:fld>
            <a:endParaRPr lang="en-US" altLang="en-US" sz="1200" smtClean="0"/>
          </a:p>
        </p:txBody>
      </p:sp>
      <p:sp>
        <p:nvSpPr>
          <p:cNvPr id="20488" name="Slide Number Placeholder 2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99F2A06A-DAA9-4AB5-BDAF-8DF1734669A1}" type="slidenum">
              <a:rPr lang="en-US" altLang="en-US" sz="1200" smtClean="0">
                <a:latin typeface="Arial Black" pitchFamily="34" charset="0"/>
              </a:rPr>
              <a:pPr eaLnBrk="1" hangingPunct="1">
                <a:spcBef>
                  <a:spcPct val="0"/>
                </a:spcBef>
                <a:buClrTx/>
                <a:buSzTx/>
                <a:buFontTx/>
                <a:buNone/>
              </a:pPr>
              <a:t>18</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21507" name="Rectangle 2"/>
          <p:cNvSpPr>
            <a:spLocks noGrp="1" noChangeArrowheads="1"/>
          </p:cNvSpPr>
          <p:nvPr>
            <p:ph type="title"/>
          </p:nvPr>
        </p:nvSpPr>
        <p:spPr/>
        <p:txBody>
          <a:bodyPr/>
          <a:lstStyle/>
          <a:p>
            <a:pPr eaLnBrk="1" hangingPunct="1"/>
            <a:r>
              <a:rPr lang="en-US" altLang="en-US" smtClean="0"/>
              <a:t>Rotation about the z axis</a:t>
            </a:r>
          </a:p>
        </p:txBody>
      </p:sp>
      <p:sp>
        <p:nvSpPr>
          <p:cNvPr id="21508" name="Rectangle 3"/>
          <p:cNvSpPr>
            <a:spLocks noGrp="1" noChangeArrowheads="1"/>
          </p:cNvSpPr>
          <p:nvPr>
            <p:ph type="body" idx="1"/>
          </p:nvPr>
        </p:nvSpPr>
        <p:spPr>
          <a:xfrm>
            <a:off x="457200" y="1981200"/>
            <a:ext cx="6248400" cy="3886200"/>
          </a:xfrm>
        </p:spPr>
        <p:txBody>
          <a:bodyPr/>
          <a:lstStyle/>
          <a:p>
            <a:pPr eaLnBrk="1" hangingPunct="1"/>
            <a:r>
              <a:rPr lang="en-US" altLang="en-US" sz="2800" smtClean="0"/>
              <a:t>Notation       </a:t>
            </a:r>
            <a:r>
              <a:rPr lang="en-US" altLang="en-US" sz="2800" smtClean="0">
                <a:solidFill>
                  <a:srgbClr val="008000"/>
                </a:solidFill>
              </a:rPr>
              <a:t>P’</a:t>
            </a:r>
            <a:r>
              <a:rPr lang="en-US" altLang="en-US" sz="2800" smtClean="0"/>
              <a:t> = R</a:t>
            </a:r>
            <a:r>
              <a:rPr lang="en-US" altLang="en-US" sz="2800" baseline="-25000" smtClean="0"/>
              <a:t>z</a:t>
            </a:r>
            <a:r>
              <a:rPr lang="en-US" altLang="en-US" sz="2800" smtClean="0"/>
              <a:t>(30)</a:t>
            </a:r>
            <a:r>
              <a:rPr lang="en-US" altLang="en-US" sz="2800" smtClean="0">
                <a:solidFill>
                  <a:schemeClr val="accent1"/>
                </a:solidFill>
              </a:rPr>
              <a:t>P</a:t>
            </a:r>
          </a:p>
          <a:p>
            <a:pPr eaLnBrk="1" hangingPunct="1"/>
            <a:r>
              <a:rPr lang="en-US" altLang="en-US" sz="2800" smtClean="0"/>
              <a:t>Implementation </a:t>
            </a:r>
            <a:r>
              <a:rPr lang="en-US" altLang="en-US" sz="2000" smtClean="0"/>
              <a:t>(Homogenous Coordinates)</a:t>
            </a:r>
          </a:p>
          <a:p>
            <a:pPr eaLnBrk="1" hangingPunct="1">
              <a:buFont typeface="Wingdings" pitchFamily="2" charset="2"/>
              <a:buNone/>
            </a:pPr>
            <a:endParaRPr lang="en-US" altLang="en-US" sz="2000" smtClean="0"/>
          </a:p>
          <a:p>
            <a:pPr eaLnBrk="1" hangingPunct="1"/>
            <a:endParaRPr lang="en-US" altLang="en-US" sz="2800" smtClean="0"/>
          </a:p>
          <a:p>
            <a:pPr eaLnBrk="1" hangingPunct="1"/>
            <a:endParaRPr lang="en-US" altLang="en-US" sz="2800" smtClean="0"/>
          </a:p>
          <a:p>
            <a:pPr eaLnBrk="1" hangingPunct="1"/>
            <a:r>
              <a:rPr lang="en-US" altLang="en-US" sz="2800" smtClean="0"/>
              <a:t>Meaning</a:t>
            </a:r>
          </a:p>
          <a:p>
            <a:pPr lvl="1" eaLnBrk="1" hangingPunct="1"/>
            <a:r>
              <a:rPr lang="en-US" altLang="en-US" sz="2400" smtClean="0"/>
              <a:t>Rotate a point P a positive 30    degrees about the z-axis</a:t>
            </a:r>
          </a:p>
        </p:txBody>
      </p:sp>
      <p:grpSp>
        <p:nvGrpSpPr>
          <p:cNvPr id="21509" name="Group 4"/>
          <p:cNvGrpSpPr>
            <a:grpSpLocks/>
          </p:cNvGrpSpPr>
          <p:nvPr/>
        </p:nvGrpSpPr>
        <p:grpSpPr bwMode="auto">
          <a:xfrm>
            <a:off x="5638800" y="4648200"/>
            <a:ext cx="2971800" cy="1890713"/>
            <a:chOff x="384" y="2928"/>
            <a:chExt cx="1872" cy="1191"/>
          </a:xfrm>
        </p:grpSpPr>
        <p:grpSp>
          <p:nvGrpSpPr>
            <p:cNvPr id="21513" name="Group 5"/>
            <p:cNvGrpSpPr>
              <a:grpSpLocks/>
            </p:cNvGrpSpPr>
            <p:nvPr/>
          </p:nvGrpSpPr>
          <p:grpSpPr bwMode="auto">
            <a:xfrm>
              <a:off x="384" y="2928"/>
              <a:ext cx="1872" cy="1191"/>
              <a:chOff x="384" y="2928"/>
              <a:chExt cx="1872" cy="1191"/>
            </a:xfrm>
          </p:grpSpPr>
          <p:grpSp>
            <p:nvGrpSpPr>
              <p:cNvPr id="21515" name="Group 6"/>
              <p:cNvGrpSpPr>
                <a:grpSpLocks/>
              </p:cNvGrpSpPr>
              <p:nvPr/>
            </p:nvGrpSpPr>
            <p:grpSpPr bwMode="auto">
              <a:xfrm>
                <a:off x="384" y="2928"/>
                <a:ext cx="1636" cy="1191"/>
                <a:chOff x="384" y="2928"/>
                <a:chExt cx="1636" cy="1191"/>
              </a:xfrm>
            </p:grpSpPr>
            <p:sp>
              <p:nvSpPr>
                <p:cNvPr id="21522" name="Line 7"/>
                <p:cNvSpPr>
                  <a:spLocks noChangeShapeType="1"/>
                </p:cNvSpPr>
                <p:nvPr/>
              </p:nvSpPr>
              <p:spPr bwMode="auto">
                <a:xfrm flipV="1">
                  <a:off x="672" y="2928"/>
                  <a:ext cx="0" cy="11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3" name="Line 8"/>
                <p:cNvSpPr>
                  <a:spLocks noChangeShapeType="1"/>
                </p:cNvSpPr>
                <p:nvPr/>
              </p:nvSpPr>
              <p:spPr bwMode="auto">
                <a:xfrm rot="5400000" flipV="1">
                  <a:off x="1224" y="3480"/>
                  <a:ext cx="0" cy="11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4" name="Line 9"/>
                <p:cNvSpPr>
                  <a:spLocks noChangeShapeType="1"/>
                </p:cNvSpPr>
                <p:nvPr/>
              </p:nvSpPr>
              <p:spPr bwMode="auto">
                <a:xfrm flipV="1">
                  <a:off x="672" y="3504"/>
                  <a:ext cx="576"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5" name="Text Box 10"/>
                <p:cNvSpPr txBox="1">
                  <a:spLocks noChangeArrowheads="1"/>
                </p:cNvSpPr>
                <p:nvPr/>
              </p:nvSpPr>
              <p:spPr bwMode="auto">
                <a:xfrm>
                  <a:off x="1056" y="33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x</a:t>
                  </a:r>
                </a:p>
              </p:txBody>
            </p:sp>
            <p:sp>
              <p:nvSpPr>
                <p:cNvPr id="21526" name="Text Box 11"/>
                <p:cNvSpPr txBox="1">
                  <a:spLocks noChangeArrowheads="1"/>
                </p:cNvSpPr>
                <p:nvPr/>
              </p:nvSpPr>
              <p:spPr bwMode="auto">
                <a:xfrm>
                  <a:off x="1824" y="38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y</a:t>
                  </a:r>
                </a:p>
              </p:txBody>
            </p:sp>
            <p:sp>
              <p:nvSpPr>
                <p:cNvPr id="21527" name="Text Box 12"/>
                <p:cNvSpPr txBox="1">
                  <a:spLocks noChangeArrowheads="1"/>
                </p:cNvSpPr>
                <p:nvPr/>
              </p:nvSpPr>
              <p:spPr bwMode="auto">
                <a:xfrm>
                  <a:off x="384" y="297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z</a:t>
                  </a:r>
                </a:p>
              </p:txBody>
            </p:sp>
          </p:grpSp>
          <p:sp>
            <p:nvSpPr>
              <p:cNvPr id="21516" name="Line 13"/>
              <p:cNvSpPr>
                <a:spLocks noChangeShapeType="1"/>
              </p:cNvSpPr>
              <p:nvPr/>
            </p:nvSpPr>
            <p:spPr bwMode="auto">
              <a:xfrm flipV="1">
                <a:off x="1728" y="3504"/>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4"/>
              <p:cNvSpPr>
                <a:spLocks noChangeShapeType="1"/>
              </p:cNvSpPr>
              <p:nvPr/>
            </p:nvSpPr>
            <p:spPr bwMode="auto">
              <a:xfrm>
                <a:off x="1248" y="350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5"/>
              <p:cNvSpPr>
                <a:spLocks noChangeShapeType="1"/>
              </p:cNvSpPr>
              <p:nvPr/>
            </p:nvSpPr>
            <p:spPr bwMode="auto">
              <a:xfrm flipV="1">
                <a:off x="672" y="3648"/>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16"/>
              <p:cNvSpPr>
                <a:spLocks noChangeShapeType="1"/>
              </p:cNvSpPr>
              <p:nvPr/>
            </p:nvSpPr>
            <p:spPr bwMode="auto">
              <a:xfrm flipV="1">
                <a:off x="672" y="3888"/>
                <a:ext cx="81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Oval 17"/>
              <p:cNvSpPr>
                <a:spLocks noChangeArrowheads="1"/>
              </p:cNvSpPr>
              <p:nvPr/>
            </p:nvSpPr>
            <p:spPr bwMode="auto">
              <a:xfrm>
                <a:off x="1344" y="3600"/>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1521" name="Oval 18"/>
              <p:cNvSpPr>
                <a:spLocks noChangeArrowheads="1"/>
              </p:cNvSpPr>
              <p:nvPr/>
            </p:nvSpPr>
            <p:spPr bwMode="auto">
              <a:xfrm>
                <a:off x="1440" y="3840"/>
                <a:ext cx="96" cy="96"/>
              </a:xfrm>
              <a:prstGeom prst="ellipse">
                <a:avLst/>
              </a:prstGeom>
              <a:solidFill>
                <a:srgbClr val="008000"/>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grpSp>
        <p:sp>
          <p:nvSpPr>
            <p:cNvPr id="21514" name="Freeform 19"/>
            <p:cNvSpPr>
              <a:spLocks/>
            </p:cNvSpPr>
            <p:nvPr/>
          </p:nvSpPr>
          <p:spPr bwMode="auto">
            <a:xfrm>
              <a:off x="1248" y="3744"/>
              <a:ext cx="96" cy="192"/>
            </a:xfrm>
            <a:custGeom>
              <a:avLst/>
              <a:gdLst>
                <a:gd name="T0" fmla="*/ 0 w 96"/>
                <a:gd name="T1" fmla="*/ 0 h 192"/>
                <a:gd name="T2" fmla="*/ 96 w 96"/>
                <a:gd name="T3" fmla="*/ 96 h 192"/>
                <a:gd name="T4" fmla="*/ 0 w 96"/>
                <a:gd name="T5" fmla="*/ 192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0" y="0"/>
                  </a:moveTo>
                  <a:cubicBezTo>
                    <a:pt x="48" y="32"/>
                    <a:pt x="96" y="64"/>
                    <a:pt x="96" y="96"/>
                  </a:cubicBezTo>
                  <a:cubicBezTo>
                    <a:pt x="96" y="128"/>
                    <a:pt x="16" y="176"/>
                    <a:pt x="0"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21510" name="Object 20"/>
          <p:cNvGraphicFramePr>
            <a:graphicFrameLocks noChangeAspect="1"/>
          </p:cNvGraphicFramePr>
          <p:nvPr/>
        </p:nvGraphicFramePr>
        <p:xfrm>
          <a:off x="914400" y="2971800"/>
          <a:ext cx="4343400" cy="1517650"/>
        </p:xfrm>
        <a:graphic>
          <a:graphicData uri="http://schemas.openxmlformats.org/presentationml/2006/ole">
            <mc:AlternateContent xmlns:mc="http://schemas.openxmlformats.org/markup-compatibility/2006">
              <mc:Choice xmlns:v="urn:schemas-microsoft-com:vml" Requires="v">
                <p:oleObj spid="_x0000_s21541" name="Equation" r:id="rId4" imgW="2616200" imgH="914400" progId="Equation.3">
                  <p:embed/>
                </p:oleObj>
              </mc:Choice>
              <mc:Fallback>
                <p:oleObj name="Equation" r:id="rId4" imgW="2616200" imgH="91440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971800"/>
                        <a:ext cx="4343400"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Date Placeholder 21"/>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A259AA7C-669E-4D40-9B3A-819CB2BB77DE}" type="datetime1">
              <a:rPr lang="en-US" altLang="en-US" sz="1200" smtClean="0"/>
              <a:t>10/10/2017</a:t>
            </a:fld>
            <a:endParaRPr lang="en-US" altLang="en-US" sz="1200" smtClean="0"/>
          </a:p>
        </p:txBody>
      </p:sp>
      <p:sp>
        <p:nvSpPr>
          <p:cNvPr id="21512" name="Slide Number Placeholder 2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2FBF0E08-5D93-4DBC-B90B-F07BBF68BC71}" type="slidenum">
              <a:rPr lang="en-US" altLang="en-US" sz="1200" smtClean="0">
                <a:latin typeface="Arial Black" pitchFamily="34" charset="0"/>
              </a:rPr>
              <a:pPr eaLnBrk="1" hangingPunct="1">
                <a:spcBef>
                  <a:spcPct val="0"/>
                </a:spcBef>
                <a:buClrTx/>
                <a:buSzTx/>
                <a:buFontTx/>
                <a:buNone/>
              </a:pPr>
              <a:t>19</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4099" name="Rectangle 2"/>
          <p:cNvSpPr>
            <a:spLocks noGrp="1" noChangeArrowheads="1"/>
          </p:cNvSpPr>
          <p:nvPr>
            <p:ph type="title"/>
          </p:nvPr>
        </p:nvSpPr>
        <p:spPr/>
        <p:txBody>
          <a:bodyPr/>
          <a:lstStyle/>
          <a:p>
            <a:pPr eaLnBrk="1" hangingPunct="1"/>
            <a:r>
              <a:rPr lang="en-US" altLang="en-US" smtClean="0"/>
              <a:t>Rotations &amp; Transformations</a:t>
            </a:r>
          </a:p>
        </p:txBody>
      </p:sp>
      <p:sp>
        <p:nvSpPr>
          <p:cNvPr id="4100" name="Rectangle 3"/>
          <p:cNvSpPr>
            <a:spLocks noGrp="1" noChangeArrowheads="1"/>
          </p:cNvSpPr>
          <p:nvPr>
            <p:ph type="body" idx="1"/>
          </p:nvPr>
        </p:nvSpPr>
        <p:spPr/>
        <p:txBody>
          <a:bodyPr/>
          <a:lstStyle/>
          <a:p>
            <a:pPr eaLnBrk="1" hangingPunct="1"/>
            <a:r>
              <a:rPr lang="en-US" altLang="en-US" smtClean="0"/>
              <a:t>Output from Position Trackers</a:t>
            </a:r>
          </a:p>
          <a:p>
            <a:pPr eaLnBrk="1" hangingPunct="1"/>
            <a:r>
              <a:rPr lang="en-US" altLang="en-US" smtClean="0"/>
              <a:t>Creation of Coordinate System Graphs</a:t>
            </a:r>
          </a:p>
          <a:p>
            <a:pPr eaLnBrk="1" hangingPunct="1"/>
            <a:r>
              <a:rPr lang="en-US" altLang="en-US" smtClean="0"/>
              <a:t>Animation of Objects</a:t>
            </a:r>
          </a:p>
          <a:p>
            <a:pPr eaLnBrk="1" hangingPunct="1"/>
            <a:r>
              <a:rPr lang="en-US" altLang="en-US" smtClean="0"/>
              <a:t>Forward and Inverse Kinematics</a:t>
            </a:r>
          </a:p>
          <a:p>
            <a:pPr eaLnBrk="1" hangingPunct="1"/>
            <a:endParaRPr lang="en-US" altLang="en-US" smtClean="0"/>
          </a:p>
        </p:txBody>
      </p:sp>
      <p:sp>
        <p:nvSpPr>
          <p:cNvPr id="4101"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BF01AC08-55A1-4B6C-BD05-8E38E1D027B7}" type="datetime1">
              <a:rPr lang="en-US" altLang="en-US" sz="1200" smtClean="0"/>
              <a:t>10/10/2017</a:t>
            </a:fld>
            <a:endParaRPr lang="en-US" altLang="en-US" sz="1200" smtClean="0"/>
          </a:p>
        </p:txBody>
      </p:sp>
      <p:sp>
        <p:nvSpPr>
          <p:cNvPr id="410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1419E71F-5912-45F0-9615-0B305F269E4B}" type="slidenum">
              <a:rPr lang="en-US" altLang="en-US" sz="1200" smtClean="0">
                <a:latin typeface="Arial Black" pitchFamily="34" charset="0"/>
              </a:rPr>
              <a:pPr eaLnBrk="1" hangingPunct="1">
                <a:spcBef>
                  <a:spcPct val="0"/>
                </a:spcBef>
                <a:buClrTx/>
                <a:buSzTx/>
                <a:buFontTx/>
                <a:buNone/>
              </a:pPr>
              <a:t>2</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22531" name="Rectangle 2"/>
          <p:cNvSpPr>
            <a:spLocks noGrp="1" noChangeArrowheads="1"/>
          </p:cNvSpPr>
          <p:nvPr>
            <p:ph type="title"/>
          </p:nvPr>
        </p:nvSpPr>
        <p:spPr/>
        <p:txBody>
          <a:bodyPr/>
          <a:lstStyle/>
          <a:p>
            <a:pPr eaLnBrk="1" hangingPunct="1"/>
            <a:r>
              <a:rPr lang="en-US" altLang="en-US" sz="3200" smtClean="0"/>
              <a:t>Describing Orientation with Euler Angles</a:t>
            </a:r>
          </a:p>
        </p:txBody>
      </p:sp>
      <p:sp>
        <p:nvSpPr>
          <p:cNvPr id="22532" name="Rectangle 3"/>
          <p:cNvSpPr>
            <a:spLocks noGrp="1" noChangeArrowheads="1"/>
          </p:cNvSpPr>
          <p:nvPr>
            <p:ph type="body" sz="half" idx="1"/>
          </p:nvPr>
        </p:nvSpPr>
        <p:spPr/>
        <p:txBody>
          <a:bodyPr/>
          <a:lstStyle/>
          <a:p>
            <a:pPr marL="609600" indent="-609600" eaLnBrk="1" hangingPunct="1">
              <a:lnSpc>
                <a:spcPct val="90000"/>
              </a:lnSpc>
            </a:pPr>
            <a:r>
              <a:rPr lang="en-US" altLang="en-US" sz="2000" smtClean="0"/>
              <a:t>Orientation of an object in computer graphics is often described using Euler Angles.</a:t>
            </a:r>
          </a:p>
          <a:p>
            <a:pPr marL="990600" lvl="1" indent="-533400" eaLnBrk="1" hangingPunct="1">
              <a:lnSpc>
                <a:spcPct val="90000"/>
              </a:lnSpc>
            </a:pPr>
            <a:r>
              <a:rPr lang="en-US" altLang="en-US" sz="1800" smtClean="0"/>
              <a:t>R</a:t>
            </a:r>
            <a:r>
              <a:rPr lang="en-US" altLang="en-US" sz="1800" baseline="-25000" smtClean="0"/>
              <a:t>x </a:t>
            </a:r>
            <a:r>
              <a:rPr lang="en-US" altLang="en-US" sz="1800" smtClean="0"/>
              <a:t>R</a:t>
            </a:r>
            <a:r>
              <a:rPr lang="en-US" altLang="en-US" sz="1800" baseline="-25000" smtClean="0"/>
              <a:t>y </a:t>
            </a:r>
            <a:r>
              <a:rPr lang="en-US" altLang="en-US" sz="1800" smtClean="0"/>
              <a:t>R</a:t>
            </a:r>
            <a:r>
              <a:rPr lang="en-US" altLang="en-US" sz="1800" baseline="-25000" smtClean="0"/>
              <a:t>z</a:t>
            </a:r>
          </a:p>
          <a:p>
            <a:pPr marL="609600" indent="-609600" eaLnBrk="1" hangingPunct="1">
              <a:lnSpc>
                <a:spcPct val="90000"/>
              </a:lnSpc>
            </a:pPr>
            <a:r>
              <a:rPr lang="en-US" altLang="en-US" sz="2000" smtClean="0"/>
              <a:t>Any axis order will work and could be used.</a:t>
            </a:r>
          </a:p>
          <a:p>
            <a:pPr marL="609600" indent="-609600" eaLnBrk="1" hangingPunct="1">
              <a:lnSpc>
                <a:spcPct val="90000"/>
              </a:lnSpc>
            </a:pPr>
            <a:r>
              <a:rPr lang="en-US" altLang="en-US" sz="2000" smtClean="0"/>
              <a:t>Yaw, Pitch &amp; Roll </a:t>
            </a:r>
          </a:p>
          <a:p>
            <a:pPr marL="609600" indent="-609600" eaLnBrk="1" hangingPunct="1">
              <a:lnSpc>
                <a:spcPct val="90000"/>
              </a:lnSpc>
            </a:pPr>
            <a:r>
              <a:rPr lang="en-US" altLang="en-US" sz="2000" smtClean="0"/>
              <a:t>A related method is to use a rotation matrix</a:t>
            </a:r>
          </a:p>
          <a:p>
            <a:pPr marL="990600" lvl="1" indent="-533400" eaLnBrk="1" hangingPunct="1">
              <a:lnSpc>
                <a:spcPct val="90000"/>
              </a:lnSpc>
              <a:buFont typeface="Wingdings" pitchFamily="2" charset="2"/>
              <a:buNone/>
            </a:pPr>
            <a:endParaRPr lang="en-US" altLang="en-US" sz="2000" smtClean="0"/>
          </a:p>
        </p:txBody>
      </p:sp>
      <p:pic>
        <p:nvPicPr>
          <p:cNvPr id="22533" name="Picture 4"/>
          <p:cNvPicPr>
            <a:picLocks noGrp="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72000" y="1981200"/>
            <a:ext cx="4191000" cy="3962400"/>
          </a:xfrm>
          <a:noFill/>
        </p:spPr>
      </p:pic>
      <p:sp>
        <p:nvSpPr>
          <p:cNvPr id="22534" name="Date Placeholder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60898D6A-7C18-48A1-9DA5-D499D26DDAFA}" type="datetime1">
              <a:rPr lang="en-US" altLang="en-US" sz="1200" smtClean="0"/>
              <a:t>10/10/2017</a:t>
            </a:fld>
            <a:endParaRPr lang="en-US" altLang="en-US" sz="1200" smtClean="0"/>
          </a:p>
        </p:txBody>
      </p:sp>
      <p:sp>
        <p:nvSpPr>
          <p:cNvPr id="2253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0A8628CC-6B87-42AF-9C9B-7F40A41B4973}" type="slidenum">
              <a:rPr lang="en-US" altLang="en-US" sz="1200" smtClean="0">
                <a:latin typeface="Arial Black" pitchFamily="34" charset="0"/>
              </a:rPr>
              <a:pPr eaLnBrk="1" hangingPunct="1">
                <a:spcBef>
                  <a:spcPct val="0"/>
                </a:spcBef>
                <a:buClrTx/>
                <a:buSzTx/>
                <a:buFontTx/>
                <a:buNone/>
              </a:pPr>
              <a:t>20</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fld id="{6E34915B-0BB5-4A61-91E7-BD1799D58252}" type="datetime1">
              <a:rPr lang="en-US" altLang="en-US" sz="1200" smtClean="0"/>
              <a:t>10/10/2017</a:t>
            </a:fld>
            <a:endParaRPr lang="en-US" altLang="en-US" sz="1200" smtClean="0"/>
          </a:p>
        </p:txBody>
      </p:sp>
      <p:sp>
        <p:nvSpPr>
          <p:cNvPr id="23555"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200" smtClean="0">
                <a:latin typeface="Arial Black" pitchFamily="34" charset="0"/>
              </a:rPr>
              <a:t>©Babu 2017 </a:t>
            </a:r>
          </a:p>
        </p:txBody>
      </p:sp>
      <p:sp>
        <p:nvSpPr>
          <p:cNvPr id="23556"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l" eaLnBrk="1" hangingPunct="1">
              <a:spcBef>
                <a:spcPct val="0"/>
              </a:spcBef>
              <a:buClrTx/>
              <a:buSzTx/>
              <a:buFontTx/>
              <a:buNone/>
            </a:pPr>
            <a:fld id="{C73B9E46-FF12-4C9D-BB84-2FBD25576485}" type="slidenum">
              <a:rPr lang="en-US" altLang="en-US" sz="1200" smtClean="0"/>
              <a:pPr algn="l" eaLnBrk="1" hangingPunct="1">
                <a:spcBef>
                  <a:spcPct val="0"/>
                </a:spcBef>
                <a:buClrTx/>
                <a:buSzTx/>
                <a:buFontTx/>
                <a:buNone/>
              </a:pPr>
              <a:t>21</a:t>
            </a:fld>
            <a:endParaRPr lang="en-US" altLang="en-US" sz="1200" smtClean="0"/>
          </a:p>
        </p:txBody>
      </p:sp>
      <p:sp>
        <p:nvSpPr>
          <p:cNvPr id="23557" name="Rectangle 4"/>
          <p:cNvSpPr>
            <a:spLocks noGrp="1" noChangeArrowheads="1"/>
          </p:cNvSpPr>
          <p:nvPr>
            <p:ph type="title"/>
          </p:nvPr>
        </p:nvSpPr>
        <p:spPr>
          <a:xfrm>
            <a:off x="0" y="0"/>
            <a:ext cx="5230813" cy="477838"/>
          </a:xfrm>
        </p:spPr>
        <p:txBody>
          <a:bodyPr wrap="none" lIns="63500" tIns="25400" rIns="63500" bIns="25400" anchor="t">
            <a:spAutoFit/>
          </a:bodyPr>
          <a:lstStyle/>
          <a:p>
            <a:pPr eaLnBrk="1" hangingPunct="1"/>
            <a:r>
              <a:rPr lang="en-US" altLang="en-US" smtClean="0"/>
              <a:t>Rotation About An Arbitrary Axis</a:t>
            </a:r>
          </a:p>
        </p:txBody>
      </p:sp>
      <p:sp>
        <p:nvSpPr>
          <p:cNvPr id="23558" name="Arc 5"/>
          <p:cNvSpPr>
            <a:spLocks/>
          </p:cNvSpPr>
          <p:nvPr/>
        </p:nvSpPr>
        <p:spPr bwMode="auto">
          <a:xfrm>
            <a:off x="2979738" y="2408238"/>
            <a:ext cx="146050" cy="158750"/>
          </a:xfrm>
          <a:custGeom>
            <a:avLst/>
            <a:gdLst>
              <a:gd name="T0" fmla="*/ 2147483647 w 17831"/>
              <a:gd name="T1" fmla="*/ 2147483647 h 21600"/>
              <a:gd name="T2" fmla="*/ 0 w 17831"/>
              <a:gd name="T3" fmla="*/ 2147483647 h 21600"/>
              <a:gd name="T4" fmla="*/ 2147483647 w 17831"/>
              <a:gd name="T5" fmla="*/ 0 h 21600"/>
              <a:gd name="T6" fmla="*/ 0 60000 65536"/>
              <a:gd name="T7" fmla="*/ 0 60000 65536"/>
              <a:gd name="T8" fmla="*/ 0 60000 65536"/>
              <a:gd name="T9" fmla="*/ 0 w 17831"/>
              <a:gd name="T10" fmla="*/ 0 h 21600"/>
              <a:gd name="T11" fmla="*/ 17831 w 17831"/>
              <a:gd name="T12" fmla="*/ 21600 h 21600"/>
            </a:gdLst>
            <a:ahLst/>
            <a:cxnLst>
              <a:cxn ang="T6">
                <a:pos x="T0" y="T1"/>
              </a:cxn>
              <a:cxn ang="T7">
                <a:pos x="T2" y="T3"/>
              </a:cxn>
              <a:cxn ang="T8">
                <a:pos x="T4" y="T5"/>
              </a:cxn>
            </a:cxnLst>
            <a:rect l="T9" t="T10" r="T11" b="T12"/>
            <a:pathLst>
              <a:path w="17831" h="21600" fill="none" extrusionOk="0">
                <a:moveTo>
                  <a:pt x="17830" y="19710"/>
                </a:moveTo>
                <a:cubicBezTo>
                  <a:pt x="15052" y="20956"/>
                  <a:pt x="12041" y="21599"/>
                  <a:pt x="8997" y="21600"/>
                </a:cubicBezTo>
                <a:cubicBezTo>
                  <a:pt x="5891" y="21600"/>
                  <a:pt x="2823" y="20930"/>
                  <a:pt x="-1" y="19637"/>
                </a:cubicBezTo>
              </a:path>
              <a:path w="17831" h="21600" stroke="0" extrusionOk="0">
                <a:moveTo>
                  <a:pt x="17830" y="19710"/>
                </a:moveTo>
                <a:cubicBezTo>
                  <a:pt x="15052" y="20956"/>
                  <a:pt x="12041" y="21599"/>
                  <a:pt x="8997" y="21600"/>
                </a:cubicBezTo>
                <a:cubicBezTo>
                  <a:pt x="5891" y="21600"/>
                  <a:pt x="2823" y="20930"/>
                  <a:pt x="-1" y="19637"/>
                </a:cubicBezTo>
                <a:lnTo>
                  <a:pt x="8997" y="0"/>
                </a:lnTo>
                <a:lnTo>
                  <a:pt x="17830" y="19710"/>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3559" name="Line 6"/>
          <p:cNvSpPr>
            <a:spLocks noChangeShapeType="1"/>
          </p:cNvSpPr>
          <p:nvPr/>
        </p:nvSpPr>
        <p:spPr bwMode="auto">
          <a:xfrm>
            <a:off x="3048000" y="2557463"/>
            <a:ext cx="0" cy="25955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0" name="Arc 7"/>
          <p:cNvSpPr>
            <a:spLocks/>
          </p:cNvSpPr>
          <p:nvPr/>
        </p:nvSpPr>
        <p:spPr bwMode="auto">
          <a:xfrm>
            <a:off x="5943600" y="6611938"/>
            <a:ext cx="174625" cy="125412"/>
          </a:xfrm>
          <a:custGeom>
            <a:avLst/>
            <a:gdLst>
              <a:gd name="T0" fmla="*/ 0 w 21493"/>
              <a:gd name="T1" fmla="*/ 2147483647 h 17153"/>
              <a:gd name="T2" fmla="*/ 2147483647 w 21493"/>
              <a:gd name="T3" fmla="*/ 0 h 17153"/>
              <a:gd name="T4" fmla="*/ 2147483647 w 21493"/>
              <a:gd name="T5" fmla="*/ 2147483647 h 17153"/>
              <a:gd name="T6" fmla="*/ 0 60000 65536"/>
              <a:gd name="T7" fmla="*/ 0 60000 65536"/>
              <a:gd name="T8" fmla="*/ 0 60000 65536"/>
              <a:gd name="T9" fmla="*/ 0 w 21493"/>
              <a:gd name="T10" fmla="*/ 0 h 17153"/>
              <a:gd name="T11" fmla="*/ 21493 w 21493"/>
              <a:gd name="T12" fmla="*/ 17153 h 17153"/>
            </a:gdLst>
            <a:ahLst/>
            <a:cxnLst>
              <a:cxn ang="T6">
                <a:pos x="T0" y="T1"/>
              </a:cxn>
              <a:cxn ang="T7">
                <a:pos x="T2" y="T3"/>
              </a:cxn>
              <a:cxn ang="T8">
                <a:pos x="T4" y="T5"/>
              </a:cxn>
            </a:cxnLst>
            <a:rect l="T9" t="T10" r="T11" b="T12"/>
            <a:pathLst>
              <a:path w="21493" h="17153" fill="none" extrusionOk="0">
                <a:moveTo>
                  <a:pt x="0" y="15003"/>
                </a:moveTo>
                <a:cubicBezTo>
                  <a:pt x="594" y="9060"/>
                  <a:pt x="3622" y="3629"/>
                  <a:pt x="8365" y="0"/>
                </a:cubicBezTo>
              </a:path>
              <a:path w="21493" h="17153" stroke="0" extrusionOk="0">
                <a:moveTo>
                  <a:pt x="0" y="15003"/>
                </a:moveTo>
                <a:cubicBezTo>
                  <a:pt x="594" y="9060"/>
                  <a:pt x="3622" y="3629"/>
                  <a:pt x="8365" y="0"/>
                </a:cubicBezTo>
                <a:lnTo>
                  <a:pt x="21493" y="17153"/>
                </a:lnTo>
                <a:lnTo>
                  <a:pt x="0" y="15003"/>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3561" name="Line 8"/>
          <p:cNvSpPr>
            <a:spLocks noChangeShapeType="1"/>
          </p:cNvSpPr>
          <p:nvPr/>
        </p:nvSpPr>
        <p:spPr bwMode="auto">
          <a:xfrm>
            <a:off x="3048000" y="5168900"/>
            <a:ext cx="2927350" cy="15065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2" name="Arc 9"/>
          <p:cNvSpPr>
            <a:spLocks/>
          </p:cNvSpPr>
          <p:nvPr/>
        </p:nvSpPr>
        <p:spPr bwMode="auto">
          <a:xfrm>
            <a:off x="5943600" y="3587750"/>
            <a:ext cx="174625" cy="123825"/>
          </a:xfrm>
          <a:custGeom>
            <a:avLst/>
            <a:gdLst>
              <a:gd name="T0" fmla="*/ 2147483647 w 21531"/>
              <a:gd name="T1" fmla="*/ 2147483647 h 16990"/>
              <a:gd name="T2" fmla="*/ 0 w 21531"/>
              <a:gd name="T3" fmla="*/ 2147483647 h 16990"/>
              <a:gd name="T4" fmla="*/ 2147483647 w 21531"/>
              <a:gd name="T5" fmla="*/ 0 h 16990"/>
              <a:gd name="T6" fmla="*/ 0 60000 65536"/>
              <a:gd name="T7" fmla="*/ 0 60000 65536"/>
              <a:gd name="T8" fmla="*/ 0 60000 65536"/>
              <a:gd name="T9" fmla="*/ 0 w 21531"/>
              <a:gd name="T10" fmla="*/ 0 h 16990"/>
              <a:gd name="T11" fmla="*/ 21531 w 21531"/>
              <a:gd name="T12" fmla="*/ 16990 h 16990"/>
            </a:gdLst>
            <a:ahLst/>
            <a:cxnLst>
              <a:cxn ang="T6">
                <a:pos x="T0" y="T1"/>
              </a:cxn>
              <a:cxn ang="T7">
                <a:pos x="T2" y="T3"/>
              </a:cxn>
              <a:cxn ang="T8">
                <a:pos x="T4" y="T5"/>
              </a:cxn>
            </a:cxnLst>
            <a:rect l="T9" t="T10" r="T11" b="T12"/>
            <a:pathLst>
              <a:path w="21531" h="16990" fill="none" extrusionOk="0">
                <a:moveTo>
                  <a:pt x="8193" y="16989"/>
                </a:moveTo>
                <a:cubicBezTo>
                  <a:pt x="3451" y="13267"/>
                  <a:pt x="480" y="7732"/>
                  <a:pt x="-1" y="1723"/>
                </a:cubicBezTo>
              </a:path>
              <a:path w="21531" h="16990" stroke="0" extrusionOk="0">
                <a:moveTo>
                  <a:pt x="8193" y="16989"/>
                </a:moveTo>
                <a:cubicBezTo>
                  <a:pt x="3451" y="13267"/>
                  <a:pt x="480" y="7732"/>
                  <a:pt x="-1" y="1723"/>
                </a:cubicBezTo>
                <a:lnTo>
                  <a:pt x="21531" y="0"/>
                </a:lnTo>
                <a:lnTo>
                  <a:pt x="8193" y="16989"/>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3563" name="Line 10"/>
          <p:cNvSpPr>
            <a:spLocks noChangeShapeType="1"/>
          </p:cNvSpPr>
          <p:nvPr/>
        </p:nvSpPr>
        <p:spPr bwMode="auto">
          <a:xfrm flipV="1">
            <a:off x="3048000" y="3635375"/>
            <a:ext cx="2927350" cy="15573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4" name="Rectangle 26"/>
          <p:cNvSpPr>
            <a:spLocks noChangeArrowheads="1"/>
          </p:cNvSpPr>
          <p:nvPr/>
        </p:nvSpPr>
        <p:spPr bwMode="auto">
          <a:xfrm>
            <a:off x="2914650" y="2193925"/>
            <a:ext cx="2746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Z</a:t>
            </a:r>
          </a:p>
        </p:txBody>
      </p:sp>
      <p:sp>
        <p:nvSpPr>
          <p:cNvPr id="23565" name="Line 27"/>
          <p:cNvSpPr>
            <a:spLocks noChangeShapeType="1"/>
          </p:cNvSpPr>
          <p:nvPr/>
        </p:nvSpPr>
        <p:spPr bwMode="auto">
          <a:xfrm flipV="1">
            <a:off x="5564188" y="914400"/>
            <a:ext cx="1747837" cy="22129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6" name="Rectangle 28"/>
          <p:cNvSpPr>
            <a:spLocks noChangeArrowheads="1"/>
          </p:cNvSpPr>
          <p:nvPr/>
        </p:nvSpPr>
        <p:spPr bwMode="auto">
          <a:xfrm>
            <a:off x="5283200" y="2782888"/>
            <a:ext cx="331788"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p</a:t>
            </a:r>
            <a:r>
              <a:rPr lang="en-US" altLang="en-US" sz="1200" b="1" baseline="-25000">
                <a:solidFill>
                  <a:srgbClr val="000000"/>
                </a:solidFill>
                <a:latin typeface="New York"/>
              </a:rPr>
              <a:t>1</a:t>
            </a:r>
          </a:p>
        </p:txBody>
      </p:sp>
      <p:sp>
        <p:nvSpPr>
          <p:cNvPr id="23567" name="Rectangle 29"/>
          <p:cNvSpPr>
            <a:spLocks noChangeArrowheads="1"/>
          </p:cNvSpPr>
          <p:nvPr/>
        </p:nvSpPr>
        <p:spPr bwMode="auto">
          <a:xfrm>
            <a:off x="6911975" y="719138"/>
            <a:ext cx="331788"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p</a:t>
            </a:r>
            <a:r>
              <a:rPr lang="en-US" altLang="en-US" sz="1200" b="1" baseline="-25000">
                <a:solidFill>
                  <a:srgbClr val="000000"/>
                </a:solidFill>
                <a:latin typeface="New York"/>
              </a:rPr>
              <a:t>2</a:t>
            </a:r>
          </a:p>
        </p:txBody>
      </p:sp>
      <p:sp>
        <p:nvSpPr>
          <p:cNvPr id="23568" name="Rectangle 30"/>
          <p:cNvSpPr>
            <a:spLocks noChangeArrowheads="1"/>
          </p:cNvSpPr>
          <p:nvPr/>
        </p:nvSpPr>
        <p:spPr bwMode="auto">
          <a:xfrm>
            <a:off x="6061075" y="3460750"/>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Y</a:t>
            </a:r>
          </a:p>
        </p:txBody>
      </p:sp>
      <p:sp>
        <p:nvSpPr>
          <p:cNvPr id="23569" name="Rectangle 31"/>
          <p:cNvSpPr>
            <a:spLocks noChangeArrowheads="1"/>
          </p:cNvSpPr>
          <p:nvPr/>
        </p:nvSpPr>
        <p:spPr bwMode="auto">
          <a:xfrm>
            <a:off x="6170613" y="651033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X</a:t>
            </a:r>
          </a:p>
        </p:txBody>
      </p:sp>
      <p:sp>
        <p:nvSpPr>
          <p:cNvPr id="23570" name="Rectangle 40"/>
          <p:cNvSpPr>
            <a:spLocks noChangeArrowheads="1"/>
          </p:cNvSpPr>
          <p:nvPr/>
        </p:nvSpPr>
        <p:spPr bwMode="auto">
          <a:xfrm>
            <a:off x="6218238" y="14398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p>
        </p:txBody>
      </p:sp>
      <p:sp>
        <p:nvSpPr>
          <p:cNvPr id="23571" name="Line 41"/>
          <p:cNvSpPr>
            <a:spLocks noChangeShapeType="1"/>
          </p:cNvSpPr>
          <p:nvPr/>
        </p:nvSpPr>
        <p:spPr bwMode="auto">
          <a:xfrm flipV="1">
            <a:off x="3327400" y="923925"/>
            <a:ext cx="3975100" cy="5032375"/>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2" name="Oval 42"/>
          <p:cNvSpPr>
            <a:spLocks noChangeArrowheads="1"/>
          </p:cNvSpPr>
          <p:nvPr/>
        </p:nvSpPr>
        <p:spPr bwMode="auto">
          <a:xfrm>
            <a:off x="3838575" y="5224463"/>
            <a:ext cx="74613" cy="74612"/>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3573" name="Oval 43"/>
          <p:cNvSpPr>
            <a:spLocks noChangeArrowheads="1"/>
          </p:cNvSpPr>
          <p:nvPr/>
        </p:nvSpPr>
        <p:spPr bwMode="auto">
          <a:xfrm>
            <a:off x="5524500" y="3090863"/>
            <a:ext cx="74613" cy="74612"/>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3574" name="Oval 44"/>
          <p:cNvSpPr>
            <a:spLocks noChangeArrowheads="1"/>
          </p:cNvSpPr>
          <p:nvPr/>
        </p:nvSpPr>
        <p:spPr bwMode="auto">
          <a:xfrm>
            <a:off x="7259638" y="882650"/>
            <a:ext cx="74612" cy="74613"/>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3575" name="Arc 46"/>
          <p:cNvSpPr>
            <a:spLocks/>
          </p:cNvSpPr>
          <p:nvPr/>
        </p:nvSpPr>
        <p:spPr bwMode="auto">
          <a:xfrm rot="2394473">
            <a:off x="5867400" y="2149475"/>
            <a:ext cx="685800" cy="228600"/>
          </a:xfrm>
          <a:custGeom>
            <a:avLst/>
            <a:gdLst>
              <a:gd name="T0" fmla="*/ 2147483647 w 43200"/>
              <a:gd name="T1" fmla="*/ 2147483647 h 43027"/>
              <a:gd name="T2" fmla="*/ 2147483647 w 43200"/>
              <a:gd name="T3" fmla="*/ 0 h 43027"/>
              <a:gd name="T4" fmla="*/ 2147483647 w 43200"/>
              <a:gd name="T5" fmla="*/ 2147483647 h 43027"/>
              <a:gd name="T6" fmla="*/ 0 60000 65536"/>
              <a:gd name="T7" fmla="*/ 0 60000 65536"/>
              <a:gd name="T8" fmla="*/ 0 60000 65536"/>
              <a:gd name="T9" fmla="*/ 0 w 43200"/>
              <a:gd name="T10" fmla="*/ 0 h 43027"/>
              <a:gd name="T11" fmla="*/ 43200 w 43200"/>
              <a:gd name="T12" fmla="*/ 43027 h 43027"/>
            </a:gdLst>
            <a:ahLst/>
            <a:cxnLst>
              <a:cxn ang="T6">
                <a:pos x="T0" y="T1"/>
              </a:cxn>
              <a:cxn ang="T7">
                <a:pos x="T2" y="T3"/>
              </a:cxn>
              <a:cxn ang="T8">
                <a:pos x="T4" y="T5"/>
              </a:cxn>
            </a:cxnLst>
            <a:rect l="T9" t="T10" r="T11" b="T12"/>
            <a:pathLst>
              <a:path w="43200" h="43027" fill="none" extrusionOk="0">
                <a:moveTo>
                  <a:pt x="30938" y="1949"/>
                </a:moveTo>
                <a:cubicBezTo>
                  <a:pt x="38431" y="5542"/>
                  <a:pt x="43200" y="13116"/>
                  <a:pt x="43200" y="21427"/>
                </a:cubicBezTo>
                <a:cubicBezTo>
                  <a:pt x="43200" y="33356"/>
                  <a:pt x="33529" y="43027"/>
                  <a:pt x="21600" y="43027"/>
                </a:cubicBezTo>
                <a:cubicBezTo>
                  <a:pt x="9670" y="43027"/>
                  <a:pt x="0" y="33356"/>
                  <a:pt x="0" y="21427"/>
                </a:cubicBezTo>
                <a:cubicBezTo>
                  <a:pt x="-1" y="10551"/>
                  <a:pt x="8084" y="1372"/>
                  <a:pt x="18872" y="-1"/>
                </a:cubicBezTo>
              </a:path>
              <a:path w="43200" h="43027" stroke="0" extrusionOk="0">
                <a:moveTo>
                  <a:pt x="30938" y="1949"/>
                </a:moveTo>
                <a:cubicBezTo>
                  <a:pt x="38431" y="5542"/>
                  <a:pt x="43200" y="13116"/>
                  <a:pt x="43200" y="21427"/>
                </a:cubicBezTo>
                <a:cubicBezTo>
                  <a:pt x="43200" y="33356"/>
                  <a:pt x="33529" y="43027"/>
                  <a:pt x="21600" y="43027"/>
                </a:cubicBezTo>
                <a:cubicBezTo>
                  <a:pt x="9670" y="43027"/>
                  <a:pt x="0" y="33356"/>
                  <a:pt x="0" y="21427"/>
                </a:cubicBezTo>
                <a:cubicBezTo>
                  <a:pt x="-1" y="10551"/>
                  <a:pt x="8084" y="1372"/>
                  <a:pt x="18872" y="-1"/>
                </a:cubicBezTo>
                <a:lnTo>
                  <a:pt x="21600" y="21427"/>
                </a:lnTo>
                <a:lnTo>
                  <a:pt x="30938" y="1949"/>
                </a:lnTo>
                <a:close/>
              </a:path>
            </a:pathLst>
          </a:custGeom>
          <a:noFill/>
          <a:ln w="9525">
            <a:solidFill>
              <a:schemeClr val="tx1"/>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6" name="Rectangle 47"/>
          <p:cNvSpPr>
            <a:spLocks noChangeArrowheads="1"/>
          </p:cNvSpPr>
          <p:nvPr/>
        </p:nvSpPr>
        <p:spPr bwMode="auto">
          <a:xfrm>
            <a:off x="5721350" y="2260600"/>
            <a:ext cx="293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l-GR" altLang="en-US" sz="1800"/>
              <a:t>θ</a:t>
            </a:r>
            <a:endParaRPr lang="en-US" altLang="en-US" sz="1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fld id="{F2C8CAD3-7022-4360-9EF6-A664E5BCEC8F}" type="datetime1">
              <a:rPr lang="en-US" altLang="en-US" sz="1200" smtClean="0"/>
              <a:t>10/10/2017</a:t>
            </a:fld>
            <a:endParaRPr lang="en-US" altLang="en-US" sz="1200" smtClean="0"/>
          </a:p>
        </p:txBody>
      </p:sp>
      <p:sp>
        <p:nvSpPr>
          <p:cNvPr id="24579"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200" smtClean="0">
                <a:latin typeface="Arial Black" pitchFamily="34" charset="0"/>
              </a:rPr>
              <a:t>©Babu 2017 </a:t>
            </a:r>
          </a:p>
        </p:txBody>
      </p:sp>
      <p:sp>
        <p:nvSpPr>
          <p:cNvPr id="24580"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l" eaLnBrk="1" hangingPunct="1">
              <a:spcBef>
                <a:spcPct val="0"/>
              </a:spcBef>
              <a:buClrTx/>
              <a:buSzTx/>
              <a:buFontTx/>
              <a:buNone/>
            </a:pPr>
            <a:fld id="{BD44C7BA-2A5F-4A24-8037-911A3B8ADE9D}" type="slidenum">
              <a:rPr lang="en-US" altLang="en-US" sz="1200" smtClean="0"/>
              <a:pPr algn="l" eaLnBrk="1" hangingPunct="1">
                <a:spcBef>
                  <a:spcPct val="0"/>
                </a:spcBef>
                <a:buClrTx/>
                <a:buSzTx/>
                <a:buFontTx/>
                <a:buNone/>
              </a:pPr>
              <a:t>22</a:t>
            </a:fld>
            <a:endParaRPr lang="en-US" altLang="en-US" sz="1200" smtClean="0"/>
          </a:p>
        </p:txBody>
      </p:sp>
      <p:sp>
        <p:nvSpPr>
          <p:cNvPr id="24581" name="Line 26"/>
          <p:cNvSpPr>
            <a:spLocks noChangeShapeType="1"/>
          </p:cNvSpPr>
          <p:nvPr/>
        </p:nvSpPr>
        <p:spPr bwMode="auto">
          <a:xfrm flipV="1">
            <a:off x="2012950" y="1466850"/>
            <a:ext cx="3975100" cy="5032375"/>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2" name="Rectangle 4"/>
          <p:cNvSpPr>
            <a:spLocks noGrp="1" noChangeArrowheads="1"/>
          </p:cNvSpPr>
          <p:nvPr>
            <p:ph type="title"/>
          </p:nvPr>
        </p:nvSpPr>
        <p:spPr>
          <a:xfrm>
            <a:off x="0" y="0"/>
            <a:ext cx="5230813" cy="477838"/>
          </a:xfrm>
        </p:spPr>
        <p:txBody>
          <a:bodyPr wrap="none" lIns="63500" tIns="25400" rIns="63500" bIns="25400" anchor="t">
            <a:spAutoFit/>
          </a:bodyPr>
          <a:lstStyle/>
          <a:p>
            <a:pPr eaLnBrk="1" hangingPunct="1"/>
            <a:r>
              <a:rPr lang="en-US" altLang="en-US" smtClean="0"/>
              <a:t>Rotation About An Arbitrary Axis</a:t>
            </a:r>
          </a:p>
        </p:txBody>
      </p:sp>
      <p:sp>
        <p:nvSpPr>
          <p:cNvPr id="24583" name="Arc 5"/>
          <p:cNvSpPr>
            <a:spLocks/>
          </p:cNvSpPr>
          <p:nvPr/>
        </p:nvSpPr>
        <p:spPr bwMode="auto">
          <a:xfrm>
            <a:off x="2979738" y="2408238"/>
            <a:ext cx="146050" cy="158750"/>
          </a:xfrm>
          <a:custGeom>
            <a:avLst/>
            <a:gdLst>
              <a:gd name="T0" fmla="*/ 2147483647 w 17831"/>
              <a:gd name="T1" fmla="*/ 2147483647 h 21600"/>
              <a:gd name="T2" fmla="*/ 0 w 17831"/>
              <a:gd name="T3" fmla="*/ 2147483647 h 21600"/>
              <a:gd name="T4" fmla="*/ 2147483647 w 17831"/>
              <a:gd name="T5" fmla="*/ 0 h 21600"/>
              <a:gd name="T6" fmla="*/ 0 60000 65536"/>
              <a:gd name="T7" fmla="*/ 0 60000 65536"/>
              <a:gd name="T8" fmla="*/ 0 60000 65536"/>
              <a:gd name="T9" fmla="*/ 0 w 17831"/>
              <a:gd name="T10" fmla="*/ 0 h 21600"/>
              <a:gd name="T11" fmla="*/ 17831 w 17831"/>
              <a:gd name="T12" fmla="*/ 21600 h 21600"/>
            </a:gdLst>
            <a:ahLst/>
            <a:cxnLst>
              <a:cxn ang="T6">
                <a:pos x="T0" y="T1"/>
              </a:cxn>
              <a:cxn ang="T7">
                <a:pos x="T2" y="T3"/>
              </a:cxn>
              <a:cxn ang="T8">
                <a:pos x="T4" y="T5"/>
              </a:cxn>
            </a:cxnLst>
            <a:rect l="T9" t="T10" r="T11" b="T12"/>
            <a:pathLst>
              <a:path w="17831" h="21600" fill="none" extrusionOk="0">
                <a:moveTo>
                  <a:pt x="17830" y="19710"/>
                </a:moveTo>
                <a:cubicBezTo>
                  <a:pt x="15052" y="20956"/>
                  <a:pt x="12041" y="21599"/>
                  <a:pt x="8997" y="21600"/>
                </a:cubicBezTo>
                <a:cubicBezTo>
                  <a:pt x="5891" y="21600"/>
                  <a:pt x="2823" y="20930"/>
                  <a:pt x="-1" y="19637"/>
                </a:cubicBezTo>
              </a:path>
              <a:path w="17831" h="21600" stroke="0" extrusionOk="0">
                <a:moveTo>
                  <a:pt x="17830" y="19710"/>
                </a:moveTo>
                <a:cubicBezTo>
                  <a:pt x="15052" y="20956"/>
                  <a:pt x="12041" y="21599"/>
                  <a:pt x="8997" y="21600"/>
                </a:cubicBezTo>
                <a:cubicBezTo>
                  <a:pt x="5891" y="21600"/>
                  <a:pt x="2823" y="20930"/>
                  <a:pt x="-1" y="19637"/>
                </a:cubicBezTo>
                <a:lnTo>
                  <a:pt x="8997" y="0"/>
                </a:lnTo>
                <a:lnTo>
                  <a:pt x="17830" y="19710"/>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4584" name="Line 6"/>
          <p:cNvSpPr>
            <a:spLocks noChangeShapeType="1"/>
          </p:cNvSpPr>
          <p:nvPr/>
        </p:nvSpPr>
        <p:spPr bwMode="auto">
          <a:xfrm>
            <a:off x="3048000" y="2557463"/>
            <a:ext cx="0" cy="25955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5" name="Arc 7"/>
          <p:cNvSpPr>
            <a:spLocks/>
          </p:cNvSpPr>
          <p:nvPr/>
        </p:nvSpPr>
        <p:spPr bwMode="auto">
          <a:xfrm>
            <a:off x="5943600" y="6611938"/>
            <a:ext cx="174625" cy="125412"/>
          </a:xfrm>
          <a:custGeom>
            <a:avLst/>
            <a:gdLst>
              <a:gd name="T0" fmla="*/ 0 w 21493"/>
              <a:gd name="T1" fmla="*/ 2147483647 h 17153"/>
              <a:gd name="T2" fmla="*/ 2147483647 w 21493"/>
              <a:gd name="T3" fmla="*/ 0 h 17153"/>
              <a:gd name="T4" fmla="*/ 2147483647 w 21493"/>
              <a:gd name="T5" fmla="*/ 2147483647 h 17153"/>
              <a:gd name="T6" fmla="*/ 0 60000 65536"/>
              <a:gd name="T7" fmla="*/ 0 60000 65536"/>
              <a:gd name="T8" fmla="*/ 0 60000 65536"/>
              <a:gd name="T9" fmla="*/ 0 w 21493"/>
              <a:gd name="T10" fmla="*/ 0 h 17153"/>
              <a:gd name="T11" fmla="*/ 21493 w 21493"/>
              <a:gd name="T12" fmla="*/ 17153 h 17153"/>
            </a:gdLst>
            <a:ahLst/>
            <a:cxnLst>
              <a:cxn ang="T6">
                <a:pos x="T0" y="T1"/>
              </a:cxn>
              <a:cxn ang="T7">
                <a:pos x="T2" y="T3"/>
              </a:cxn>
              <a:cxn ang="T8">
                <a:pos x="T4" y="T5"/>
              </a:cxn>
            </a:cxnLst>
            <a:rect l="T9" t="T10" r="T11" b="T12"/>
            <a:pathLst>
              <a:path w="21493" h="17153" fill="none" extrusionOk="0">
                <a:moveTo>
                  <a:pt x="0" y="15003"/>
                </a:moveTo>
                <a:cubicBezTo>
                  <a:pt x="594" y="9060"/>
                  <a:pt x="3622" y="3629"/>
                  <a:pt x="8365" y="0"/>
                </a:cubicBezTo>
              </a:path>
              <a:path w="21493" h="17153" stroke="0" extrusionOk="0">
                <a:moveTo>
                  <a:pt x="0" y="15003"/>
                </a:moveTo>
                <a:cubicBezTo>
                  <a:pt x="594" y="9060"/>
                  <a:pt x="3622" y="3629"/>
                  <a:pt x="8365" y="0"/>
                </a:cubicBezTo>
                <a:lnTo>
                  <a:pt x="21493" y="17153"/>
                </a:lnTo>
                <a:lnTo>
                  <a:pt x="0" y="15003"/>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4586" name="Line 8"/>
          <p:cNvSpPr>
            <a:spLocks noChangeShapeType="1"/>
          </p:cNvSpPr>
          <p:nvPr/>
        </p:nvSpPr>
        <p:spPr bwMode="auto">
          <a:xfrm>
            <a:off x="3048000" y="5168900"/>
            <a:ext cx="2927350" cy="15065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7" name="Arc 9"/>
          <p:cNvSpPr>
            <a:spLocks/>
          </p:cNvSpPr>
          <p:nvPr/>
        </p:nvSpPr>
        <p:spPr bwMode="auto">
          <a:xfrm>
            <a:off x="5943600" y="3587750"/>
            <a:ext cx="174625" cy="123825"/>
          </a:xfrm>
          <a:custGeom>
            <a:avLst/>
            <a:gdLst>
              <a:gd name="T0" fmla="*/ 2147483647 w 21531"/>
              <a:gd name="T1" fmla="*/ 2147483647 h 16990"/>
              <a:gd name="T2" fmla="*/ 0 w 21531"/>
              <a:gd name="T3" fmla="*/ 2147483647 h 16990"/>
              <a:gd name="T4" fmla="*/ 2147483647 w 21531"/>
              <a:gd name="T5" fmla="*/ 0 h 16990"/>
              <a:gd name="T6" fmla="*/ 0 60000 65536"/>
              <a:gd name="T7" fmla="*/ 0 60000 65536"/>
              <a:gd name="T8" fmla="*/ 0 60000 65536"/>
              <a:gd name="T9" fmla="*/ 0 w 21531"/>
              <a:gd name="T10" fmla="*/ 0 h 16990"/>
              <a:gd name="T11" fmla="*/ 21531 w 21531"/>
              <a:gd name="T12" fmla="*/ 16990 h 16990"/>
            </a:gdLst>
            <a:ahLst/>
            <a:cxnLst>
              <a:cxn ang="T6">
                <a:pos x="T0" y="T1"/>
              </a:cxn>
              <a:cxn ang="T7">
                <a:pos x="T2" y="T3"/>
              </a:cxn>
              <a:cxn ang="T8">
                <a:pos x="T4" y="T5"/>
              </a:cxn>
            </a:cxnLst>
            <a:rect l="T9" t="T10" r="T11" b="T12"/>
            <a:pathLst>
              <a:path w="21531" h="16990" fill="none" extrusionOk="0">
                <a:moveTo>
                  <a:pt x="8193" y="16989"/>
                </a:moveTo>
                <a:cubicBezTo>
                  <a:pt x="3451" y="13267"/>
                  <a:pt x="480" y="7732"/>
                  <a:pt x="-1" y="1723"/>
                </a:cubicBezTo>
              </a:path>
              <a:path w="21531" h="16990" stroke="0" extrusionOk="0">
                <a:moveTo>
                  <a:pt x="8193" y="16989"/>
                </a:moveTo>
                <a:cubicBezTo>
                  <a:pt x="3451" y="13267"/>
                  <a:pt x="480" y="7732"/>
                  <a:pt x="-1" y="1723"/>
                </a:cubicBezTo>
                <a:lnTo>
                  <a:pt x="21531" y="0"/>
                </a:lnTo>
                <a:lnTo>
                  <a:pt x="8193" y="16989"/>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4588" name="Line 10"/>
          <p:cNvSpPr>
            <a:spLocks noChangeShapeType="1"/>
          </p:cNvSpPr>
          <p:nvPr/>
        </p:nvSpPr>
        <p:spPr bwMode="auto">
          <a:xfrm flipV="1">
            <a:off x="3048000" y="3635375"/>
            <a:ext cx="2927350" cy="15573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9" name="Rectangle 11"/>
          <p:cNvSpPr>
            <a:spLocks noChangeArrowheads="1"/>
          </p:cNvSpPr>
          <p:nvPr/>
        </p:nvSpPr>
        <p:spPr bwMode="auto">
          <a:xfrm>
            <a:off x="2914650" y="2193925"/>
            <a:ext cx="2746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Z</a:t>
            </a:r>
          </a:p>
        </p:txBody>
      </p:sp>
      <p:sp>
        <p:nvSpPr>
          <p:cNvPr id="24590" name="Line 12"/>
          <p:cNvSpPr>
            <a:spLocks noChangeShapeType="1"/>
          </p:cNvSpPr>
          <p:nvPr/>
        </p:nvSpPr>
        <p:spPr bwMode="auto">
          <a:xfrm flipV="1">
            <a:off x="5564188" y="914400"/>
            <a:ext cx="1747837" cy="22129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1" name="Rectangle 13"/>
          <p:cNvSpPr>
            <a:spLocks noChangeArrowheads="1"/>
          </p:cNvSpPr>
          <p:nvPr/>
        </p:nvSpPr>
        <p:spPr bwMode="auto">
          <a:xfrm>
            <a:off x="5283200" y="2782888"/>
            <a:ext cx="331788"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p</a:t>
            </a:r>
            <a:r>
              <a:rPr lang="en-US" altLang="en-US" sz="1200" b="1" baseline="-25000">
                <a:solidFill>
                  <a:srgbClr val="000000"/>
                </a:solidFill>
                <a:latin typeface="New York"/>
              </a:rPr>
              <a:t>1</a:t>
            </a:r>
          </a:p>
        </p:txBody>
      </p:sp>
      <p:sp>
        <p:nvSpPr>
          <p:cNvPr id="24592" name="Rectangle 14"/>
          <p:cNvSpPr>
            <a:spLocks noChangeArrowheads="1"/>
          </p:cNvSpPr>
          <p:nvPr/>
        </p:nvSpPr>
        <p:spPr bwMode="auto">
          <a:xfrm>
            <a:off x="6911975" y="717550"/>
            <a:ext cx="3317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p</a:t>
            </a:r>
            <a:r>
              <a:rPr lang="en-US" altLang="en-US" sz="1200" b="1" baseline="-25000">
                <a:solidFill>
                  <a:srgbClr val="000000"/>
                </a:solidFill>
                <a:latin typeface="New York"/>
              </a:rPr>
              <a:t>2</a:t>
            </a:r>
          </a:p>
        </p:txBody>
      </p:sp>
      <p:sp>
        <p:nvSpPr>
          <p:cNvPr id="24593" name="Rectangle 15"/>
          <p:cNvSpPr>
            <a:spLocks noChangeArrowheads="1"/>
          </p:cNvSpPr>
          <p:nvPr/>
        </p:nvSpPr>
        <p:spPr bwMode="auto">
          <a:xfrm>
            <a:off x="6061075" y="3460750"/>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Y</a:t>
            </a:r>
          </a:p>
        </p:txBody>
      </p:sp>
      <p:sp>
        <p:nvSpPr>
          <p:cNvPr id="24594" name="Rectangle 16"/>
          <p:cNvSpPr>
            <a:spLocks noChangeArrowheads="1"/>
          </p:cNvSpPr>
          <p:nvPr/>
        </p:nvSpPr>
        <p:spPr bwMode="auto">
          <a:xfrm>
            <a:off x="6170613" y="651033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X</a:t>
            </a:r>
          </a:p>
        </p:txBody>
      </p:sp>
      <p:sp>
        <p:nvSpPr>
          <p:cNvPr id="24595" name="Line 18"/>
          <p:cNvSpPr>
            <a:spLocks noChangeShapeType="1"/>
          </p:cNvSpPr>
          <p:nvPr/>
        </p:nvSpPr>
        <p:spPr bwMode="auto">
          <a:xfrm flipV="1">
            <a:off x="3327400" y="923925"/>
            <a:ext cx="3975100" cy="5032375"/>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Oval 19"/>
          <p:cNvSpPr>
            <a:spLocks noChangeArrowheads="1"/>
          </p:cNvSpPr>
          <p:nvPr/>
        </p:nvSpPr>
        <p:spPr bwMode="auto">
          <a:xfrm>
            <a:off x="3838575" y="5224463"/>
            <a:ext cx="74613" cy="74612"/>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4597" name="Oval 20"/>
          <p:cNvSpPr>
            <a:spLocks noChangeArrowheads="1"/>
          </p:cNvSpPr>
          <p:nvPr/>
        </p:nvSpPr>
        <p:spPr bwMode="auto">
          <a:xfrm>
            <a:off x="5524500" y="3090863"/>
            <a:ext cx="74613" cy="74612"/>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4598" name="Oval 21"/>
          <p:cNvSpPr>
            <a:spLocks noChangeArrowheads="1"/>
          </p:cNvSpPr>
          <p:nvPr/>
        </p:nvSpPr>
        <p:spPr bwMode="auto">
          <a:xfrm>
            <a:off x="7259638" y="882650"/>
            <a:ext cx="74612" cy="74613"/>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4599" name="Text Box 23"/>
          <p:cNvSpPr txBox="1">
            <a:spLocks noChangeArrowheads="1"/>
          </p:cNvSpPr>
          <p:nvPr/>
        </p:nvSpPr>
        <p:spPr bwMode="auto">
          <a:xfrm>
            <a:off x="584200" y="546100"/>
            <a:ext cx="2300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Translate </a:t>
            </a:r>
            <a:r>
              <a:rPr lang="en-US" altLang="en-US" sz="1800" b="1"/>
              <a:t>p</a:t>
            </a:r>
            <a:r>
              <a:rPr lang="en-US" altLang="en-US" sz="1800" b="1" baseline="-25000"/>
              <a:t>1</a:t>
            </a:r>
            <a:r>
              <a:rPr lang="en-US" altLang="en-US" sz="1800"/>
              <a:t> to origin</a:t>
            </a:r>
          </a:p>
        </p:txBody>
      </p:sp>
      <p:sp>
        <p:nvSpPr>
          <p:cNvPr id="24600" name="Line 24"/>
          <p:cNvSpPr>
            <a:spLocks noChangeShapeType="1"/>
          </p:cNvSpPr>
          <p:nvPr/>
        </p:nvSpPr>
        <p:spPr bwMode="auto">
          <a:xfrm flipV="1">
            <a:off x="3076575" y="3133725"/>
            <a:ext cx="1593850" cy="20177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1" name="Rectangle 25"/>
          <p:cNvSpPr>
            <a:spLocks noChangeArrowheads="1"/>
          </p:cNvSpPr>
          <p:nvPr/>
        </p:nvSpPr>
        <p:spPr bwMode="auto">
          <a:xfrm>
            <a:off x="4056063" y="3278188"/>
            <a:ext cx="51593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r>
              <a:rPr lang="en-US" altLang="en-US" sz="1800" b="1">
                <a:cs typeface="Times New Roman" pitchFamily="18" charset="0"/>
              </a:rPr>
              <a:t>'</a:t>
            </a:r>
          </a:p>
        </p:txBody>
      </p:sp>
      <p:sp>
        <p:nvSpPr>
          <p:cNvPr id="24602" name="Arc 28"/>
          <p:cNvSpPr>
            <a:spLocks/>
          </p:cNvSpPr>
          <p:nvPr/>
        </p:nvSpPr>
        <p:spPr bwMode="auto">
          <a:xfrm>
            <a:off x="4652963" y="2997200"/>
            <a:ext cx="152400" cy="153988"/>
          </a:xfrm>
          <a:custGeom>
            <a:avLst/>
            <a:gdLst>
              <a:gd name="T0" fmla="*/ 2147483647 w 18815"/>
              <a:gd name="T1" fmla="*/ 2147483647 h 21078"/>
              <a:gd name="T2" fmla="*/ 0 w 18815"/>
              <a:gd name="T3" fmla="*/ 2147483647 h 21078"/>
              <a:gd name="T4" fmla="*/ 2147483647 w 18815"/>
              <a:gd name="T5" fmla="*/ 0 h 21078"/>
              <a:gd name="T6" fmla="*/ 0 60000 65536"/>
              <a:gd name="T7" fmla="*/ 0 60000 65536"/>
              <a:gd name="T8" fmla="*/ 0 60000 65536"/>
              <a:gd name="T9" fmla="*/ 0 w 18815"/>
              <a:gd name="T10" fmla="*/ 0 h 21078"/>
              <a:gd name="T11" fmla="*/ 18815 w 18815"/>
              <a:gd name="T12" fmla="*/ 21078 h 21078"/>
            </a:gdLst>
            <a:ahLst/>
            <a:cxnLst>
              <a:cxn ang="T6">
                <a:pos x="T0" y="T1"/>
              </a:cxn>
              <a:cxn ang="T7">
                <a:pos x="T2" y="T3"/>
              </a:cxn>
              <a:cxn ang="T8">
                <a:pos x="T4" y="T5"/>
              </a:cxn>
            </a:cxnLst>
            <a:rect l="T9" t="T10" r="T11" b="T12"/>
            <a:pathLst>
              <a:path w="18815" h="21078" fill="none" extrusionOk="0">
                <a:moveTo>
                  <a:pt x="14094" y="21077"/>
                </a:moveTo>
                <a:cubicBezTo>
                  <a:pt x="8125" y="19741"/>
                  <a:pt x="3003" y="15936"/>
                  <a:pt x="-1" y="10609"/>
                </a:cubicBezTo>
              </a:path>
              <a:path w="18815" h="21078" stroke="0" extrusionOk="0">
                <a:moveTo>
                  <a:pt x="14094" y="21077"/>
                </a:moveTo>
                <a:cubicBezTo>
                  <a:pt x="8125" y="19741"/>
                  <a:pt x="3003" y="15936"/>
                  <a:pt x="-1" y="10609"/>
                </a:cubicBezTo>
                <a:lnTo>
                  <a:pt x="18815" y="0"/>
                </a:lnTo>
                <a:lnTo>
                  <a:pt x="14094" y="21077"/>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4603" name="Text Box 29"/>
          <p:cNvSpPr txBox="1">
            <a:spLocks noChangeArrowheads="1"/>
          </p:cNvSpPr>
          <p:nvPr/>
        </p:nvSpPr>
        <p:spPr bwMode="auto">
          <a:xfrm>
            <a:off x="5514975" y="105251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T(-p</a:t>
            </a:r>
            <a:r>
              <a:rPr lang="en-US" altLang="en-US" sz="1800" b="1" baseline="-25000"/>
              <a:t>1</a:t>
            </a:r>
            <a:r>
              <a:rPr lang="en-US" altLang="en-US" sz="1800" b="1"/>
              <a:t>)</a:t>
            </a:r>
          </a:p>
        </p:txBody>
      </p:sp>
      <p:sp>
        <p:nvSpPr>
          <p:cNvPr id="24604" name="Rectangle 30"/>
          <p:cNvSpPr>
            <a:spLocks noChangeArrowheads="1"/>
          </p:cNvSpPr>
          <p:nvPr/>
        </p:nvSpPr>
        <p:spPr bwMode="auto">
          <a:xfrm>
            <a:off x="6218238" y="14398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fld id="{BB2A5ED6-10BA-4D41-AD55-AB035CC33F1A}" type="datetime1">
              <a:rPr lang="en-US" altLang="en-US" sz="1200" smtClean="0"/>
              <a:t>10/10/2017</a:t>
            </a:fld>
            <a:endParaRPr lang="en-US" altLang="en-US" sz="1200" smtClean="0"/>
          </a:p>
        </p:txBody>
      </p:sp>
      <p:sp>
        <p:nvSpPr>
          <p:cNvPr id="25603"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200" smtClean="0">
                <a:latin typeface="Arial Black" pitchFamily="34" charset="0"/>
              </a:rPr>
              <a:t>©Babu 2017 </a:t>
            </a:r>
          </a:p>
        </p:txBody>
      </p:sp>
      <p:sp>
        <p:nvSpPr>
          <p:cNvPr id="25604"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l" eaLnBrk="1" hangingPunct="1">
              <a:spcBef>
                <a:spcPct val="0"/>
              </a:spcBef>
              <a:buClrTx/>
              <a:buSzTx/>
              <a:buFontTx/>
              <a:buNone/>
            </a:pPr>
            <a:fld id="{B42192E1-C649-48A5-977A-D96A1C26D8D9}" type="slidenum">
              <a:rPr lang="en-US" altLang="en-US" sz="1200" smtClean="0"/>
              <a:pPr algn="l" eaLnBrk="1" hangingPunct="1">
                <a:spcBef>
                  <a:spcPct val="0"/>
                </a:spcBef>
                <a:buClrTx/>
                <a:buSzTx/>
                <a:buFontTx/>
                <a:buNone/>
              </a:pPr>
              <a:t>23</a:t>
            </a:fld>
            <a:endParaRPr lang="en-US" altLang="en-US" sz="1200" smtClean="0"/>
          </a:p>
        </p:txBody>
      </p:sp>
      <p:sp>
        <p:nvSpPr>
          <p:cNvPr id="25605" name="Rectangle 4"/>
          <p:cNvSpPr>
            <a:spLocks noGrp="1" noChangeArrowheads="1"/>
          </p:cNvSpPr>
          <p:nvPr>
            <p:ph type="title"/>
          </p:nvPr>
        </p:nvSpPr>
        <p:spPr>
          <a:xfrm>
            <a:off x="0" y="0"/>
            <a:ext cx="5230813" cy="477838"/>
          </a:xfrm>
        </p:spPr>
        <p:txBody>
          <a:bodyPr wrap="none" lIns="63500" tIns="25400" rIns="63500" bIns="25400" anchor="t">
            <a:spAutoFit/>
          </a:bodyPr>
          <a:lstStyle/>
          <a:p>
            <a:pPr eaLnBrk="1" hangingPunct="1"/>
            <a:r>
              <a:rPr lang="en-US" altLang="en-US" smtClean="0"/>
              <a:t>Rotation About An Arbitrary Axis</a:t>
            </a:r>
          </a:p>
        </p:txBody>
      </p:sp>
      <p:sp>
        <p:nvSpPr>
          <p:cNvPr id="25606" name="Arc 5"/>
          <p:cNvSpPr>
            <a:spLocks/>
          </p:cNvSpPr>
          <p:nvPr/>
        </p:nvSpPr>
        <p:spPr bwMode="auto">
          <a:xfrm>
            <a:off x="2979738" y="2408238"/>
            <a:ext cx="146050" cy="158750"/>
          </a:xfrm>
          <a:custGeom>
            <a:avLst/>
            <a:gdLst>
              <a:gd name="T0" fmla="*/ 2147483647 w 17831"/>
              <a:gd name="T1" fmla="*/ 2147483647 h 21600"/>
              <a:gd name="T2" fmla="*/ 0 w 17831"/>
              <a:gd name="T3" fmla="*/ 2147483647 h 21600"/>
              <a:gd name="T4" fmla="*/ 2147483647 w 17831"/>
              <a:gd name="T5" fmla="*/ 0 h 21600"/>
              <a:gd name="T6" fmla="*/ 0 60000 65536"/>
              <a:gd name="T7" fmla="*/ 0 60000 65536"/>
              <a:gd name="T8" fmla="*/ 0 60000 65536"/>
              <a:gd name="T9" fmla="*/ 0 w 17831"/>
              <a:gd name="T10" fmla="*/ 0 h 21600"/>
              <a:gd name="T11" fmla="*/ 17831 w 17831"/>
              <a:gd name="T12" fmla="*/ 21600 h 21600"/>
            </a:gdLst>
            <a:ahLst/>
            <a:cxnLst>
              <a:cxn ang="T6">
                <a:pos x="T0" y="T1"/>
              </a:cxn>
              <a:cxn ang="T7">
                <a:pos x="T2" y="T3"/>
              </a:cxn>
              <a:cxn ang="T8">
                <a:pos x="T4" y="T5"/>
              </a:cxn>
            </a:cxnLst>
            <a:rect l="T9" t="T10" r="T11" b="T12"/>
            <a:pathLst>
              <a:path w="17831" h="21600" fill="none" extrusionOk="0">
                <a:moveTo>
                  <a:pt x="17830" y="19710"/>
                </a:moveTo>
                <a:cubicBezTo>
                  <a:pt x="15052" y="20956"/>
                  <a:pt x="12041" y="21599"/>
                  <a:pt x="8997" y="21600"/>
                </a:cubicBezTo>
                <a:cubicBezTo>
                  <a:pt x="5891" y="21600"/>
                  <a:pt x="2823" y="20930"/>
                  <a:pt x="-1" y="19637"/>
                </a:cubicBezTo>
              </a:path>
              <a:path w="17831" h="21600" stroke="0" extrusionOk="0">
                <a:moveTo>
                  <a:pt x="17830" y="19710"/>
                </a:moveTo>
                <a:cubicBezTo>
                  <a:pt x="15052" y="20956"/>
                  <a:pt x="12041" y="21599"/>
                  <a:pt x="8997" y="21600"/>
                </a:cubicBezTo>
                <a:cubicBezTo>
                  <a:pt x="5891" y="21600"/>
                  <a:pt x="2823" y="20930"/>
                  <a:pt x="-1" y="19637"/>
                </a:cubicBezTo>
                <a:lnTo>
                  <a:pt x="8997" y="0"/>
                </a:lnTo>
                <a:lnTo>
                  <a:pt x="17830" y="19710"/>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5607" name="Line 6"/>
          <p:cNvSpPr>
            <a:spLocks noChangeShapeType="1"/>
          </p:cNvSpPr>
          <p:nvPr/>
        </p:nvSpPr>
        <p:spPr bwMode="auto">
          <a:xfrm>
            <a:off x="3048000" y="2557463"/>
            <a:ext cx="0" cy="25955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8" name="Arc 7"/>
          <p:cNvSpPr>
            <a:spLocks/>
          </p:cNvSpPr>
          <p:nvPr/>
        </p:nvSpPr>
        <p:spPr bwMode="auto">
          <a:xfrm>
            <a:off x="5943600" y="6611938"/>
            <a:ext cx="174625" cy="125412"/>
          </a:xfrm>
          <a:custGeom>
            <a:avLst/>
            <a:gdLst>
              <a:gd name="T0" fmla="*/ 0 w 21493"/>
              <a:gd name="T1" fmla="*/ 2147483647 h 17153"/>
              <a:gd name="T2" fmla="*/ 2147483647 w 21493"/>
              <a:gd name="T3" fmla="*/ 0 h 17153"/>
              <a:gd name="T4" fmla="*/ 2147483647 w 21493"/>
              <a:gd name="T5" fmla="*/ 2147483647 h 17153"/>
              <a:gd name="T6" fmla="*/ 0 60000 65536"/>
              <a:gd name="T7" fmla="*/ 0 60000 65536"/>
              <a:gd name="T8" fmla="*/ 0 60000 65536"/>
              <a:gd name="T9" fmla="*/ 0 w 21493"/>
              <a:gd name="T10" fmla="*/ 0 h 17153"/>
              <a:gd name="T11" fmla="*/ 21493 w 21493"/>
              <a:gd name="T12" fmla="*/ 17153 h 17153"/>
            </a:gdLst>
            <a:ahLst/>
            <a:cxnLst>
              <a:cxn ang="T6">
                <a:pos x="T0" y="T1"/>
              </a:cxn>
              <a:cxn ang="T7">
                <a:pos x="T2" y="T3"/>
              </a:cxn>
              <a:cxn ang="T8">
                <a:pos x="T4" y="T5"/>
              </a:cxn>
            </a:cxnLst>
            <a:rect l="T9" t="T10" r="T11" b="T12"/>
            <a:pathLst>
              <a:path w="21493" h="17153" fill="none" extrusionOk="0">
                <a:moveTo>
                  <a:pt x="0" y="15003"/>
                </a:moveTo>
                <a:cubicBezTo>
                  <a:pt x="594" y="9060"/>
                  <a:pt x="3622" y="3629"/>
                  <a:pt x="8365" y="0"/>
                </a:cubicBezTo>
              </a:path>
              <a:path w="21493" h="17153" stroke="0" extrusionOk="0">
                <a:moveTo>
                  <a:pt x="0" y="15003"/>
                </a:moveTo>
                <a:cubicBezTo>
                  <a:pt x="594" y="9060"/>
                  <a:pt x="3622" y="3629"/>
                  <a:pt x="8365" y="0"/>
                </a:cubicBezTo>
                <a:lnTo>
                  <a:pt x="21493" y="17153"/>
                </a:lnTo>
                <a:lnTo>
                  <a:pt x="0" y="15003"/>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5609" name="Line 8"/>
          <p:cNvSpPr>
            <a:spLocks noChangeShapeType="1"/>
          </p:cNvSpPr>
          <p:nvPr/>
        </p:nvSpPr>
        <p:spPr bwMode="auto">
          <a:xfrm>
            <a:off x="3048000" y="5168900"/>
            <a:ext cx="2927350" cy="15065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0" name="Arc 9"/>
          <p:cNvSpPr>
            <a:spLocks/>
          </p:cNvSpPr>
          <p:nvPr/>
        </p:nvSpPr>
        <p:spPr bwMode="auto">
          <a:xfrm>
            <a:off x="5943600" y="3587750"/>
            <a:ext cx="174625" cy="123825"/>
          </a:xfrm>
          <a:custGeom>
            <a:avLst/>
            <a:gdLst>
              <a:gd name="T0" fmla="*/ 2147483647 w 21531"/>
              <a:gd name="T1" fmla="*/ 2147483647 h 16990"/>
              <a:gd name="T2" fmla="*/ 0 w 21531"/>
              <a:gd name="T3" fmla="*/ 2147483647 h 16990"/>
              <a:gd name="T4" fmla="*/ 2147483647 w 21531"/>
              <a:gd name="T5" fmla="*/ 0 h 16990"/>
              <a:gd name="T6" fmla="*/ 0 60000 65536"/>
              <a:gd name="T7" fmla="*/ 0 60000 65536"/>
              <a:gd name="T8" fmla="*/ 0 60000 65536"/>
              <a:gd name="T9" fmla="*/ 0 w 21531"/>
              <a:gd name="T10" fmla="*/ 0 h 16990"/>
              <a:gd name="T11" fmla="*/ 21531 w 21531"/>
              <a:gd name="T12" fmla="*/ 16990 h 16990"/>
            </a:gdLst>
            <a:ahLst/>
            <a:cxnLst>
              <a:cxn ang="T6">
                <a:pos x="T0" y="T1"/>
              </a:cxn>
              <a:cxn ang="T7">
                <a:pos x="T2" y="T3"/>
              </a:cxn>
              <a:cxn ang="T8">
                <a:pos x="T4" y="T5"/>
              </a:cxn>
            </a:cxnLst>
            <a:rect l="T9" t="T10" r="T11" b="T12"/>
            <a:pathLst>
              <a:path w="21531" h="16990" fill="none" extrusionOk="0">
                <a:moveTo>
                  <a:pt x="8193" y="16989"/>
                </a:moveTo>
                <a:cubicBezTo>
                  <a:pt x="3451" y="13267"/>
                  <a:pt x="480" y="7732"/>
                  <a:pt x="-1" y="1723"/>
                </a:cubicBezTo>
              </a:path>
              <a:path w="21531" h="16990" stroke="0" extrusionOk="0">
                <a:moveTo>
                  <a:pt x="8193" y="16989"/>
                </a:moveTo>
                <a:cubicBezTo>
                  <a:pt x="3451" y="13267"/>
                  <a:pt x="480" y="7732"/>
                  <a:pt x="-1" y="1723"/>
                </a:cubicBezTo>
                <a:lnTo>
                  <a:pt x="21531" y="0"/>
                </a:lnTo>
                <a:lnTo>
                  <a:pt x="8193" y="16989"/>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5611" name="Line 10"/>
          <p:cNvSpPr>
            <a:spLocks noChangeShapeType="1"/>
          </p:cNvSpPr>
          <p:nvPr/>
        </p:nvSpPr>
        <p:spPr bwMode="auto">
          <a:xfrm flipV="1">
            <a:off x="3048000" y="3635375"/>
            <a:ext cx="2927350" cy="15573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2" name="Arc 11"/>
          <p:cNvSpPr>
            <a:spLocks/>
          </p:cNvSpPr>
          <p:nvPr/>
        </p:nvSpPr>
        <p:spPr bwMode="auto">
          <a:xfrm>
            <a:off x="4652963" y="2997200"/>
            <a:ext cx="152400" cy="153988"/>
          </a:xfrm>
          <a:custGeom>
            <a:avLst/>
            <a:gdLst>
              <a:gd name="T0" fmla="*/ 2147483647 w 18815"/>
              <a:gd name="T1" fmla="*/ 2147483647 h 21078"/>
              <a:gd name="T2" fmla="*/ 0 w 18815"/>
              <a:gd name="T3" fmla="*/ 2147483647 h 21078"/>
              <a:gd name="T4" fmla="*/ 2147483647 w 18815"/>
              <a:gd name="T5" fmla="*/ 0 h 21078"/>
              <a:gd name="T6" fmla="*/ 0 60000 65536"/>
              <a:gd name="T7" fmla="*/ 0 60000 65536"/>
              <a:gd name="T8" fmla="*/ 0 60000 65536"/>
              <a:gd name="T9" fmla="*/ 0 w 18815"/>
              <a:gd name="T10" fmla="*/ 0 h 21078"/>
              <a:gd name="T11" fmla="*/ 18815 w 18815"/>
              <a:gd name="T12" fmla="*/ 21078 h 21078"/>
            </a:gdLst>
            <a:ahLst/>
            <a:cxnLst>
              <a:cxn ang="T6">
                <a:pos x="T0" y="T1"/>
              </a:cxn>
              <a:cxn ang="T7">
                <a:pos x="T2" y="T3"/>
              </a:cxn>
              <a:cxn ang="T8">
                <a:pos x="T4" y="T5"/>
              </a:cxn>
            </a:cxnLst>
            <a:rect l="T9" t="T10" r="T11" b="T12"/>
            <a:pathLst>
              <a:path w="18815" h="21078" fill="none" extrusionOk="0">
                <a:moveTo>
                  <a:pt x="14094" y="21077"/>
                </a:moveTo>
                <a:cubicBezTo>
                  <a:pt x="8125" y="19741"/>
                  <a:pt x="3003" y="15936"/>
                  <a:pt x="-1" y="10609"/>
                </a:cubicBezTo>
              </a:path>
              <a:path w="18815" h="21078" stroke="0" extrusionOk="0">
                <a:moveTo>
                  <a:pt x="14094" y="21077"/>
                </a:moveTo>
                <a:cubicBezTo>
                  <a:pt x="8125" y="19741"/>
                  <a:pt x="3003" y="15936"/>
                  <a:pt x="-1" y="10609"/>
                </a:cubicBezTo>
                <a:lnTo>
                  <a:pt x="18815" y="0"/>
                </a:lnTo>
                <a:lnTo>
                  <a:pt x="14094" y="21077"/>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5613" name="Line 12"/>
          <p:cNvSpPr>
            <a:spLocks noChangeShapeType="1"/>
          </p:cNvSpPr>
          <p:nvPr/>
        </p:nvSpPr>
        <p:spPr bwMode="auto">
          <a:xfrm flipV="1">
            <a:off x="3048000" y="3100388"/>
            <a:ext cx="1651000" cy="20923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Freeform 13"/>
          <p:cNvSpPr>
            <a:spLocks/>
          </p:cNvSpPr>
          <p:nvPr/>
        </p:nvSpPr>
        <p:spPr bwMode="auto">
          <a:xfrm>
            <a:off x="3813175" y="3003550"/>
            <a:ext cx="985838" cy="2559050"/>
          </a:xfrm>
          <a:custGeom>
            <a:avLst/>
            <a:gdLst>
              <a:gd name="T0" fmla="*/ 2147483647 w 621"/>
              <a:gd name="T1" fmla="*/ 0 h 1612"/>
              <a:gd name="T2" fmla="*/ 2147483647 w 621"/>
              <a:gd name="T3" fmla="*/ 2147483647 h 1612"/>
              <a:gd name="T4" fmla="*/ 0 w 621"/>
              <a:gd name="T5" fmla="*/ 2147483647 h 1612"/>
              <a:gd name="T6" fmla="*/ 0 60000 65536"/>
              <a:gd name="T7" fmla="*/ 0 60000 65536"/>
              <a:gd name="T8" fmla="*/ 0 60000 65536"/>
              <a:gd name="T9" fmla="*/ 0 w 621"/>
              <a:gd name="T10" fmla="*/ 0 h 1612"/>
              <a:gd name="T11" fmla="*/ 621 w 621"/>
              <a:gd name="T12" fmla="*/ 1612 h 1612"/>
            </a:gdLst>
            <a:ahLst/>
            <a:cxnLst>
              <a:cxn ang="T6">
                <a:pos x="T0" y="T1"/>
              </a:cxn>
              <a:cxn ang="T7">
                <a:pos x="T2" y="T3"/>
              </a:cxn>
              <a:cxn ang="T8">
                <a:pos x="T4" y="T5"/>
              </a:cxn>
            </a:cxnLst>
            <a:rect l="T9" t="T10" r="T11" b="T12"/>
            <a:pathLst>
              <a:path w="621" h="1612">
                <a:moveTo>
                  <a:pt x="620" y="0"/>
                </a:moveTo>
                <a:lnTo>
                  <a:pt x="620" y="1239"/>
                </a:lnTo>
                <a:lnTo>
                  <a:pt x="0" y="161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5" name="Line 14"/>
          <p:cNvSpPr>
            <a:spLocks noChangeShapeType="1"/>
          </p:cNvSpPr>
          <p:nvPr/>
        </p:nvSpPr>
        <p:spPr bwMode="auto">
          <a:xfrm flipH="1" flipV="1">
            <a:off x="4025900" y="4675188"/>
            <a:ext cx="777875" cy="3079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5"/>
          <p:cNvSpPr>
            <a:spLocks noChangeShapeType="1"/>
          </p:cNvSpPr>
          <p:nvPr/>
        </p:nvSpPr>
        <p:spPr bwMode="auto">
          <a:xfrm>
            <a:off x="3819525" y="3600450"/>
            <a:ext cx="0" cy="19526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7" name="Line 16"/>
          <p:cNvSpPr>
            <a:spLocks noChangeShapeType="1"/>
          </p:cNvSpPr>
          <p:nvPr/>
        </p:nvSpPr>
        <p:spPr bwMode="auto">
          <a:xfrm>
            <a:off x="4038600" y="2714625"/>
            <a:ext cx="0" cy="19526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17"/>
          <p:cNvSpPr>
            <a:spLocks noChangeShapeType="1"/>
          </p:cNvSpPr>
          <p:nvPr/>
        </p:nvSpPr>
        <p:spPr bwMode="auto">
          <a:xfrm>
            <a:off x="4038600" y="2720975"/>
            <a:ext cx="752475" cy="282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9" name="Line 18"/>
          <p:cNvSpPr>
            <a:spLocks noChangeShapeType="1"/>
          </p:cNvSpPr>
          <p:nvPr/>
        </p:nvSpPr>
        <p:spPr bwMode="auto">
          <a:xfrm>
            <a:off x="3054350" y="3311525"/>
            <a:ext cx="752475" cy="282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0" name="Line 19"/>
          <p:cNvSpPr>
            <a:spLocks noChangeShapeType="1"/>
          </p:cNvSpPr>
          <p:nvPr/>
        </p:nvSpPr>
        <p:spPr bwMode="auto">
          <a:xfrm flipV="1">
            <a:off x="3054350" y="2701925"/>
            <a:ext cx="984250" cy="6159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1" name="Line 21"/>
          <p:cNvSpPr>
            <a:spLocks noChangeShapeType="1"/>
          </p:cNvSpPr>
          <p:nvPr/>
        </p:nvSpPr>
        <p:spPr bwMode="auto">
          <a:xfrm flipV="1">
            <a:off x="3048000" y="4962525"/>
            <a:ext cx="1727200" cy="219075"/>
          </a:xfrm>
          <a:prstGeom prst="line">
            <a:avLst/>
          </a:prstGeom>
          <a:noFill/>
          <a:ln w="25400">
            <a:pattFill prst="pct50">
              <a:fgClr>
                <a:srgbClr val="000000"/>
              </a:fgClr>
              <a:bgClr>
                <a:srgbClr val="FFFFFF"/>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2" name="Line 23"/>
          <p:cNvSpPr>
            <a:spLocks noChangeShapeType="1"/>
          </p:cNvSpPr>
          <p:nvPr/>
        </p:nvSpPr>
        <p:spPr bwMode="auto">
          <a:xfrm flipV="1">
            <a:off x="3060700" y="3597275"/>
            <a:ext cx="727075" cy="1581150"/>
          </a:xfrm>
          <a:prstGeom prst="line">
            <a:avLst/>
          </a:prstGeom>
          <a:noFill/>
          <a:ln w="25400">
            <a:pattFill prst="pct50">
              <a:fgClr>
                <a:srgbClr val="000000"/>
              </a:fgClr>
              <a:bgClr>
                <a:srgbClr val="FFFFFF"/>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3" name="Line 25"/>
          <p:cNvSpPr>
            <a:spLocks noChangeShapeType="1"/>
          </p:cNvSpPr>
          <p:nvPr/>
        </p:nvSpPr>
        <p:spPr bwMode="auto">
          <a:xfrm flipV="1">
            <a:off x="3060700" y="2749550"/>
            <a:ext cx="935038" cy="2428875"/>
          </a:xfrm>
          <a:prstGeom prst="line">
            <a:avLst/>
          </a:prstGeom>
          <a:noFill/>
          <a:ln w="25400">
            <a:pattFill prst="pct50">
              <a:fgClr>
                <a:srgbClr val="000000"/>
              </a:fgClr>
              <a:bgClr>
                <a:srgbClr val="FFFFFF"/>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4" name="Rectangle 26"/>
          <p:cNvSpPr>
            <a:spLocks noChangeArrowheads="1"/>
          </p:cNvSpPr>
          <p:nvPr/>
        </p:nvSpPr>
        <p:spPr bwMode="auto">
          <a:xfrm>
            <a:off x="2914650" y="2193925"/>
            <a:ext cx="2746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Z</a:t>
            </a:r>
          </a:p>
        </p:txBody>
      </p:sp>
      <p:sp>
        <p:nvSpPr>
          <p:cNvPr id="25625" name="Rectangle 30"/>
          <p:cNvSpPr>
            <a:spLocks noChangeArrowheads="1"/>
          </p:cNvSpPr>
          <p:nvPr/>
        </p:nvSpPr>
        <p:spPr bwMode="auto">
          <a:xfrm>
            <a:off x="6061075" y="3460750"/>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Y</a:t>
            </a:r>
          </a:p>
        </p:txBody>
      </p:sp>
      <p:sp>
        <p:nvSpPr>
          <p:cNvPr id="25626" name="Rectangle 31"/>
          <p:cNvSpPr>
            <a:spLocks noChangeArrowheads="1"/>
          </p:cNvSpPr>
          <p:nvPr/>
        </p:nvSpPr>
        <p:spPr bwMode="auto">
          <a:xfrm>
            <a:off x="6170613" y="651033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X</a:t>
            </a:r>
          </a:p>
        </p:txBody>
      </p:sp>
      <p:sp>
        <p:nvSpPr>
          <p:cNvPr id="25627" name="Rectangle 32"/>
          <p:cNvSpPr>
            <a:spLocks noChangeArrowheads="1"/>
          </p:cNvSpPr>
          <p:nvPr/>
        </p:nvSpPr>
        <p:spPr bwMode="auto">
          <a:xfrm>
            <a:off x="4102100" y="5013325"/>
            <a:ext cx="2746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b</a:t>
            </a:r>
          </a:p>
        </p:txBody>
      </p:sp>
      <p:sp>
        <p:nvSpPr>
          <p:cNvPr id="25628" name="Rectangle 33"/>
          <p:cNvSpPr>
            <a:spLocks noChangeArrowheads="1"/>
          </p:cNvSpPr>
          <p:nvPr/>
        </p:nvSpPr>
        <p:spPr bwMode="auto">
          <a:xfrm>
            <a:off x="3568700" y="3844925"/>
            <a:ext cx="2651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a</a:t>
            </a:r>
          </a:p>
        </p:txBody>
      </p:sp>
      <p:sp>
        <p:nvSpPr>
          <p:cNvPr id="25629" name="Rectangle 34"/>
          <p:cNvSpPr>
            <a:spLocks noChangeArrowheads="1"/>
          </p:cNvSpPr>
          <p:nvPr/>
        </p:nvSpPr>
        <p:spPr bwMode="auto">
          <a:xfrm>
            <a:off x="3743325" y="3111500"/>
            <a:ext cx="2651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c</a:t>
            </a:r>
          </a:p>
        </p:txBody>
      </p:sp>
      <p:sp>
        <p:nvSpPr>
          <p:cNvPr id="25630" name="Rectangle 35"/>
          <p:cNvSpPr>
            <a:spLocks noChangeArrowheads="1"/>
          </p:cNvSpPr>
          <p:nvPr/>
        </p:nvSpPr>
        <p:spPr bwMode="auto">
          <a:xfrm>
            <a:off x="3473450" y="5624513"/>
            <a:ext cx="331788"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u</a:t>
            </a:r>
            <a:r>
              <a:rPr lang="en-US" altLang="en-US" sz="1200" b="1" baseline="-25000">
                <a:solidFill>
                  <a:srgbClr val="000000"/>
                </a:solidFill>
                <a:latin typeface="New York"/>
              </a:rPr>
              <a:t>x</a:t>
            </a:r>
          </a:p>
        </p:txBody>
      </p:sp>
      <p:sp>
        <p:nvSpPr>
          <p:cNvPr id="25631" name="Rectangle 36"/>
          <p:cNvSpPr>
            <a:spLocks noChangeArrowheads="1"/>
          </p:cNvSpPr>
          <p:nvPr/>
        </p:nvSpPr>
        <p:spPr bwMode="auto">
          <a:xfrm>
            <a:off x="3986213" y="4270375"/>
            <a:ext cx="33178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u</a:t>
            </a:r>
            <a:r>
              <a:rPr lang="en-US" altLang="en-US" sz="1200" b="1" baseline="-25000">
                <a:solidFill>
                  <a:srgbClr val="000000"/>
                </a:solidFill>
                <a:latin typeface="New York"/>
              </a:rPr>
              <a:t>y</a:t>
            </a:r>
          </a:p>
        </p:txBody>
      </p:sp>
      <p:sp>
        <p:nvSpPr>
          <p:cNvPr id="25632" name="Rectangle 37"/>
          <p:cNvSpPr>
            <a:spLocks noChangeArrowheads="1"/>
          </p:cNvSpPr>
          <p:nvPr/>
        </p:nvSpPr>
        <p:spPr bwMode="auto">
          <a:xfrm>
            <a:off x="2641600" y="3165475"/>
            <a:ext cx="3254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u</a:t>
            </a:r>
            <a:r>
              <a:rPr lang="en-US" altLang="en-US" sz="1200" b="1" baseline="-25000">
                <a:solidFill>
                  <a:srgbClr val="000000"/>
                </a:solidFill>
                <a:latin typeface="New York"/>
              </a:rPr>
              <a:t>z</a:t>
            </a:r>
          </a:p>
        </p:txBody>
      </p:sp>
      <p:sp>
        <p:nvSpPr>
          <p:cNvPr id="25633" name="Arc 38"/>
          <p:cNvSpPr>
            <a:spLocks/>
          </p:cNvSpPr>
          <p:nvPr/>
        </p:nvSpPr>
        <p:spPr bwMode="auto">
          <a:xfrm>
            <a:off x="3057525" y="4330700"/>
            <a:ext cx="298450" cy="2222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34" name="Rectangle 39"/>
          <p:cNvSpPr>
            <a:spLocks noChangeArrowheads="1"/>
          </p:cNvSpPr>
          <p:nvPr/>
        </p:nvSpPr>
        <p:spPr bwMode="auto">
          <a:xfrm>
            <a:off x="3113088" y="4032250"/>
            <a:ext cx="2651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nSpc>
                <a:spcPct val="119000"/>
              </a:lnSpc>
              <a:spcBef>
                <a:spcPct val="59000"/>
              </a:spcBef>
              <a:buClrTx/>
              <a:buSzTx/>
              <a:buFontTx/>
              <a:buNone/>
            </a:pPr>
            <a:r>
              <a:rPr lang="en-US" altLang="en-US" sz="1200" b="1"/>
              <a:t>ß</a:t>
            </a:r>
          </a:p>
        </p:txBody>
      </p:sp>
      <p:sp>
        <p:nvSpPr>
          <p:cNvPr id="25635" name="Rectangle 40"/>
          <p:cNvSpPr>
            <a:spLocks noChangeArrowheads="1"/>
          </p:cNvSpPr>
          <p:nvPr/>
        </p:nvSpPr>
        <p:spPr bwMode="auto">
          <a:xfrm>
            <a:off x="4789488" y="2763838"/>
            <a:ext cx="371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r>
              <a:rPr lang="en-US" altLang="en-US" sz="1800" b="1">
                <a:cs typeface="Times New Roman" pitchFamily="18" charset="0"/>
              </a:rPr>
              <a:t>'</a:t>
            </a:r>
          </a:p>
        </p:txBody>
      </p:sp>
      <p:sp>
        <p:nvSpPr>
          <p:cNvPr id="25636" name="Text Box 42"/>
          <p:cNvSpPr txBox="1">
            <a:spLocks noChangeArrowheads="1"/>
          </p:cNvSpPr>
          <p:nvPr/>
        </p:nvSpPr>
        <p:spPr bwMode="auto">
          <a:xfrm>
            <a:off x="307975" y="836613"/>
            <a:ext cx="5989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Rotate </a:t>
            </a:r>
            <a:r>
              <a:rPr lang="en-US" altLang="en-US" sz="1800" b="1"/>
              <a:t>u' </a:t>
            </a:r>
            <a:r>
              <a:rPr lang="en-US" altLang="en-US" sz="1800"/>
              <a:t>to</a:t>
            </a:r>
            <a:r>
              <a:rPr lang="en-US" altLang="en-US" sz="1800" b="1"/>
              <a:t> u'' </a:t>
            </a:r>
            <a:r>
              <a:rPr lang="en-US" altLang="en-US" sz="1800"/>
              <a:t>in YZ plane</a:t>
            </a:r>
            <a:r>
              <a:rPr lang="en-US" altLang="en-US" sz="1800" b="1"/>
              <a:t>  </a:t>
            </a:r>
            <a:r>
              <a:rPr lang="en-US" altLang="en-US" sz="1800"/>
              <a:t>(rotation about Y axis, R</a:t>
            </a:r>
            <a:r>
              <a:rPr lang="en-US" altLang="en-US" sz="1800" baseline="-25000"/>
              <a:t>y</a:t>
            </a:r>
            <a:r>
              <a:rPr lang="en-US" altLang="en-US" sz="1800"/>
              <a:t>(-</a:t>
            </a:r>
            <a:r>
              <a:rPr lang="el-GR" altLang="en-US" sz="1800"/>
              <a:t>β</a:t>
            </a:r>
            <a:r>
              <a:rPr lang="en-US" altLang="en-US" sz="1800"/>
              <a:t>))</a:t>
            </a:r>
            <a:endParaRPr lang="el-GR" altLang="en-US" sz="1800"/>
          </a:p>
        </p:txBody>
      </p:sp>
      <p:sp>
        <p:nvSpPr>
          <p:cNvPr id="25637" name="Text Box 44"/>
          <p:cNvSpPr txBox="1">
            <a:spLocks noChangeArrowheads="1"/>
          </p:cNvSpPr>
          <p:nvPr/>
        </p:nvSpPr>
        <p:spPr bwMode="auto">
          <a:xfrm>
            <a:off x="288925" y="2324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graphicFrame>
        <p:nvGraphicFramePr>
          <p:cNvPr id="25638" name="Object 45"/>
          <p:cNvGraphicFramePr>
            <a:graphicFrameLocks noChangeAspect="1"/>
          </p:cNvGraphicFramePr>
          <p:nvPr/>
        </p:nvGraphicFramePr>
        <p:xfrm>
          <a:off x="295275" y="2085975"/>
          <a:ext cx="1462088" cy="2790825"/>
        </p:xfrm>
        <a:graphic>
          <a:graphicData uri="http://schemas.openxmlformats.org/presentationml/2006/ole">
            <mc:AlternateContent xmlns:mc="http://schemas.openxmlformats.org/markup-compatibility/2006">
              <mc:Choice xmlns:v="urn:schemas-microsoft-com:vml" Requires="v">
                <p:oleObj spid="_x0000_s25656" name="Equation" r:id="rId4" imgW="838200" imgH="1600200" progId="Equation.DSMT4">
                  <p:embed/>
                </p:oleObj>
              </mc:Choice>
              <mc:Fallback>
                <p:oleObj name="Equation" r:id="rId4" imgW="838200" imgH="1600200" progId="Equation.DSMT4">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2085975"/>
                        <a:ext cx="1462088"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39" name="Text Box 48"/>
          <p:cNvSpPr txBox="1">
            <a:spLocks noChangeArrowheads="1"/>
          </p:cNvSpPr>
          <p:nvPr/>
        </p:nvSpPr>
        <p:spPr bwMode="auto">
          <a:xfrm>
            <a:off x="4486275" y="1362075"/>
            <a:ext cx="2162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800"/>
              <a:t>R</a:t>
            </a:r>
            <a:r>
              <a:rPr lang="en-US" altLang="en-US" sz="1800" baseline="-25000"/>
              <a:t>y</a:t>
            </a:r>
            <a:r>
              <a:rPr lang="en-US" altLang="en-US" sz="1800"/>
              <a:t>(-</a:t>
            </a:r>
            <a:r>
              <a:rPr lang="el-GR" altLang="en-US" sz="1800"/>
              <a:t>β</a:t>
            </a:r>
            <a:r>
              <a:rPr lang="en-US" altLang="en-US" sz="1800"/>
              <a:t>))</a:t>
            </a:r>
            <a:r>
              <a:rPr lang="en-US" altLang="en-US" sz="1800" b="1"/>
              <a:t> </a:t>
            </a:r>
            <a:r>
              <a:rPr lang="en-US" altLang="en-US" sz="1800" b="1">
                <a:cs typeface="Times New Roman" pitchFamily="18" charset="0"/>
              </a:rPr>
              <a:t>∙ </a:t>
            </a:r>
            <a:r>
              <a:rPr lang="en-US" altLang="en-US" sz="1800"/>
              <a:t>T(</a:t>
            </a:r>
            <a:r>
              <a:rPr lang="en-US" altLang="en-US" sz="1800" b="1"/>
              <a:t>-p</a:t>
            </a:r>
            <a:r>
              <a:rPr lang="en-US" altLang="en-US" sz="1800" b="1" baseline="-25000"/>
              <a:t>1</a:t>
            </a:r>
            <a:r>
              <a:rPr lang="en-US" altLang="en-US" sz="1800" b="1"/>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fld id="{5AEA9F79-15FC-4D48-BE61-E2973E3786B6}" type="datetime1">
              <a:rPr lang="en-US" altLang="en-US" sz="1200" smtClean="0"/>
              <a:t>10/10/2017</a:t>
            </a:fld>
            <a:endParaRPr lang="en-US" altLang="en-US" sz="1200" smtClean="0"/>
          </a:p>
        </p:txBody>
      </p:sp>
      <p:sp>
        <p:nvSpPr>
          <p:cNvPr id="26627"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200" smtClean="0">
                <a:latin typeface="Arial Black" pitchFamily="34" charset="0"/>
              </a:rPr>
              <a:t>©Babu 2017 </a:t>
            </a:r>
          </a:p>
        </p:txBody>
      </p:sp>
      <p:sp>
        <p:nvSpPr>
          <p:cNvPr id="26628"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l" eaLnBrk="1" hangingPunct="1">
              <a:spcBef>
                <a:spcPct val="0"/>
              </a:spcBef>
              <a:buClrTx/>
              <a:buSzTx/>
              <a:buFontTx/>
              <a:buNone/>
            </a:pPr>
            <a:fld id="{D72D6917-FE8A-4938-9E94-2A7D58F84D09}" type="slidenum">
              <a:rPr lang="en-US" altLang="en-US" sz="1200" smtClean="0"/>
              <a:pPr algn="l" eaLnBrk="1" hangingPunct="1">
                <a:spcBef>
                  <a:spcPct val="0"/>
                </a:spcBef>
                <a:buClrTx/>
                <a:buSzTx/>
                <a:buFontTx/>
                <a:buNone/>
              </a:pPr>
              <a:t>24</a:t>
            </a:fld>
            <a:endParaRPr lang="en-US" altLang="en-US" sz="1200" smtClean="0"/>
          </a:p>
        </p:txBody>
      </p:sp>
      <p:sp>
        <p:nvSpPr>
          <p:cNvPr id="26629" name="Rectangle 4"/>
          <p:cNvSpPr>
            <a:spLocks noGrp="1" noChangeArrowheads="1"/>
          </p:cNvSpPr>
          <p:nvPr>
            <p:ph type="title"/>
          </p:nvPr>
        </p:nvSpPr>
        <p:spPr>
          <a:xfrm>
            <a:off x="0" y="0"/>
            <a:ext cx="5230813" cy="477838"/>
          </a:xfrm>
        </p:spPr>
        <p:txBody>
          <a:bodyPr wrap="none" lIns="63500" tIns="25400" rIns="63500" bIns="25400" anchor="t">
            <a:spAutoFit/>
          </a:bodyPr>
          <a:lstStyle/>
          <a:p>
            <a:pPr eaLnBrk="1" hangingPunct="1"/>
            <a:r>
              <a:rPr lang="en-US" altLang="en-US" smtClean="0"/>
              <a:t>Rotation About An Arbitrary Axis</a:t>
            </a:r>
          </a:p>
        </p:txBody>
      </p:sp>
      <p:sp>
        <p:nvSpPr>
          <p:cNvPr id="26630" name="Arc 5"/>
          <p:cNvSpPr>
            <a:spLocks/>
          </p:cNvSpPr>
          <p:nvPr/>
        </p:nvSpPr>
        <p:spPr bwMode="auto">
          <a:xfrm>
            <a:off x="2979738" y="2408238"/>
            <a:ext cx="146050" cy="158750"/>
          </a:xfrm>
          <a:custGeom>
            <a:avLst/>
            <a:gdLst>
              <a:gd name="T0" fmla="*/ 2147483647 w 17831"/>
              <a:gd name="T1" fmla="*/ 2147483647 h 21600"/>
              <a:gd name="T2" fmla="*/ 0 w 17831"/>
              <a:gd name="T3" fmla="*/ 2147483647 h 21600"/>
              <a:gd name="T4" fmla="*/ 2147483647 w 17831"/>
              <a:gd name="T5" fmla="*/ 0 h 21600"/>
              <a:gd name="T6" fmla="*/ 0 60000 65536"/>
              <a:gd name="T7" fmla="*/ 0 60000 65536"/>
              <a:gd name="T8" fmla="*/ 0 60000 65536"/>
              <a:gd name="T9" fmla="*/ 0 w 17831"/>
              <a:gd name="T10" fmla="*/ 0 h 21600"/>
              <a:gd name="T11" fmla="*/ 17831 w 17831"/>
              <a:gd name="T12" fmla="*/ 21600 h 21600"/>
            </a:gdLst>
            <a:ahLst/>
            <a:cxnLst>
              <a:cxn ang="T6">
                <a:pos x="T0" y="T1"/>
              </a:cxn>
              <a:cxn ang="T7">
                <a:pos x="T2" y="T3"/>
              </a:cxn>
              <a:cxn ang="T8">
                <a:pos x="T4" y="T5"/>
              </a:cxn>
            </a:cxnLst>
            <a:rect l="T9" t="T10" r="T11" b="T12"/>
            <a:pathLst>
              <a:path w="17831" h="21600" fill="none" extrusionOk="0">
                <a:moveTo>
                  <a:pt x="17830" y="19710"/>
                </a:moveTo>
                <a:cubicBezTo>
                  <a:pt x="15052" y="20956"/>
                  <a:pt x="12041" y="21599"/>
                  <a:pt x="8997" y="21600"/>
                </a:cubicBezTo>
                <a:cubicBezTo>
                  <a:pt x="5891" y="21600"/>
                  <a:pt x="2823" y="20930"/>
                  <a:pt x="-1" y="19637"/>
                </a:cubicBezTo>
              </a:path>
              <a:path w="17831" h="21600" stroke="0" extrusionOk="0">
                <a:moveTo>
                  <a:pt x="17830" y="19710"/>
                </a:moveTo>
                <a:cubicBezTo>
                  <a:pt x="15052" y="20956"/>
                  <a:pt x="12041" y="21599"/>
                  <a:pt x="8997" y="21600"/>
                </a:cubicBezTo>
                <a:cubicBezTo>
                  <a:pt x="5891" y="21600"/>
                  <a:pt x="2823" y="20930"/>
                  <a:pt x="-1" y="19637"/>
                </a:cubicBezTo>
                <a:lnTo>
                  <a:pt x="8997" y="0"/>
                </a:lnTo>
                <a:lnTo>
                  <a:pt x="17830" y="19710"/>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6631" name="Line 6"/>
          <p:cNvSpPr>
            <a:spLocks noChangeShapeType="1"/>
          </p:cNvSpPr>
          <p:nvPr/>
        </p:nvSpPr>
        <p:spPr bwMode="auto">
          <a:xfrm>
            <a:off x="3048000" y="2557463"/>
            <a:ext cx="0" cy="25955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2" name="Arc 7"/>
          <p:cNvSpPr>
            <a:spLocks/>
          </p:cNvSpPr>
          <p:nvPr/>
        </p:nvSpPr>
        <p:spPr bwMode="auto">
          <a:xfrm>
            <a:off x="5943600" y="6611938"/>
            <a:ext cx="174625" cy="125412"/>
          </a:xfrm>
          <a:custGeom>
            <a:avLst/>
            <a:gdLst>
              <a:gd name="T0" fmla="*/ 0 w 21493"/>
              <a:gd name="T1" fmla="*/ 2147483647 h 17153"/>
              <a:gd name="T2" fmla="*/ 2147483647 w 21493"/>
              <a:gd name="T3" fmla="*/ 0 h 17153"/>
              <a:gd name="T4" fmla="*/ 2147483647 w 21493"/>
              <a:gd name="T5" fmla="*/ 2147483647 h 17153"/>
              <a:gd name="T6" fmla="*/ 0 60000 65536"/>
              <a:gd name="T7" fmla="*/ 0 60000 65536"/>
              <a:gd name="T8" fmla="*/ 0 60000 65536"/>
              <a:gd name="T9" fmla="*/ 0 w 21493"/>
              <a:gd name="T10" fmla="*/ 0 h 17153"/>
              <a:gd name="T11" fmla="*/ 21493 w 21493"/>
              <a:gd name="T12" fmla="*/ 17153 h 17153"/>
            </a:gdLst>
            <a:ahLst/>
            <a:cxnLst>
              <a:cxn ang="T6">
                <a:pos x="T0" y="T1"/>
              </a:cxn>
              <a:cxn ang="T7">
                <a:pos x="T2" y="T3"/>
              </a:cxn>
              <a:cxn ang="T8">
                <a:pos x="T4" y="T5"/>
              </a:cxn>
            </a:cxnLst>
            <a:rect l="T9" t="T10" r="T11" b="T12"/>
            <a:pathLst>
              <a:path w="21493" h="17153" fill="none" extrusionOk="0">
                <a:moveTo>
                  <a:pt x="0" y="15003"/>
                </a:moveTo>
                <a:cubicBezTo>
                  <a:pt x="594" y="9060"/>
                  <a:pt x="3622" y="3629"/>
                  <a:pt x="8365" y="0"/>
                </a:cubicBezTo>
              </a:path>
              <a:path w="21493" h="17153" stroke="0" extrusionOk="0">
                <a:moveTo>
                  <a:pt x="0" y="15003"/>
                </a:moveTo>
                <a:cubicBezTo>
                  <a:pt x="594" y="9060"/>
                  <a:pt x="3622" y="3629"/>
                  <a:pt x="8365" y="0"/>
                </a:cubicBezTo>
                <a:lnTo>
                  <a:pt x="21493" y="17153"/>
                </a:lnTo>
                <a:lnTo>
                  <a:pt x="0" y="15003"/>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6633" name="Line 8"/>
          <p:cNvSpPr>
            <a:spLocks noChangeShapeType="1"/>
          </p:cNvSpPr>
          <p:nvPr/>
        </p:nvSpPr>
        <p:spPr bwMode="auto">
          <a:xfrm>
            <a:off x="3048000" y="5168900"/>
            <a:ext cx="2927350" cy="15065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4" name="Arc 9"/>
          <p:cNvSpPr>
            <a:spLocks/>
          </p:cNvSpPr>
          <p:nvPr/>
        </p:nvSpPr>
        <p:spPr bwMode="auto">
          <a:xfrm>
            <a:off x="5943600" y="3587750"/>
            <a:ext cx="174625" cy="123825"/>
          </a:xfrm>
          <a:custGeom>
            <a:avLst/>
            <a:gdLst>
              <a:gd name="T0" fmla="*/ 2147483647 w 21531"/>
              <a:gd name="T1" fmla="*/ 2147483647 h 16990"/>
              <a:gd name="T2" fmla="*/ 0 w 21531"/>
              <a:gd name="T3" fmla="*/ 2147483647 h 16990"/>
              <a:gd name="T4" fmla="*/ 2147483647 w 21531"/>
              <a:gd name="T5" fmla="*/ 0 h 16990"/>
              <a:gd name="T6" fmla="*/ 0 60000 65536"/>
              <a:gd name="T7" fmla="*/ 0 60000 65536"/>
              <a:gd name="T8" fmla="*/ 0 60000 65536"/>
              <a:gd name="T9" fmla="*/ 0 w 21531"/>
              <a:gd name="T10" fmla="*/ 0 h 16990"/>
              <a:gd name="T11" fmla="*/ 21531 w 21531"/>
              <a:gd name="T12" fmla="*/ 16990 h 16990"/>
            </a:gdLst>
            <a:ahLst/>
            <a:cxnLst>
              <a:cxn ang="T6">
                <a:pos x="T0" y="T1"/>
              </a:cxn>
              <a:cxn ang="T7">
                <a:pos x="T2" y="T3"/>
              </a:cxn>
              <a:cxn ang="T8">
                <a:pos x="T4" y="T5"/>
              </a:cxn>
            </a:cxnLst>
            <a:rect l="T9" t="T10" r="T11" b="T12"/>
            <a:pathLst>
              <a:path w="21531" h="16990" fill="none" extrusionOk="0">
                <a:moveTo>
                  <a:pt x="8193" y="16989"/>
                </a:moveTo>
                <a:cubicBezTo>
                  <a:pt x="3451" y="13267"/>
                  <a:pt x="480" y="7732"/>
                  <a:pt x="-1" y="1723"/>
                </a:cubicBezTo>
              </a:path>
              <a:path w="21531" h="16990" stroke="0" extrusionOk="0">
                <a:moveTo>
                  <a:pt x="8193" y="16989"/>
                </a:moveTo>
                <a:cubicBezTo>
                  <a:pt x="3451" y="13267"/>
                  <a:pt x="480" y="7732"/>
                  <a:pt x="-1" y="1723"/>
                </a:cubicBezTo>
                <a:lnTo>
                  <a:pt x="21531" y="0"/>
                </a:lnTo>
                <a:lnTo>
                  <a:pt x="8193" y="16989"/>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6635" name="Line 10"/>
          <p:cNvSpPr>
            <a:spLocks noChangeShapeType="1"/>
          </p:cNvSpPr>
          <p:nvPr/>
        </p:nvSpPr>
        <p:spPr bwMode="auto">
          <a:xfrm flipV="1">
            <a:off x="3048000" y="3635375"/>
            <a:ext cx="2927350" cy="15573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6" name="Arc 11"/>
          <p:cNvSpPr>
            <a:spLocks/>
          </p:cNvSpPr>
          <p:nvPr/>
        </p:nvSpPr>
        <p:spPr bwMode="auto">
          <a:xfrm>
            <a:off x="4652963" y="2997200"/>
            <a:ext cx="152400" cy="153988"/>
          </a:xfrm>
          <a:custGeom>
            <a:avLst/>
            <a:gdLst>
              <a:gd name="T0" fmla="*/ 2147483647 w 18815"/>
              <a:gd name="T1" fmla="*/ 2147483647 h 21078"/>
              <a:gd name="T2" fmla="*/ 0 w 18815"/>
              <a:gd name="T3" fmla="*/ 2147483647 h 21078"/>
              <a:gd name="T4" fmla="*/ 2147483647 w 18815"/>
              <a:gd name="T5" fmla="*/ 0 h 21078"/>
              <a:gd name="T6" fmla="*/ 0 60000 65536"/>
              <a:gd name="T7" fmla="*/ 0 60000 65536"/>
              <a:gd name="T8" fmla="*/ 0 60000 65536"/>
              <a:gd name="T9" fmla="*/ 0 w 18815"/>
              <a:gd name="T10" fmla="*/ 0 h 21078"/>
              <a:gd name="T11" fmla="*/ 18815 w 18815"/>
              <a:gd name="T12" fmla="*/ 21078 h 21078"/>
            </a:gdLst>
            <a:ahLst/>
            <a:cxnLst>
              <a:cxn ang="T6">
                <a:pos x="T0" y="T1"/>
              </a:cxn>
              <a:cxn ang="T7">
                <a:pos x="T2" y="T3"/>
              </a:cxn>
              <a:cxn ang="T8">
                <a:pos x="T4" y="T5"/>
              </a:cxn>
            </a:cxnLst>
            <a:rect l="T9" t="T10" r="T11" b="T12"/>
            <a:pathLst>
              <a:path w="18815" h="21078" fill="none" extrusionOk="0">
                <a:moveTo>
                  <a:pt x="14094" y="21077"/>
                </a:moveTo>
                <a:cubicBezTo>
                  <a:pt x="8125" y="19741"/>
                  <a:pt x="3003" y="15936"/>
                  <a:pt x="-1" y="10609"/>
                </a:cubicBezTo>
              </a:path>
              <a:path w="18815" h="21078" stroke="0" extrusionOk="0">
                <a:moveTo>
                  <a:pt x="14094" y="21077"/>
                </a:moveTo>
                <a:cubicBezTo>
                  <a:pt x="8125" y="19741"/>
                  <a:pt x="3003" y="15936"/>
                  <a:pt x="-1" y="10609"/>
                </a:cubicBezTo>
                <a:lnTo>
                  <a:pt x="18815" y="0"/>
                </a:lnTo>
                <a:lnTo>
                  <a:pt x="14094" y="21077"/>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6637" name="Line 12"/>
          <p:cNvSpPr>
            <a:spLocks noChangeShapeType="1"/>
          </p:cNvSpPr>
          <p:nvPr/>
        </p:nvSpPr>
        <p:spPr bwMode="auto">
          <a:xfrm flipV="1">
            <a:off x="3048000" y="3100388"/>
            <a:ext cx="1651000" cy="20923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8" name="Freeform 13"/>
          <p:cNvSpPr>
            <a:spLocks/>
          </p:cNvSpPr>
          <p:nvPr/>
        </p:nvSpPr>
        <p:spPr bwMode="auto">
          <a:xfrm>
            <a:off x="3813175" y="3003550"/>
            <a:ext cx="985838" cy="2559050"/>
          </a:xfrm>
          <a:custGeom>
            <a:avLst/>
            <a:gdLst>
              <a:gd name="T0" fmla="*/ 2147483647 w 621"/>
              <a:gd name="T1" fmla="*/ 0 h 1612"/>
              <a:gd name="T2" fmla="*/ 2147483647 w 621"/>
              <a:gd name="T3" fmla="*/ 2147483647 h 1612"/>
              <a:gd name="T4" fmla="*/ 0 w 621"/>
              <a:gd name="T5" fmla="*/ 2147483647 h 1612"/>
              <a:gd name="T6" fmla="*/ 0 60000 65536"/>
              <a:gd name="T7" fmla="*/ 0 60000 65536"/>
              <a:gd name="T8" fmla="*/ 0 60000 65536"/>
              <a:gd name="T9" fmla="*/ 0 w 621"/>
              <a:gd name="T10" fmla="*/ 0 h 1612"/>
              <a:gd name="T11" fmla="*/ 621 w 621"/>
              <a:gd name="T12" fmla="*/ 1612 h 1612"/>
            </a:gdLst>
            <a:ahLst/>
            <a:cxnLst>
              <a:cxn ang="T6">
                <a:pos x="T0" y="T1"/>
              </a:cxn>
              <a:cxn ang="T7">
                <a:pos x="T2" y="T3"/>
              </a:cxn>
              <a:cxn ang="T8">
                <a:pos x="T4" y="T5"/>
              </a:cxn>
            </a:cxnLst>
            <a:rect l="T9" t="T10" r="T11" b="T12"/>
            <a:pathLst>
              <a:path w="621" h="1612">
                <a:moveTo>
                  <a:pt x="620" y="0"/>
                </a:moveTo>
                <a:lnTo>
                  <a:pt x="620" y="1239"/>
                </a:lnTo>
                <a:lnTo>
                  <a:pt x="0" y="161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9" name="Line 14"/>
          <p:cNvSpPr>
            <a:spLocks noChangeShapeType="1"/>
          </p:cNvSpPr>
          <p:nvPr/>
        </p:nvSpPr>
        <p:spPr bwMode="auto">
          <a:xfrm flipH="1" flipV="1">
            <a:off x="4025900" y="4675188"/>
            <a:ext cx="777875" cy="3079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Line 15"/>
          <p:cNvSpPr>
            <a:spLocks noChangeShapeType="1"/>
          </p:cNvSpPr>
          <p:nvPr/>
        </p:nvSpPr>
        <p:spPr bwMode="auto">
          <a:xfrm>
            <a:off x="3819525" y="3600450"/>
            <a:ext cx="0" cy="19526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16"/>
          <p:cNvSpPr>
            <a:spLocks noChangeShapeType="1"/>
          </p:cNvSpPr>
          <p:nvPr/>
        </p:nvSpPr>
        <p:spPr bwMode="auto">
          <a:xfrm>
            <a:off x="4038600" y="2714625"/>
            <a:ext cx="0" cy="19526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17"/>
          <p:cNvSpPr>
            <a:spLocks noChangeShapeType="1"/>
          </p:cNvSpPr>
          <p:nvPr/>
        </p:nvSpPr>
        <p:spPr bwMode="auto">
          <a:xfrm>
            <a:off x="4038600" y="2720975"/>
            <a:ext cx="752475" cy="282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3" name="Line 18"/>
          <p:cNvSpPr>
            <a:spLocks noChangeShapeType="1"/>
          </p:cNvSpPr>
          <p:nvPr/>
        </p:nvSpPr>
        <p:spPr bwMode="auto">
          <a:xfrm>
            <a:off x="3054350" y="3311525"/>
            <a:ext cx="752475" cy="282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4" name="Line 19"/>
          <p:cNvSpPr>
            <a:spLocks noChangeShapeType="1"/>
          </p:cNvSpPr>
          <p:nvPr/>
        </p:nvSpPr>
        <p:spPr bwMode="auto">
          <a:xfrm flipV="1">
            <a:off x="3054350" y="2701925"/>
            <a:ext cx="984250" cy="6159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5" name="Arc 20" descr="50%"/>
          <p:cNvSpPr>
            <a:spLocks/>
          </p:cNvSpPr>
          <p:nvPr/>
        </p:nvSpPr>
        <p:spPr bwMode="auto">
          <a:xfrm>
            <a:off x="4629150" y="4919663"/>
            <a:ext cx="176213" cy="123825"/>
          </a:xfrm>
          <a:custGeom>
            <a:avLst/>
            <a:gdLst>
              <a:gd name="T0" fmla="*/ 2147483647 w 21600"/>
              <a:gd name="T1" fmla="*/ 2147483647 h 17110"/>
              <a:gd name="T2" fmla="*/ 2147483647 w 21600"/>
              <a:gd name="T3" fmla="*/ 0 h 17110"/>
              <a:gd name="T4" fmla="*/ 2147483647 w 21600"/>
              <a:gd name="T5" fmla="*/ 2147483647 h 17110"/>
              <a:gd name="T6" fmla="*/ 0 60000 65536"/>
              <a:gd name="T7" fmla="*/ 0 60000 65536"/>
              <a:gd name="T8" fmla="*/ 0 60000 65536"/>
              <a:gd name="T9" fmla="*/ 0 w 21600"/>
              <a:gd name="T10" fmla="*/ 0 h 17110"/>
              <a:gd name="T11" fmla="*/ 21600 w 21600"/>
              <a:gd name="T12" fmla="*/ 17110 h 17110"/>
            </a:gdLst>
            <a:ahLst/>
            <a:cxnLst>
              <a:cxn ang="T6">
                <a:pos x="T0" y="T1"/>
              </a:cxn>
              <a:cxn ang="T7">
                <a:pos x="T2" y="T3"/>
              </a:cxn>
              <a:cxn ang="T8">
                <a:pos x="T4" y="T5"/>
              </a:cxn>
            </a:cxnLst>
            <a:rect l="T9" t="T10" r="T11" b="T12"/>
            <a:pathLst>
              <a:path w="21600" h="17110" fill="none" extrusionOk="0">
                <a:moveTo>
                  <a:pt x="2926" y="17109"/>
                </a:moveTo>
                <a:cubicBezTo>
                  <a:pt x="1009" y="13813"/>
                  <a:pt x="0" y="10067"/>
                  <a:pt x="0" y="6254"/>
                </a:cubicBezTo>
                <a:cubicBezTo>
                  <a:pt x="-1" y="4135"/>
                  <a:pt x="311" y="2028"/>
                  <a:pt x="925" y="0"/>
                </a:cubicBezTo>
              </a:path>
              <a:path w="21600" h="17110" stroke="0" extrusionOk="0">
                <a:moveTo>
                  <a:pt x="2926" y="17109"/>
                </a:moveTo>
                <a:cubicBezTo>
                  <a:pt x="1009" y="13813"/>
                  <a:pt x="0" y="10067"/>
                  <a:pt x="0" y="6254"/>
                </a:cubicBezTo>
                <a:cubicBezTo>
                  <a:pt x="-1" y="4135"/>
                  <a:pt x="311" y="2028"/>
                  <a:pt x="925" y="0"/>
                </a:cubicBezTo>
                <a:lnTo>
                  <a:pt x="21600" y="6254"/>
                </a:lnTo>
                <a:lnTo>
                  <a:pt x="2926" y="17109"/>
                </a:lnTo>
                <a:close/>
              </a:path>
            </a:pathLst>
          </a:custGeom>
          <a:pattFill prst="pct50">
            <a:fgClr>
              <a:srgbClr val="000000"/>
            </a:fgClr>
            <a:bgClr>
              <a:srgbClr val="FFFFFF"/>
            </a:bgClr>
          </a:patt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6646" name="Line 21"/>
          <p:cNvSpPr>
            <a:spLocks noChangeShapeType="1"/>
          </p:cNvSpPr>
          <p:nvPr/>
        </p:nvSpPr>
        <p:spPr bwMode="auto">
          <a:xfrm flipV="1">
            <a:off x="3048000" y="4981575"/>
            <a:ext cx="1577975" cy="200025"/>
          </a:xfrm>
          <a:prstGeom prst="line">
            <a:avLst/>
          </a:prstGeom>
          <a:noFill/>
          <a:ln w="25400">
            <a:pattFill prst="pct50">
              <a:fgClr>
                <a:srgbClr val="000000"/>
              </a:fgClr>
              <a:bgClr>
                <a:srgbClr val="FFFFFF"/>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7" name="Arc 22" descr="50%"/>
          <p:cNvSpPr>
            <a:spLocks/>
          </p:cNvSpPr>
          <p:nvPr/>
        </p:nvSpPr>
        <p:spPr bwMode="auto">
          <a:xfrm>
            <a:off x="3689350" y="3587750"/>
            <a:ext cx="131763" cy="157163"/>
          </a:xfrm>
          <a:custGeom>
            <a:avLst/>
            <a:gdLst>
              <a:gd name="T0" fmla="*/ 2147483647 w 16191"/>
              <a:gd name="T1" fmla="*/ 2147483647 h 21599"/>
              <a:gd name="T2" fmla="*/ 0 w 16191"/>
              <a:gd name="T3" fmla="*/ 2147483647 h 21599"/>
              <a:gd name="T4" fmla="*/ 2147483647 w 16191"/>
              <a:gd name="T5" fmla="*/ 0 h 21599"/>
              <a:gd name="T6" fmla="*/ 0 60000 65536"/>
              <a:gd name="T7" fmla="*/ 0 60000 65536"/>
              <a:gd name="T8" fmla="*/ 0 60000 65536"/>
              <a:gd name="T9" fmla="*/ 0 w 16191"/>
              <a:gd name="T10" fmla="*/ 0 h 21599"/>
              <a:gd name="T11" fmla="*/ 16191 w 16191"/>
              <a:gd name="T12" fmla="*/ 21599 h 21599"/>
            </a:gdLst>
            <a:ahLst/>
            <a:cxnLst>
              <a:cxn ang="T6">
                <a:pos x="T0" y="T1"/>
              </a:cxn>
              <a:cxn ang="T7">
                <a:pos x="T2" y="T3"/>
              </a:cxn>
              <a:cxn ang="T8">
                <a:pos x="T4" y="T5"/>
              </a:cxn>
            </a:cxnLst>
            <a:rect l="T9" t="T10" r="T11" b="T12"/>
            <a:pathLst>
              <a:path w="16191" h="21599" fill="none" extrusionOk="0">
                <a:moveTo>
                  <a:pt x="15994" y="21599"/>
                </a:moveTo>
                <a:cubicBezTo>
                  <a:pt x="9869" y="21543"/>
                  <a:pt x="4055" y="18889"/>
                  <a:pt x="0" y="14297"/>
                </a:cubicBezTo>
              </a:path>
              <a:path w="16191" h="21599" stroke="0" extrusionOk="0">
                <a:moveTo>
                  <a:pt x="15994" y="21599"/>
                </a:moveTo>
                <a:cubicBezTo>
                  <a:pt x="9869" y="21543"/>
                  <a:pt x="4055" y="18889"/>
                  <a:pt x="0" y="14297"/>
                </a:cubicBezTo>
                <a:lnTo>
                  <a:pt x="16191" y="0"/>
                </a:lnTo>
                <a:lnTo>
                  <a:pt x="15994" y="21599"/>
                </a:lnTo>
                <a:close/>
              </a:path>
            </a:pathLst>
          </a:custGeom>
          <a:pattFill prst="pct50">
            <a:fgClr>
              <a:srgbClr val="000000"/>
            </a:fgClr>
            <a:bgClr>
              <a:srgbClr val="FFFFFF"/>
            </a:bgClr>
          </a:patt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6648" name="Line 23"/>
          <p:cNvSpPr>
            <a:spLocks noChangeShapeType="1"/>
          </p:cNvSpPr>
          <p:nvPr/>
        </p:nvSpPr>
        <p:spPr bwMode="auto">
          <a:xfrm flipV="1">
            <a:off x="3060700" y="3700463"/>
            <a:ext cx="679450" cy="1477962"/>
          </a:xfrm>
          <a:prstGeom prst="line">
            <a:avLst/>
          </a:prstGeom>
          <a:noFill/>
          <a:ln w="25400">
            <a:pattFill prst="pct50">
              <a:fgClr>
                <a:srgbClr val="000000"/>
              </a:fgClr>
              <a:bgClr>
                <a:srgbClr val="FFFFFF"/>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9" name="Rectangle 26"/>
          <p:cNvSpPr>
            <a:spLocks noChangeArrowheads="1"/>
          </p:cNvSpPr>
          <p:nvPr/>
        </p:nvSpPr>
        <p:spPr bwMode="auto">
          <a:xfrm>
            <a:off x="2914650" y="2193925"/>
            <a:ext cx="2746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Z</a:t>
            </a:r>
          </a:p>
        </p:txBody>
      </p:sp>
      <p:sp>
        <p:nvSpPr>
          <p:cNvPr id="26650" name="Rectangle 27"/>
          <p:cNvSpPr>
            <a:spLocks noChangeArrowheads="1"/>
          </p:cNvSpPr>
          <p:nvPr/>
        </p:nvSpPr>
        <p:spPr bwMode="auto">
          <a:xfrm>
            <a:off x="6061075" y="3460750"/>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Y</a:t>
            </a:r>
          </a:p>
        </p:txBody>
      </p:sp>
      <p:sp>
        <p:nvSpPr>
          <p:cNvPr id="26651" name="Rectangle 28"/>
          <p:cNvSpPr>
            <a:spLocks noChangeArrowheads="1"/>
          </p:cNvSpPr>
          <p:nvPr/>
        </p:nvSpPr>
        <p:spPr bwMode="auto">
          <a:xfrm>
            <a:off x="6170613" y="651033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X</a:t>
            </a:r>
          </a:p>
        </p:txBody>
      </p:sp>
      <p:sp>
        <p:nvSpPr>
          <p:cNvPr id="26652" name="Rectangle 29"/>
          <p:cNvSpPr>
            <a:spLocks noChangeArrowheads="1"/>
          </p:cNvSpPr>
          <p:nvPr/>
        </p:nvSpPr>
        <p:spPr bwMode="auto">
          <a:xfrm>
            <a:off x="4102100" y="5013325"/>
            <a:ext cx="2746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b</a:t>
            </a:r>
          </a:p>
        </p:txBody>
      </p:sp>
      <p:sp>
        <p:nvSpPr>
          <p:cNvPr id="26653" name="Rectangle 30"/>
          <p:cNvSpPr>
            <a:spLocks noChangeArrowheads="1"/>
          </p:cNvSpPr>
          <p:nvPr/>
        </p:nvSpPr>
        <p:spPr bwMode="auto">
          <a:xfrm>
            <a:off x="3568700" y="3844925"/>
            <a:ext cx="2651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a</a:t>
            </a:r>
          </a:p>
        </p:txBody>
      </p:sp>
      <p:sp>
        <p:nvSpPr>
          <p:cNvPr id="26654" name="Rectangle 31"/>
          <p:cNvSpPr>
            <a:spLocks noChangeArrowheads="1"/>
          </p:cNvSpPr>
          <p:nvPr/>
        </p:nvSpPr>
        <p:spPr bwMode="auto">
          <a:xfrm>
            <a:off x="3743325" y="3111500"/>
            <a:ext cx="2651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c</a:t>
            </a:r>
          </a:p>
        </p:txBody>
      </p:sp>
      <p:sp>
        <p:nvSpPr>
          <p:cNvPr id="26655" name="Rectangle 32"/>
          <p:cNvSpPr>
            <a:spLocks noChangeArrowheads="1"/>
          </p:cNvSpPr>
          <p:nvPr/>
        </p:nvSpPr>
        <p:spPr bwMode="auto">
          <a:xfrm>
            <a:off x="3473450" y="5624513"/>
            <a:ext cx="331788"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u</a:t>
            </a:r>
            <a:r>
              <a:rPr lang="en-US" altLang="en-US" sz="1200" b="1" baseline="-25000">
                <a:solidFill>
                  <a:srgbClr val="000000"/>
                </a:solidFill>
                <a:latin typeface="New York"/>
              </a:rPr>
              <a:t>x</a:t>
            </a:r>
          </a:p>
        </p:txBody>
      </p:sp>
      <p:sp>
        <p:nvSpPr>
          <p:cNvPr id="26656" name="Rectangle 33"/>
          <p:cNvSpPr>
            <a:spLocks noChangeArrowheads="1"/>
          </p:cNvSpPr>
          <p:nvPr/>
        </p:nvSpPr>
        <p:spPr bwMode="auto">
          <a:xfrm>
            <a:off x="3986213" y="4270375"/>
            <a:ext cx="33178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u</a:t>
            </a:r>
            <a:r>
              <a:rPr lang="en-US" altLang="en-US" sz="1200" b="1" baseline="-25000">
                <a:solidFill>
                  <a:srgbClr val="000000"/>
                </a:solidFill>
                <a:latin typeface="New York"/>
              </a:rPr>
              <a:t>y</a:t>
            </a:r>
          </a:p>
        </p:txBody>
      </p:sp>
      <p:sp>
        <p:nvSpPr>
          <p:cNvPr id="26657" name="Rectangle 34"/>
          <p:cNvSpPr>
            <a:spLocks noChangeArrowheads="1"/>
          </p:cNvSpPr>
          <p:nvPr/>
        </p:nvSpPr>
        <p:spPr bwMode="auto">
          <a:xfrm>
            <a:off x="2641600" y="3165475"/>
            <a:ext cx="3254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u</a:t>
            </a:r>
            <a:r>
              <a:rPr lang="en-US" altLang="en-US" sz="1200" b="1" baseline="-25000">
                <a:solidFill>
                  <a:srgbClr val="000000"/>
                </a:solidFill>
                <a:latin typeface="New York"/>
              </a:rPr>
              <a:t>z</a:t>
            </a:r>
          </a:p>
        </p:txBody>
      </p:sp>
      <p:sp>
        <p:nvSpPr>
          <p:cNvPr id="26658" name="Arc 35"/>
          <p:cNvSpPr>
            <a:spLocks/>
          </p:cNvSpPr>
          <p:nvPr/>
        </p:nvSpPr>
        <p:spPr bwMode="auto">
          <a:xfrm>
            <a:off x="3057525" y="4330700"/>
            <a:ext cx="298450" cy="2222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59" name="Rectangle 36"/>
          <p:cNvSpPr>
            <a:spLocks noChangeArrowheads="1"/>
          </p:cNvSpPr>
          <p:nvPr/>
        </p:nvSpPr>
        <p:spPr bwMode="auto">
          <a:xfrm>
            <a:off x="3113088" y="4032250"/>
            <a:ext cx="3079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nSpc>
                <a:spcPct val="119000"/>
              </a:lnSpc>
              <a:spcBef>
                <a:spcPct val="59000"/>
              </a:spcBef>
              <a:buClrTx/>
              <a:buSzTx/>
              <a:buFontTx/>
              <a:buNone/>
            </a:pPr>
            <a:r>
              <a:rPr lang="en-US" altLang="en-US" sz="1800" b="1"/>
              <a:t>ß</a:t>
            </a:r>
          </a:p>
        </p:txBody>
      </p:sp>
      <p:sp>
        <p:nvSpPr>
          <p:cNvPr id="26660" name="Rectangle 37"/>
          <p:cNvSpPr>
            <a:spLocks noChangeArrowheads="1"/>
          </p:cNvSpPr>
          <p:nvPr/>
        </p:nvSpPr>
        <p:spPr bwMode="auto">
          <a:xfrm>
            <a:off x="4789488" y="2763838"/>
            <a:ext cx="371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r>
              <a:rPr lang="en-US" altLang="en-US" sz="1800" b="1">
                <a:cs typeface="Times New Roman" pitchFamily="18" charset="0"/>
              </a:rPr>
              <a:t>'</a:t>
            </a:r>
          </a:p>
        </p:txBody>
      </p:sp>
      <p:sp>
        <p:nvSpPr>
          <p:cNvPr id="26661" name="Text Box 40"/>
          <p:cNvSpPr txBox="1">
            <a:spLocks noChangeArrowheads="1"/>
          </p:cNvSpPr>
          <p:nvPr/>
        </p:nvSpPr>
        <p:spPr bwMode="auto">
          <a:xfrm>
            <a:off x="288925" y="2324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graphicFrame>
        <p:nvGraphicFramePr>
          <p:cNvPr id="26662" name="Object 41"/>
          <p:cNvGraphicFramePr>
            <a:graphicFrameLocks noChangeAspect="1"/>
          </p:cNvGraphicFramePr>
          <p:nvPr/>
        </p:nvGraphicFramePr>
        <p:xfrm>
          <a:off x="295275" y="2085975"/>
          <a:ext cx="1462088" cy="2790825"/>
        </p:xfrm>
        <a:graphic>
          <a:graphicData uri="http://schemas.openxmlformats.org/presentationml/2006/ole">
            <mc:AlternateContent xmlns:mc="http://schemas.openxmlformats.org/markup-compatibility/2006">
              <mc:Choice xmlns:v="urn:schemas-microsoft-com:vml" Requires="v">
                <p:oleObj spid="_x0000_s26681" name="Equation" r:id="rId4" imgW="838200" imgH="1600200" progId="Equation.DSMT4">
                  <p:embed/>
                </p:oleObj>
              </mc:Choice>
              <mc:Fallback>
                <p:oleObj name="Equation" r:id="rId4" imgW="838200" imgH="1600200" progId="Equation.DSMT4">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2085975"/>
                        <a:ext cx="1462088"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63" name="Rectangle 42"/>
          <p:cNvSpPr>
            <a:spLocks noChangeArrowheads="1"/>
          </p:cNvSpPr>
          <p:nvPr/>
        </p:nvSpPr>
        <p:spPr bwMode="auto">
          <a:xfrm>
            <a:off x="3865563" y="2173288"/>
            <a:ext cx="434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r>
              <a:rPr lang="en-US" altLang="en-US" sz="1800" b="1">
                <a:cs typeface="Times New Roman" pitchFamily="18" charset="0"/>
              </a:rPr>
              <a:t>''</a:t>
            </a:r>
          </a:p>
        </p:txBody>
      </p:sp>
      <p:sp>
        <p:nvSpPr>
          <p:cNvPr id="26664" name="Line 43"/>
          <p:cNvSpPr>
            <a:spLocks noChangeShapeType="1"/>
          </p:cNvSpPr>
          <p:nvPr/>
        </p:nvSpPr>
        <p:spPr bwMode="auto">
          <a:xfrm flipV="1">
            <a:off x="3048000" y="2436813"/>
            <a:ext cx="971550" cy="27400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5" name="Text Box 44"/>
          <p:cNvSpPr txBox="1">
            <a:spLocks noChangeArrowheads="1"/>
          </p:cNvSpPr>
          <p:nvPr/>
        </p:nvSpPr>
        <p:spPr bwMode="auto">
          <a:xfrm>
            <a:off x="488950" y="871538"/>
            <a:ext cx="5989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Rotate </a:t>
            </a:r>
            <a:r>
              <a:rPr lang="en-US" altLang="en-US" sz="1800" b="1"/>
              <a:t>u' </a:t>
            </a:r>
            <a:r>
              <a:rPr lang="en-US" altLang="en-US" sz="1800"/>
              <a:t>to</a:t>
            </a:r>
            <a:r>
              <a:rPr lang="en-US" altLang="en-US" sz="1800" b="1"/>
              <a:t> u'' </a:t>
            </a:r>
            <a:r>
              <a:rPr lang="en-US" altLang="en-US" sz="1800"/>
              <a:t>in YZ plane</a:t>
            </a:r>
            <a:r>
              <a:rPr lang="en-US" altLang="en-US" sz="1800" b="1"/>
              <a:t>  </a:t>
            </a:r>
            <a:r>
              <a:rPr lang="en-US" altLang="en-US" sz="1800"/>
              <a:t>(rotation about Y axis, R</a:t>
            </a:r>
            <a:r>
              <a:rPr lang="en-US" altLang="en-US" sz="1800" baseline="-25000"/>
              <a:t>y</a:t>
            </a:r>
            <a:r>
              <a:rPr lang="en-US" altLang="en-US" sz="1800"/>
              <a:t>(-</a:t>
            </a:r>
            <a:r>
              <a:rPr lang="el-GR" altLang="en-US" sz="1800"/>
              <a:t>β</a:t>
            </a:r>
            <a:r>
              <a:rPr lang="en-US" altLang="en-US" sz="1800"/>
              <a:t>))</a:t>
            </a:r>
            <a:endParaRPr lang="el-GR" altLang="en-US" sz="1800"/>
          </a:p>
        </p:txBody>
      </p:sp>
      <p:sp>
        <p:nvSpPr>
          <p:cNvPr id="26666" name="Text Box 47"/>
          <p:cNvSpPr txBox="1">
            <a:spLocks noChangeArrowheads="1"/>
          </p:cNvSpPr>
          <p:nvPr/>
        </p:nvSpPr>
        <p:spPr bwMode="auto">
          <a:xfrm>
            <a:off x="4724400" y="1390650"/>
            <a:ext cx="2162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800"/>
              <a:t>R</a:t>
            </a:r>
            <a:r>
              <a:rPr lang="en-US" altLang="en-US" sz="1800" baseline="-25000"/>
              <a:t>y</a:t>
            </a:r>
            <a:r>
              <a:rPr lang="en-US" altLang="en-US" sz="1800"/>
              <a:t>(-</a:t>
            </a:r>
            <a:r>
              <a:rPr lang="el-GR" altLang="en-US" sz="1800"/>
              <a:t>β</a:t>
            </a:r>
            <a:r>
              <a:rPr lang="en-US" altLang="en-US" sz="1800"/>
              <a:t>))</a:t>
            </a:r>
            <a:r>
              <a:rPr lang="en-US" altLang="en-US" sz="1800" b="1"/>
              <a:t> </a:t>
            </a:r>
            <a:r>
              <a:rPr lang="en-US" altLang="en-US" sz="1800" b="1">
                <a:cs typeface="Times New Roman" pitchFamily="18" charset="0"/>
              </a:rPr>
              <a:t>∙ </a:t>
            </a:r>
            <a:r>
              <a:rPr lang="en-US" altLang="en-US" sz="1800"/>
              <a:t>T(</a:t>
            </a:r>
            <a:r>
              <a:rPr lang="en-US" altLang="en-US" sz="1800" b="1"/>
              <a:t>-p</a:t>
            </a:r>
            <a:r>
              <a:rPr lang="en-US" altLang="en-US" sz="1800" b="1" baseline="-25000"/>
              <a:t>1</a:t>
            </a:r>
            <a:r>
              <a:rPr lang="en-US" altLang="en-US" sz="1800" b="1"/>
              <a:t>)</a:t>
            </a:r>
          </a:p>
        </p:txBody>
      </p:sp>
      <p:sp>
        <p:nvSpPr>
          <p:cNvPr id="26667" name="Text Box 48"/>
          <p:cNvSpPr txBox="1">
            <a:spLocks noChangeArrowheads="1"/>
          </p:cNvSpPr>
          <p:nvPr/>
        </p:nvSpPr>
        <p:spPr bwMode="auto">
          <a:xfrm>
            <a:off x="1162050" y="6629400"/>
            <a:ext cx="1360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a:t>, Larry F. Hodges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fld id="{1341F181-2319-425D-8175-3C140973E60B}" type="datetime1">
              <a:rPr lang="en-US" altLang="en-US" sz="1200" smtClean="0"/>
              <a:t>10/10/2017</a:t>
            </a:fld>
            <a:endParaRPr lang="en-US" altLang="en-US" sz="1200" smtClean="0"/>
          </a:p>
        </p:txBody>
      </p:sp>
      <p:sp>
        <p:nvSpPr>
          <p:cNvPr id="27651"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200" smtClean="0">
                <a:latin typeface="Arial Black" pitchFamily="34" charset="0"/>
              </a:rPr>
              <a:t>©Babu 2017 </a:t>
            </a:r>
          </a:p>
        </p:txBody>
      </p:sp>
      <p:sp>
        <p:nvSpPr>
          <p:cNvPr id="27652"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l" eaLnBrk="1" hangingPunct="1">
              <a:spcBef>
                <a:spcPct val="0"/>
              </a:spcBef>
              <a:buClrTx/>
              <a:buSzTx/>
              <a:buFontTx/>
              <a:buNone/>
            </a:pPr>
            <a:fld id="{B20E3678-FF88-4713-B70B-2ECC4C814F00}" type="slidenum">
              <a:rPr lang="en-US" altLang="en-US" sz="1200" smtClean="0"/>
              <a:pPr algn="l" eaLnBrk="1" hangingPunct="1">
                <a:spcBef>
                  <a:spcPct val="0"/>
                </a:spcBef>
                <a:buClrTx/>
                <a:buSzTx/>
                <a:buFontTx/>
                <a:buNone/>
              </a:pPr>
              <a:t>25</a:t>
            </a:fld>
            <a:endParaRPr lang="en-US" altLang="en-US" sz="1200" smtClean="0"/>
          </a:p>
        </p:txBody>
      </p:sp>
      <p:sp>
        <p:nvSpPr>
          <p:cNvPr id="27653" name="Rectangle 4"/>
          <p:cNvSpPr>
            <a:spLocks noGrp="1" noChangeArrowheads="1"/>
          </p:cNvSpPr>
          <p:nvPr>
            <p:ph type="title"/>
          </p:nvPr>
        </p:nvSpPr>
        <p:spPr>
          <a:xfrm>
            <a:off x="0" y="0"/>
            <a:ext cx="5230813" cy="477838"/>
          </a:xfrm>
        </p:spPr>
        <p:txBody>
          <a:bodyPr wrap="none" lIns="63500" tIns="25400" rIns="63500" bIns="25400" anchor="t">
            <a:spAutoFit/>
          </a:bodyPr>
          <a:lstStyle/>
          <a:p>
            <a:pPr eaLnBrk="1" hangingPunct="1"/>
            <a:r>
              <a:rPr lang="en-US" altLang="en-US" smtClean="0"/>
              <a:t>Rotation About An Arbitrary Axis</a:t>
            </a:r>
          </a:p>
        </p:txBody>
      </p:sp>
      <p:sp>
        <p:nvSpPr>
          <p:cNvPr id="27654" name="Arc 5"/>
          <p:cNvSpPr>
            <a:spLocks/>
          </p:cNvSpPr>
          <p:nvPr/>
        </p:nvSpPr>
        <p:spPr bwMode="auto">
          <a:xfrm>
            <a:off x="2979738" y="2408238"/>
            <a:ext cx="146050" cy="158750"/>
          </a:xfrm>
          <a:custGeom>
            <a:avLst/>
            <a:gdLst>
              <a:gd name="T0" fmla="*/ 2147483647 w 17831"/>
              <a:gd name="T1" fmla="*/ 2147483647 h 21600"/>
              <a:gd name="T2" fmla="*/ 0 w 17831"/>
              <a:gd name="T3" fmla="*/ 2147483647 h 21600"/>
              <a:gd name="T4" fmla="*/ 2147483647 w 17831"/>
              <a:gd name="T5" fmla="*/ 0 h 21600"/>
              <a:gd name="T6" fmla="*/ 0 60000 65536"/>
              <a:gd name="T7" fmla="*/ 0 60000 65536"/>
              <a:gd name="T8" fmla="*/ 0 60000 65536"/>
              <a:gd name="T9" fmla="*/ 0 w 17831"/>
              <a:gd name="T10" fmla="*/ 0 h 21600"/>
              <a:gd name="T11" fmla="*/ 17831 w 17831"/>
              <a:gd name="T12" fmla="*/ 21600 h 21600"/>
            </a:gdLst>
            <a:ahLst/>
            <a:cxnLst>
              <a:cxn ang="T6">
                <a:pos x="T0" y="T1"/>
              </a:cxn>
              <a:cxn ang="T7">
                <a:pos x="T2" y="T3"/>
              </a:cxn>
              <a:cxn ang="T8">
                <a:pos x="T4" y="T5"/>
              </a:cxn>
            </a:cxnLst>
            <a:rect l="T9" t="T10" r="T11" b="T12"/>
            <a:pathLst>
              <a:path w="17831" h="21600" fill="none" extrusionOk="0">
                <a:moveTo>
                  <a:pt x="17830" y="19710"/>
                </a:moveTo>
                <a:cubicBezTo>
                  <a:pt x="15052" y="20956"/>
                  <a:pt x="12041" y="21599"/>
                  <a:pt x="8997" y="21600"/>
                </a:cubicBezTo>
                <a:cubicBezTo>
                  <a:pt x="5891" y="21600"/>
                  <a:pt x="2823" y="20930"/>
                  <a:pt x="-1" y="19637"/>
                </a:cubicBezTo>
              </a:path>
              <a:path w="17831" h="21600" stroke="0" extrusionOk="0">
                <a:moveTo>
                  <a:pt x="17830" y="19710"/>
                </a:moveTo>
                <a:cubicBezTo>
                  <a:pt x="15052" y="20956"/>
                  <a:pt x="12041" y="21599"/>
                  <a:pt x="8997" y="21600"/>
                </a:cubicBezTo>
                <a:cubicBezTo>
                  <a:pt x="5891" y="21600"/>
                  <a:pt x="2823" y="20930"/>
                  <a:pt x="-1" y="19637"/>
                </a:cubicBezTo>
                <a:lnTo>
                  <a:pt x="8997" y="0"/>
                </a:lnTo>
                <a:lnTo>
                  <a:pt x="17830" y="19710"/>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7655" name="Line 6"/>
          <p:cNvSpPr>
            <a:spLocks noChangeShapeType="1"/>
          </p:cNvSpPr>
          <p:nvPr/>
        </p:nvSpPr>
        <p:spPr bwMode="auto">
          <a:xfrm>
            <a:off x="3048000" y="2557463"/>
            <a:ext cx="0" cy="25955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6" name="Arc 7"/>
          <p:cNvSpPr>
            <a:spLocks/>
          </p:cNvSpPr>
          <p:nvPr/>
        </p:nvSpPr>
        <p:spPr bwMode="auto">
          <a:xfrm>
            <a:off x="5943600" y="6611938"/>
            <a:ext cx="174625" cy="125412"/>
          </a:xfrm>
          <a:custGeom>
            <a:avLst/>
            <a:gdLst>
              <a:gd name="T0" fmla="*/ 0 w 21493"/>
              <a:gd name="T1" fmla="*/ 2147483647 h 17153"/>
              <a:gd name="T2" fmla="*/ 2147483647 w 21493"/>
              <a:gd name="T3" fmla="*/ 0 h 17153"/>
              <a:gd name="T4" fmla="*/ 2147483647 w 21493"/>
              <a:gd name="T5" fmla="*/ 2147483647 h 17153"/>
              <a:gd name="T6" fmla="*/ 0 60000 65536"/>
              <a:gd name="T7" fmla="*/ 0 60000 65536"/>
              <a:gd name="T8" fmla="*/ 0 60000 65536"/>
              <a:gd name="T9" fmla="*/ 0 w 21493"/>
              <a:gd name="T10" fmla="*/ 0 h 17153"/>
              <a:gd name="T11" fmla="*/ 21493 w 21493"/>
              <a:gd name="T12" fmla="*/ 17153 h 17153"/>
            </a:gdLst>
            <a:ahLst/>
            <a:cxnLst>
              <a:cxn ang="T6">
                <a:pos x="T0" y="T1"/>
              </a:cxn>
              <a:cxn ang="T7">
                <a:pos x="T2" y="T3"/>
              </a:cxn>
              <a:cxn ang="T8">
                <a:pos x="T4" y="T5"/>
              </a:cxn>
            </a:cxnLst>
            <a:rect l="T9" t="T10" r="T11" b="T12"/>
            <a:pathLst>
              <a:path w="21493" h="17153" fill="none" extrusionOk="0">
                <a:moveTo>
                  <a:pt x="0" y="15003"/>
                </a:moveTo>
                <a:cubicBezTo>
                  <a:pt x="594" y="9060"/>
                  <a:pt x="3622" y="3629"/>
                  <a:pt x="8365" y="0"/>
                </a:cubicBezTo>
              </a:path>
              <a:path w="21493" h="17153" stroke="0" extrusionOk="0">
                <a:moveTo>
                  <a:pt x="0" y="15003"/>
                </a:moveTo>
                <a:cubicBezTo>
                  <a:pt x="594" y="9060"/>
                  <a:pt x="3622" y="3629"/>
                  <a:pt x="8365" y="0"/>
                </a:cubicBezTo>
                <a:lnTo>
                  <a:pt x="21493" y="17153"/>
                </a:lnTo>
                <a:lnTo>
                  <a:pt x="0" y="15003"/>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7657" name="Line 8"/>
          <p:cNvSpPr>
            <a:spLocks noChangeShapeType="1"/>
          </p:cNvSpPr>
          <p:nvPr/>
        </p:nvSpPr>
        <p:spPr bwMode="auto">
          <a:xfrm>
            <a:off x="3048000" y="5168900"/>
            <a:ext cx="2927350" cy="15065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Arc 9"/>
          <p:cNvSpPr>
            <a:spLocks/>
          </p:cNvSpPr>
          <p:nvPr/>
        </p:nvSpPr>
        <p:spPr bwMode="auto">
          <a:xfrm>
            <a:off x="5943600" y="3587750"/>
            <a:ext cx="174625" cy="123825"/>
          </a:xfrm>
          <a:custGeom>
            <a:avLst/>
            <a:gdLst>
              <a:gd name="T0" fmla="*/ 2147483647 w 21531"/>
              <a:gd name="T1" fmla="*/ 2147483647 h 16990"/>
              <a:gd name="T2" fmla="*/ 0 w 21531"/>
              <a:gd name="T3" fmla="*/ 2147483647 h 16990"/>
              <a:gd name="T4" fmla="*/ 2147483647 w 21531"/>
              <a:gd name="T5" fmla="*/ 0 h 16990"/>
              <a:gd name="T6" fmla="*/ 0 60000 65536"/>
              <a:gd name="T7" fmla="*/ 0 60000 65536"/>
              <a:gd name="T8" fmla="*/ 0 60000 65536"/>
              <a:gd name="T9" fmla="*/ 0 w 21531"/>
              <a:gd name="T10" fmla="*/ 0 h 16990"/>
              <a:gd name="T11" fmla="*/ 21531 w 21531"/>
              <a:gd name="T12" fmla="*/ 16990 h 16990"/>
            </a:gdLst>
            <a:ahLst/>
            <a:cxnLst>
              <a:cxn ang="T6">
                <a:pos x="T0" y="T1"/>
              </a:cxn>
              <a:cxn ang="T7">
                <a:pos x="T2" y="T3"/>
              </a:cxn>
              <a:cxn ang="T8">
                <a:pos x="T4" y="T5"/>
              </a:cxn>
            </a:cxnLst>
            <a:rect l="T9" t="T10" r="T11" b="T12"/>
            <a:pathLst>
              <a:path w="21531" h="16990" fill="none" extrusionOk="0">
                <a:moveTo>
                  <a:pt x="8193" y="16989"/>
                </a:moveTo>
                <a:cubicBezTo>
                  <a:pt x="3451" y="13267"/>
                  <a:pt x="480" y="7732"/>
                  <a:pt x="-1" y="1723"/>
                </a:cubicBezTo>
              </a:path>
              <a:path w="21531" h="16990" stroke="0" extrusionOk="0">
                <a:moveTo>
                  <a:pt x="8193" y="16989"/>
                </a:moveTo>
                <a:cubicBezTo>
                  <a:pt x="3451" y="13267"/>
                  <a:pt x="480" y="7732"/>
                  <a:pt x="-1" y="1723"/>
                </a:cubicBezTo>
                <a:lnTo>
                  <a:pt x="21531" y="0"/>
                </a:lnTo>
                <a:lnTo>
                  <a:pt x="8193" y="16989"/>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7659" name="Line 10"/>
          <p:cNvSpPr>
            <a:spLocks noChangeShapeType="1"/>
          </p:cNvSpPr>
          <p:nvPr/>
        </p:nvSpPr>
        <p:spPr bwMode="auto">
          <a:xfrm flipV="1">
            <a:off x="3048000" y="3635375"/>
            <a:ext cx="2927350" cy="15573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6"/>
          <p:cNvSpPr>
            <a:spLocks noChangeShapeType="1"/>
          </p:cNvSpPr>
          <p:nvPr/>
        </p:nvSpPr>
        <p:spPr bwMode="auto">
          <a:xfrm>
            <a:off x="4038600" y="2714625"/>
            <a:ext cx="0" cy="19526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9"/>
          <p:cNvSpPr>
            <a:spLocks noChangeShapeType="1"/>
          </p:cNvSpPr>
          <p:nvPr/>
        </p:nvSpPr>
        <p:spPr bwMode="auto">
          <a:xfrm flipV="1">
            <a:off x="3054350" y="2701925"/>
            <a:ext cx="984250" cy="6159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Arc 22" descr="50%"/>
          <p:cNvSpPr>
            <a:spLocks/>
          </p:cNvSpPr>
          <p:nvPr/>
        </p:nvSpPr>
        <p:spPr bwMode="auto">
          <a:xfrm>
            <a:off x="2957513" y="2835275"/>
            <a:ext cx="147637" cy="157163"/>
          </a:xfrm>
          <a:custGeom>
            <a:avLst/>
            <a:gdLst>
              <a:gd name="T0" fmla="*/ 2147483647 w 18105"/>
              <a:gd name="T1" fmla="*/ 2147483647 h 21600"/>
              <a:gd name="T2" fmla="*/ 0 w 18105"/>
              <a:gd name="T3" fmla="*/ 2147483647 h 21600"/>
              <a:gd name="T4" fmla="*/ 2147483647 w 18105"/>
              <a:gd name="T5" fmla="*/ 0 h 21600"/>
              <a:gd name="T6" fmla="*/ 0 60000 65536"/>
              <a:gd name="T7" fmla="*/ 0 60000 65536"/>
              <a:gd name="T8" fmla="*/ 0 60000 65536"/>
              <a:gd name="T9" fmla="*/ 0 w 18105"/>
              <a:gd name="T10" fmla="*/ 0 h 21600"/>
              <a:gd name="T11" fmla="*/ 18105 w 18105"/>
              <a:gd name="T12" fmla="*/ 21600 h 21600"/>
            </a:gdLst>
            <a:ahLst/>
            <a:cxnLst>
              <a:cxn ang="T6">
                <a:pos x="T0" y="T1"/>
              </a:cxn>
              <a:cxn ang="T7">
                <a:pos x="T2" y="T3"/>
              </a:cxn>
              <a:cxn ang="T8">
                <a:pos x="T4" y="T5"/>
              </a:cxn>
            </a:cxnLst>
            <a:rect l="T9" t="T10" r="T11" b="T12"/>
            <a:pathLst>
              <a:path w="18105" h="21600" fill="none" extrusionOk="0">
                <a:moveTo>
                  <a:pt x="18105" y="21515"/>
                </a:moveTo>
                <a:cubicBezTo>
                  <a:pt x="17468" y="21571"/>
                  <a:pt x="16829" y="21599"/>
                  <a:pt x="16191" y="21600"/>
                </a:cubicBezTo>
                <a:cubicBezTo>
                  <a:pt x="9996" y="21600"/>
                  <a:pt x="4100" y="18940"/>
                  <a:pt x="0" y="14297"/>
                </a:cubicBezTo>
              </a:path>
              <a:path w="18105" h="21600" stroke="0" extrusionOk="0">
                <a:moveTo>
                  <a:pt x="18105" y="21515"/>
                </a:moveTo>
                <a:cubicBezTo>
                  <a:pt x="17468" y="21571"/>
                  <a:pt x="16829" y="21599"/>
                  <a:pt x="16191" y="21600"/>
                </a:cubicBezTo>
                <a:cubicBezTo>
                  <a:pt x="9996" y="21600"/>
                  <a:pt x="4100" y="18940"/>
                  <a:pt x="0" y="14297"/>
                </a:cubicBezTo>
                <a:lnTo>
                  <a:pt x="16191" y="0"/>
                </a:lnTo>
                <a:lnTo>
                  <a:pt x="18105" y="21515"/>
                </a:lnTo>
                <a:close/>
              </a:path>
            </a:pathLst>
          </a:custGeom>
          <a:pattFill prst="pct50">
            <a:fgClr>
              <a:srgbClr val="000000"/>
            </a:fgClr>
            <a:bgClr>
              <a:srgbClr val="FFFFFF"/>
            </a:bgClr>
          </a:patt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7663" name="Line 23"/>
          <p:cNvSpPr>
            <a:spLocks noChangeShapeType="1"/>
          </p:cNvSpPr>
          <p:nvPr/>
        </p:nvSpPr>
        <p:spPr bwMode="auto">
          <a:xfrm flipH="1" flipV="1">
            <a:off x="3035300" y="2967038"/>
            <a:ext cx="25400" cy="2211387"/>
          </a:xfrm>
          <a:prstGeom prst="line">
            <a:avLst/>
          </a:prstGeom>
          <a:noFill/>
          <a:ln w="25400">
            <a:pattFill prst="pct50">
              <a:fgClr>
                <a:srgbClr val="000000"/>
              </a:fgClr>
              <a:bgClr>
                <a:srgbClr val="FFFFFF"/>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Rectangle 24"/>
          <p:cNvSpPr>
            <a:spLocks noChangeArrowheads="1"/>
          </p:cNvSpPr>
          <p:nvPr/>
        </p:nvSpPr>
        <p:spPr bwMode="auto">
          <a:xfrm>
            <a:off x="2914650" y="2193925"/>
            <a:ext cx="2746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Z</a:t>
            </a:r>
          </a:p>
        </p:txBody>
      </p:sp>
      <p:sp>
        <p:nvSpPr>
          <p:cNvPr id="27665" name="Rectangle 25"/>
          <p:cNvSpPr>
            <a:spLocks noChangeArrowheads="1"/>
          </p:cNvSpPr>
          <p:nvPr/>
        </p:nvSpPr>
        <p:spPr bwMode="auto">
          <a:xfrm>
            <a:off x="6061075" y="3460750"/>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Y</a:t>
            </a:r>
          </a:p>
        </p:txBody>
      </p:sp>
      <p:sp>
        <p:nvSpPr>
          <p:cNvPr id="27666" name="Rectangle 26"/>
          <p:cNvSpPr>
            <a:spLocks noChangeArrowheads="1"/>
          </p:cNvSpPr>
          <p:nvPr/>
        </p:nvSpPr>
        <p:spPr bwMode="auto">
          <a:xfrm>
            <a:off x="6170613" y="651033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X</a:t>
            </a:r>
          </a:p>
        </p:txBody>
      </p:sp>
      <p:sp>
        <p:nvSpPr>
          <p:cNvPr id="27667" name="Rectangle 28"/>
          <p:cNvSpPr>
            <a:spLocks noChangeArrowheads="1"/>
          </p:cNvSpPr>
          <p:nvPr/>
        </p:nvSpPr>
        <p:spPr bwMode="auto">
          <a:xfrm>
            <a:off x="2730500" y="2778125"/>
            <a:ext cx="2651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a</a:t>
            </a:r>
          </a:p>
        </p:txBody>
      </p:sp>
      <p:sp>
        <p:nvSpPr>
          <p:cNvPr id="27668" name="Rectangle 29"/>
          <p:cNvSpPr>
            <a:spLocks noChangeArrowheads="1"/>
          </p:cNvSpPr>
          <p:nvPr/>
        </p:nvSpPr>
        <p:spPr bwMode="auto">
          <a:xfrm>
            <a:off x="3743325" y="3111500"/>
            <a:ext cx="2651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c</a:t>
            </a:r>
          </a:p>
        </p:txBody>
      </p:sp>
      <p:sp>
        <p:nvSpPr>
          <p:cNvPr id="27669" name="Rectangle 30"/>
          <p:cNvSpPr>
            <a:spLocks noChangeArrowheads="1"/>
          </p:cNvSpPr>
          <p:nvPr/>
        </p:nvSpPr>
        <p:spPr bwMode="auto">
          <a:xfrm>
            <a:off x="3473450" y="5624513"/>
            <a:ext cx="331788"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u</a:t>
            </a:r>
            <a:r>
              <a:rPr lang="en-US" altLang="en-US" sz="1200" b="1" baseline="-25000">
                <a:solidFill>
                  <a:srgbClr val="000000"/>
                </a:solidFill>
                <a:latin typeface="New York"/>
              </a:rPr>
              <a:t>x</a:t>
            </a:r>
          </a:p>
        </p:txBody>
      </p:sp>
      <p:sp>
        <p:nvSpPr>
          <p:cNvPr id="27670" name="Rectangle 31"/>
          <p:cNvSpPr>
            <a:spLocks noChangeArrowheads="1"/>
          </p:cNvSpPr>
          <p:nvPr/>
        </p:nvSpPr>
        <p:spPr bwMode="auto">
          <a:xfrm>
            <a:off x="3986213" y="4270375"/>
            <a:ext cx="33178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u</a:t>
            </a:r>
            <a:r>
              <a:rPr lang="en-US" altLang="en-US" sz="1200" b="1" baseline="-25000">
                <a:solidFill>
                  <a:srgbClr val="000000"/>
                </a:solidFill>
                <a:latin typeface="New York"/>
              </a:rPr>
              <a:t>y</a:t>
            </a:r>
          </a:p>
        </p:txBody>
      </p:sp>
      <p:sp>
        <p:nvSpPr>
          <p:cNvPr id="27671" name="Rectangle 32"/>
          <p:cNvSpPr>
            <a:spLocks noChangeArrowheads="1"/>
          </p:cNvSpPr>
          <p:nvPr/>
        </p:nvSpPr>
        <p:spPr bwMode="auto">
          <a:xfrm>
            <a:off x="2641600" y="3336925"/>
            <a:ext cx="3254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u</a:t>
            </a:r>
            <a:r>
              <a:rPr lang="en-US" altLang="en-US" sz="1200" b="1" baseline="-25000">
                <a:solidFill>
                  <a:srgbClr val="000000"/>
                </a:solidFill>
                <a:latin typeface="New York"/>
              </a:rPr>
              <a:t>z</a:t>
            </a:r>
          </a:p>
        </p:txBody>
      </p:sp>
      <p:sp>
        <p:nvSpPr>
          <p:cNvPr id="27672" name="Arc 33"/>
          <p:cNvSpPr>
            <a:spLocks/>
          </p:cNvSpPr>
          <p:nvPr/>
        </p:nvSpPr>
        <p:spPr bwMode="auto">
          <a:xfrm>
            <a:off x="3057525" y="4330700"/>
            <a:ext cx="254000" cy="222250"/>
          </a:xfrm>
          <a:custGeom>
            <a:avLst/>
            <a:gdLst>
              <a:gd name="T0" fmla="*/ 0 w 18424"/>
              <a:gd name="T1" fmla="*/ 0 h 21600"/>
              <a:gd name="T2" fmla="*/ 2147483647 w 18424"/>
              <a:gd name="T3" fmla="*/ 2147483647 h 21600"/>
              <a:gd name="T4" fmla="*/ 0 w 18424"/>
              <a:gd name="T5" fmla="*/ 2147483647 h 21600"/>
              <a:gd name="T6" fmla="*/ 0 60000 65536"/>
              <a:gd name="T7" fmla="*/ 0 60000 65536"/>
              <a:gd name="T8" fmla="*/ 0 60000 65536"/>
              <a:gd name="T9" fmla="*/ 0 w 18424"/>
              <a:gd name="T10" fmla="*/ 0 h 21600"/>
              <a:gd name="T11" fmla="*/ 18424 w 18424"/>
              <a:gd name="T12" fmla="*/ 21600 h 21600"/>
            </a:gdLst>
            <a:ahLst/>
            <a:cxnLst>
              <a:cxn ang="T6">
                <a:pos x="T0" y="T1"/>
              </a:cxn>
              <a:cxn ang="T7">
                <a:pos x="T2" y="T3"/>
              </a:cxn>
              <a:cxn ang="T8">
                <a:pos x="T4" y="T5"/>
              </a:cxn>
            </a:cxnLst>
            <a:rect l="T9" t="T10" r="T11" b="T12"/>
            <a:pathLst>
              <a:path w="18424" h="21600" fill="none" extrusionOk="0">
                <a:moveTo>
                  <a:pt x="-1" y="0"/>
                </a:moveTo>
                <a:cubicBezTo>
                  <a:pt x="7519" y="0"/>
                  <a:pt x="14498" y="3910"/>
                  <a:pt x="18423" y="10325"/>
                </a:cubicBezTo>
              </a:path>
              <a:path w="18424" h="21600" stroke="0" extrusionOk="0">
                <a:moveTo>
                  <a:pt x="-1" y="0"/>
                </a:moveTo>
                <a:cubicBezTo>
                  <a:pt x="7519" y="0"/>
                  <a:pt x="14498" y="3910"/>
                  <a:pt x="18423" y="10325"/>
                </a:cubicBezTo>
                <a:lnTo>
                  <a:pt x="0" y="21600"/>
                </a:lnTo>
                <a:lnTo>
                  <a:pt x="-1"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3" name="Rectangle 34"/>
          <p:cNvSpPr>
            <a:spLocks noChangeArrowheads="1"/>
          </p:cNvSpPr>
          <p:nvPr/>
        </p:nvSpPr>
        <p:spPr bwMode="auto">
          <a:xfrm>
            <a:off x="3094038" y="3946525"/>
            <a:ext cx="3079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nSpc>
                <a:spcPct val="119000"/>
              </a:lnSpc>
              <a:spcBef>
                <a:spcPct val="59000"/>
              </a:spcBef>
              <a:buClrTx/>
              <a:buSzTx/>
              <a:buFontTx/>
              <a:buNone/>
            </a:pPr>
            <a:r>
              <a:rPr lang="el-GR" altLang="en-US" sz="1800" b="1">
                <a:cs typeface="Times New Roman" pitchFamily="18" charset="0"/>
              </a:rPr>
              <a:t>α</a:t>
            </a:r>
          </a:p>
        </p:txBody>
      </p:sp>
      <p:sp>
        <p:nvSpPr>
          <p:cNvPr id="27674" name="Text Box 36"/>
          <p:cNvSpPr txBox="1">
            <a:spLocks noChangeArrowheads="1"/>
          </p:cNvSpPr>
          <p:nvPr/>
        </p:nvSpPr>
        <p:spPr bwMode="auto">
          <a:xfrm>
            <a:off x="393700" y="1062038"/>
            <a:ext cx="6326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Next, Rotate </a:t>
            </a:r>
            <a:r>
              <a:rPr lang="en-US" altLang="en-US" sz="1800" b="1"/>
              <a:t>u'' </a:t>
            </a:r>
            <a:r>
              <a:rPr lang="en-US" altLang="en-US" sz="1800"/>
              <a:t>to</a:t>
            </a:r>
            <a:r>
              <a:rPr lang="en-US" altLang="en-US" sz="1800" b="1"/>
              <a:t> Z axis (u''')   </a:t>
            </a:r>
            <a:r>
              <a:rPr lang="en-US" altLang="en-US" sz="1800"/>
              <a:t>(rotation about X axis, R</a:t>
            </a:r>
            <a:r>
              <a:rPr lang="en-US" altLang="en-US" sz="1800" baseline="-25000"/>
              <a:t>x</a:t>
            </a:r>
            <a:r>
              <a:rPr lang="en-US" altLang="en-US" sz="1800"/>
              <a:t>(</a:t>
            </a:r>
            <a:r>
              <a:rPr lang="el-GR" altLang="en-US" sz="1800"/>
              <a:t>α</a:t>
            </a:r>
            <a:r>
              <a:rPr lang="en-US" altLang="en-US" sz="1800"/>
              <a:t>))</a:t>
            </a:r>
            <a:endParaRPr lang="el-GR" altLang="en-US" sz="1800"/>
          </a:p>
        </p:txBody>
      </p:sp>
      <p:sp>
        <p:nvSpPr>
          <p:cNvPr id="27675" name="Text Box 37"/>
          <p:cNvSpPr txBox="1">
            <a:spLocks noChangeArrowheads="1"/>
          </p:cNvSpPr>
          <p:nvPr/>
        </p:nvSpPr>
        <p:spPr bwMode="auto">
          <a:xfrm>
            <a:off x="288925" y="2324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graphicFrame>
        <p:nvGraphicFramePr>
          <p:cNvPr id="27676" name="Object 38"/>
          <p:cNvGraphicFramePr>
            <a:graphicFrameLocks noChangeAspect="1"/>
          </p:cNvGraphicFramePr>
          <p:nvPr/>
        </p:nvGraphicFramePr>
        <p:xfrm>
          <a:off x="414338" y="2362200"/>
          <a:ext cx="1506537" cy="885825"/>
        </p:xfrm>
        <a:graphic>
          <a:graphicData uri="http://schemas.openxmlformats.org/presentationml/2006/ole">
            <mc:AlternateContent xmlns:mc="http://schemas.openxmlformats.org/markup-compatibility/2006">
              <mc:Choice xmlns:v="urn:schemas-microsoft-com:vml" Requires="v">
                <p:oleObj spid="_x0000_s27696" name="Equation" r:id="rId4" imgW="863225" imgH="507780" progId="Equation.DSMT4">
                  <p:embed/>
                </p:oleObj>
              </mc:Choice>
              <mc:Fallback>
                <p:oleObj name="Equation" r:id="rId4" imgW="863225" imgH="507780" progId="Equation.DSMT4">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8" y="2362200"/>
                        <a:ext cx="1506537"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77" name="Rectangle 39"/>
          <p:cNvSpPr>
            <a:spLocks noChangeArrowheads="1"/>
          </p:cNvSpPr>
          <p:nvPr/>
        </p:nvSpPr>
        <p:spPr bwMode="auto">
          <a:xfrm>
            <a:off x="3960813" y="2106613"/>
            <a:ext cx="434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r>
              <a:rPr lang="en-US" altLang="en-US" sz="1800" b="1">
                <a:cs typeface="Times New Roman" pitchFamily="18" charset="0"/>
              </a:rPr>
              <a:t>''</a:t>
            </a:r>
          </a:p>
        </p:txBody>
      </p:sp>
      <p:sp>
        <p:nvSpPr>
          <p:cNvPr id="27678" name="Line 40"/>
          <p:cNvSpPr>
            <a:spLocks noChangeShapeType="1"/>
          </p:cNvSpPr>
          <p:nvPr/>
        </p:nvSpPr>
        <p:spPr bwMode="auto">
          <a:xfrm flipV="1">
            <a:off x="3048000" y="2351088"/>
            <a:ext cx="1000125" cy="28257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9" name="Rectangle 41"/>
          <p:cNvSpPr>
            <a:spLocks noChangeArrowheads="1"/>
          </p:cNvSpPr>
          <p:nvPr/>
        </p:nvSpPr>
        <p:spPr bwMode="auto">
          <a:xfrm>
            <a:off x="254000" y="641350"/>
            <a:ext cx="64008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28600" indent="-228600"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nSpc>
                <a:spcPct val="129000"/>
              </a:lnSpc>
              <a:spcBef>
                <a:spcPct val="65000"/>
              </a:spcBef>
              <a:buClrTx/>
              <a:buSzTx/>
              <a:buFontTx/>
              <a:buNone/>
            </a:pPr>
            <a:r>
              <a:rPr lang="en-US" altLang="en-US" sz="1800"/>
              <a:t>   After R</a:t>
            </a:r>
            <a:r>
              <a:rPr lang="en-US" altLang="en-US" sz="1800" baseline="-25000"/>
              <a:t>y</a:t>
            </a:r>
            <a:r>
              <a:rPr lang="en-US" altLang="en-US" sz="1800"/>
              <a:t>(-ß),  angle </a:t>
            </a:r>
            <a:r>
              <a:rPr lang="el-GR" altLang="en-US" sz="1800"/>
              <a:t>α</a:t>
            </a:r>
            <a:r>
              <a:rPr lang="en-US" altLang="en-US" sz="1800"/>
              <a:t> and </a:t>
            </a:r>
            <a:r>
              <a:rPr lang="en-US" altLang="en-US" sz="1800" b="1"/>
              <a:t>u'' </a:t>
            </a:r>
            <a:r>
              <a:rPr lang="en-US" altLang="en-US" sz="1800"/>
              <a:t>lies in the y-z plane.  </a:t>
            </a:r>
          </a:p>
        </p:txBody>
      </p:sp>
      <p:sp>
        <p:nvSpPr>
          <p:cNvPr id="27680" name="Text Box 42"/>
          <p:cNvSpPr txBox="1">
            <a:spLocks noChangeArrowheads="1"/>
          </p:cNvSpPr>
          <p:nvPr/>
        </p:nvSpPr>
        <p:spPr bwMode="auto">
          <a:xfrm>
            <a:off x="4581525" y="1500188"/>
            <a:ext cx="2543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800"/>
              <a:t>R</a:t>
            </a:r>
            <a:r>
              <a:rPr lang="en-US" altLang="en-US" sz="1800" baseline="-25000"/>
              <a:t>x</a:t>
            </a:r>
            <a:r>
              <a:rPr lang="en-US" altLang="en-US" sz="1800"/>
              <a:t>(</a:t>
            </a:r>
            <a:r>
              <a:rPr lang="el-GR" altLang="en-US" sz="1800"/>
              <a:t>α</a:t>
            </a:r>
            <a:r>
              <a:rPr lang="en-US" altLang="en-US" sz="1800"/>
              <a:t>) </a:t>
            </a:r>
            <a:r>
              <a:rPr lang="en-US" altLang="en-US" sz="1800" b="1"/>
              <a:t>∙</a:t>
            </a:r>
            <a:r>
              <a:rPr lang="en-US" altLang="en-US" sz="1800"/>
              <a:t> R</a:t>
            </a:r>
            <a:r>
              <a:rPr lang="en-US" altLang="en-US" sz="1800" baseline="-25000"/>
              <a:t>y</a:t>
            </a:r>
            <a:r>
              <a:rPr lang="en-US" altLang="en-US" sz="1800"/>
              <a:t>(-</a:t>
            </a:r>
            <a:r>
              <a:rPr lang="el-GR" altLang="en-US" sz="1800"/>
              <a:t>β</a:t>
            </a:r>
            <a:r>
              <a:rPr lang="en-US" altLang="en-US" sz="1800"/>
              <a:t>)</a:t>
            </a:r>
            <a:r>
              <a:rPr lang="en-US" altLang="en-US" sz="1800" b="1"/>
              <a:t> </a:t>
            </a:r>
            <a:r>
              <a:rPr lang="en-US" altLang="en-US" sz="1800" b="1">
                <a:cs typeface="Times New Roman" pitchFamily="18" charset="0"/>
              </a:rPr>
              <a:t>∙ </a:t>
            </a:r>
            <a:r>
              <a:rPr lang="en-US" altLang="en-US" sz="1800"/>
              <a:t>T(</a:t>
            </a:r>
            <a:r>
              <a:rPr lang="en-US" altLang="en-US" sz="1800" b="1"/>
              <a:t>-p</a:t>
            </a:r>
            <a:r>
              <a:rPr lang="en-US" altLang="en-US" sz="1800" b="1" baseline="-25000"/>
              <a:t>1</a:t>
            </a:r>
            <a:r>
              <a:rPr lang="en-US" altLang="en-US" sz="1800" b="1"/>
              <a:t>)</a:t>
            </a:r>
          </a:p>
        </p:txBody>
      </p:sp>
      <p:sp>
        <p:nvSpPr>
          <p:cNvPr id="27681" name="Text Box 43"/>
          <p:cNvSpPr txBox="1">
            <a:spLocks noChangeArrowheads="1"/>
          </p:cNvSpPr>
          <p:nvPr/>
        </p:nvSpPr>
        <p:spPr bwMode="auto">
          <a:xfrm>
            <a:off x="1162050" y="6629400"/>
            <a:ext cx="1360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a:t>, Larry F. Hodges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fld id="{3BCF4CD6-BE15-4F40-A66A-C6ECC3FACF7C}" type="datetime1">
              <a:rPr lang="en-US" altLang="en-US" sz="1200" smtClean="0"/>
              <a:t>10/10/2017</a:t>
            </a:fld>
            <a:endParaRPr lang="en-US" altLang="en-US" sz="1200" smtClean="0"/>
          </a:p>
        </p:txBody>
      </p:sp>
      <p:sp>
        <p:nvSpPr>
          <p:cNvPr id="28675"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200" smtClean="0">
                <a:latin typeface="Arial Black" pitchFamily="34" charset="0"/>
              </a:rPr>
              <a:t>©Babu 2017 </a:t>
            </a:r>
          </a:p>
        </p:txBody>
      </p:sp>
      <p:sp>
        <p:nvSpPr>
          <p:cNvPr id="28676"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l" eaLnBrk="1" hangingPunct="1">
              <a:spcBef>
                <a:spcPct val="0"/>
              </a:spcBef>
              <a:buClrTx/>
              <a:buSzTx/>
              <a:buFontTx/>
              <a:buNone/>
            </a:pPr>
            <a:fld id="{44A2293B-A3D2-44DC-ADC1-18FFD2EDECB8}" type="slidenum">
              <a:rPr lang="en-US" altLang="en-US" sz="1200" smtClean="0"/>
              <a:pPr algn="l" eaLnBrk="1" hangingPunct="1">
                <a:spcBef>
                  <a:spcPct val="0"/>
                </a:spcBef>
                <a:buClrTx/>
                <a:buSzTx/>
                <a:buFontTx/>
                <a:buNone/>
              </a:pPr>
              <a:t>26</a:t>
            </a:fld>
            <a:endParaRPr lang="en-US" altLang="en-US" sz="1200" smtClean="0"/>
          </a:p>
        </p:txBody>
      </p:sp>
      <p:sp>
        <p:nvSpPr>
          <p:cNvPr id="28677" name="Rectangle 4"/>
          <p:cNvSpPr>
            <a:spLocks noGrp="1" noChangeArrowheads="1"/>
          </p:cNvSpPr>
          <p:nvPr>
            <p:ph type="title"/>
          </p:nvPr>
        </p:nvSpPr>
        <p:spPr>
          <a:xfrm>
            <a:off x="0" y="0"/>
            <a:ext cx="5230813" cy="477838"/>
          </a:xfrm>
        </p:spPr>
        <p:txBody>
          <a:bodyPr wrap="none" lIns="63500" tIns="25400" rIns="63500" bIns="25400" anchor="t">
            <a:spAutoFit/>
          </a:bodyPr>
          <a:lstStyle/>
          <a:p>
            <a:pPr eaLnBrk="1" hangingPunct="1"/>
            <a:r>
              <a:rPr lang="en-US" altLang="en-US" smtClean="0"/>
              <a:t>Rotation About An Arbitrary Axis</a:t>
            </a:r>
          </a:p>
        </p:txBody>
      </p:sp>
      <p:sp>
        <p:nvSpPr>
          <p:cNvPr id="28678" name="Arc 5"/>
          <p:cNvSpPr>
            <a:spLocks/>
          </p:cNvSpPr>
          <p:nvPr/>
        </p:nvSpPr>
        <p:spPr bwMode="auto">
          <a:xfrm>
            <a:off x="2979738" y="2408238"/>
            <a:ext cx="146050" cy="158750"/>
          </a:xfrm>
          <a:custGeom>
            <a:avLst/>
            <a:gdLst>
              <a:gd name="T0" fmla="*/ 2147483647 w 17831"/>
              <a:gd name="T1" fmla="*/ 2147483647 h 21600"/>
              <a:gd name="T2" fmla="*/ 0 w 17831"/>
              <a:gd name="T3" fmla="*/ 2147483647 h 21600"/>
              <a:gd name="T4" fmla="*/ 2147483647 w 17831"/>
              <a:gd name="T5" fmla="*/ 0 h 21600"/>
              <a:gd name="T6" fmla="*/ 0 60000 65536"/>
              <a:gd name="T7" fmla="*/ 0 60000 65536"/>
              <a:gd name="T8" fmla="*/ 0 60000 65536"/>
              <a:gd name="T9" fmla="*/ 0 w 17831"/>
              <a:gd name="T10" fmla="*/ 0 h 21600"/>
              <a:gd name="T11" fmla="*/ 17831 w 17831"/>
              <a:gd name="T12" fmla="*/ 21600 h 21600"/>
            </a:gdLst>
            <a:ahLst/>
            <a:cxnLst>
              <a:cxn ang="T6">
                <a:pos x="T0" y="T1"/>
              </a:cxn>
              <a:cxn ang="T7">
                <a:pos x="T2" y="T3"/>
              </a:cxn>
              <a:cxn ang="T8">
                <a:pos x="T4" y="T5"/>
              </a:cxn>
            </a:cxnLst>
            <a:rect l="T9" t="T10" r="T11" b="T12"/>
            <a:pathLst>
              <a:path w="17831" h="21600" fill="none" extrusionOk="0">
                <a:moveTo>
                  <a:pt x="17830" y="19710"/>
                </a:moveTo>
                <a:cubicBezTo>
                  <a:pt x="15052" y="20956"/>
                  <a:pt x="12041" y="21599"/>
                  <a:pt x="8997" y="21600"/>
                </a:cubicBezTo>
                <a:cubicBezTo>
                  <a:pt x="5891" y="21600"/>
                  <a:pt x="2823" y="20930"/>
                  <a:pt x="-1" y="19637"/>
                </a:cubicBezTo>
              </a:path>
              <a:path w="17831" h="21600" stroke="0" extrusionOk="0">
                <a:moveTo>
                  <a:pt x="17830" y="19710"/>
                </a:moveTo>
                <a:cubicBezTo>
                  <a:pt x="15052" y="20956"/>
                  <a:pt x="12041" y="21599"/>
                  <a:pt x="8997" y="21600"/>
                </a:cubicBezTo>
                <a:cubicBezTo>
                  <a:pt x="5891" y="21600"/>
                  <a:pt x="2823" y="20930"/>
                  <a:pt x="-1" y="19637"/>
                </a:cubicBezTo>
                <a:lnTo>
                  <a:pt x="8997" y="0"/>
                </a:lnTo>
                <a:lnTo>
                  <a:pt x="17830" y="19710"/>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8679" name="Line 6"/>
          <p:cNvSpPr>
            <a:spLocks noChangeShapeType="1"/>
          </p:cNvSpPr>
          <p:nvPr/>
        </p:nvSpPr>
        <p:spPr bwMode="auto">
          <a:xfrm>
            <a:off x="3048000" y="2557463"/>
            <a:ext cx="0" cy="25955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0" name="Arc 7"/>
          <p:cNvSpPr>
            <a:spLocks/>
          </p:cNvSpPr>
          <p:nvPr/>
        </p:nvSpPr>
        <p:spPr bwMode="auto">
          <a:xfrm>
            <a:off x="5943600" y="6611938"/>
            <a:ext cx="174625" cy="125412"/>
          </a:xfrm>
          <a:custGeom>
            <a:avLst/>
            <a:gdLst>
              <a:gd name="T0" fmla="*/ 0 w 21493"/>
              <a:gd name="T1" fmla="*/ 2147483647 h 17153"/>
              <a:gd name="T2" fmla="*/ 2147483647 w 21493"/>
              <a:gd name="T3" fmla="*/ 0 h 17153"/>
              <a:gd name="T4" fmla="*/ 2147483647 w 21493"/>
              <a:gd name="T5" fmla="*/ 2147483647 h 17153"/>
              <a:gd name="T6" fmla="*/ 0 60000 65536"/>
              <a:gd name="T7" fmla="*/ 0 60000 65536"/>
              <a:gd name="T8" fmla="*/ 0 60000 65536"/>
              <a:gd name="T9" fmla="*/ 0 w 21493"/>
              <a:gd name="T10" fmla="*/ 0 h 17153"/>
              <a:gd name="T11" fmla="*/ 21493 w 21493"/>
              <a:gd name="T12" fmla="*/ 17153 h 17153"/>
            </a:gdLst>
            <a:ahLst/>
            <a:cxnLst>
              <a:cxn ang="T6">
                <a:pos x="T0" y="T1"/>
              </a:cxn>
              <a:cxn ang="T7">
                <a:pos x="T2" y="T3"/>
              </a:cxn>
              <a:cxn ang="T8">
                <a:pos x="T4" y="T5"/>
              </a:cxn>
            </a:cxnLst>
            <a:rect l="T9" t="T10" r="T11" b="T12"/>
            <a:pathLst>
              <a:path w="21493" h="17153" fill="none" extrusionOk="0">
                <a:moveTo>
                  <a:pt x="0" y="15003"/>
                </a:moveTo>
                <a:cubicBezTo>
                  <a:pt x="594" y="9060"/>
                  <a:pt x="3622" y="3629"/>
                  <a:pt x="8365" y="0"/>
                </a:cubicBezTo>
              </a:path>
              <a:path w="21493" h="17153" stroke="0" extrusionOk="0">
                <a:moveTo>
                  <a:pt x="0" y="15003"/>
                </a:moveTo>
                <a:cubicBezTo>
                  <a:pt x="594" y="9060"/>
                  <a:pt x="3622" y="3629"/>
                  <a:pt x="8365" y="0"/>
                </a:cubicBezTo>
                <a:lnTo>
                  <a:pt x="21493" y="17153"/>
                </a:lnTo>
                <a:lnTo>
                  <a:pt x="0" y="15003"/>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8681" name="Line 8"/>
          <p:cNvSpPr>
            <a:spLocks noChangeShapeType="1"/>
          </p:cNvSpPr>
          <p:nvPr/>
        </p:nvSpPr>
        <p:spPr bwMode="auto">
          <a:xfrm>
            <a:off x="3048000" y="5168900"/>
            <a:ext cx="2927350" cy="15065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2" name="Arc 9"/>
          <p:cNvSpPr>
            <a:spLocks/>
          </p:cNvSpPr>
          <p:nvPr/>
        </p:nvSpPr>
        <p:spPr bwMode="auto">
          <a:xfrm>
            <a:off x="5943600" y="3587750"/>
            <a:ext cx="174625" cy="123825"/>
          </a:xfrm>
          <a:custGeom>
            <a:avLst/>
            <a:gdLst>
              <a:gd name="T0" fmla="*/ 2147483647 w 21531"/>
              <a:gd name="T1" fmla="*/ 2147483647 h 16990"/>
              <a:gd name="T2" fmla="*/ 0 w 21531"/>
              <a:gd name="T3" fmla="*/ 2147483647 h 16990"/>
              <a:gd name="T4" fmla="*/ 2147483647 w 21531"/>
              <a:gd name="T5" fmla="*/ 0 h 16990"/>
              <a:gd name="T6" fmla="*/ 0 60000 65536"/>
              <a:gd name="T7" fmla="*/ 0 60000 65536"/>
              <a:gd name="T8" fmla="*/ 0 60000 65536"/>
              <a:gd name="T9" fmla="*/ 0 w 21531"/>
              <a:gd name="T10" fmla="*/ 0 h 16990"/>
              <a:gd name="T11" fmla="*/ 21531 w 21531"/>
              <a:gd name="T12" fmla="*/ 16990 h 16990"/>
            </a:gdLst>
            <a:ahLst/>
            <a:cxnLst>
              <a:cxn ang="T6">
                <a:pos x="T0" y="T1"/>
              </a:cxn>
              <a:cxn ang="T7">
                <a:pos x="T2" y="T3"/>
              </a:cxn>
              <a:cxn ang="T8">
                <a:pos x="T4" y="T5"/>
              </a:cxn>
            </a:cxnLst>
            <a:rect l="T9" t="T10" r="T11" b="T12"/>
            <a:pathLst>
              <a:path w="21531" h="16990" fill="none" extrusionOk="0">
                <a:moveTo>
                  <a:pt x="8193" y="16989"/>
                </a:moveTo>
                <a:cubicBezTo>
                  <a:pt x="3451" y="13267"/>
                  <a:pt x="480" y="7732"/>
                  <a:pt x="-1" y="1723"/>
                </a:cubicBezTo>
              </a:path>
              <a:path w="21531" h="16990" stroke="0" extrusionOk="0">
                <a:moveTo>
                  <a:pt x="8193" y="16989"/>
                </a:moveTo>
                <a:cubicBezTo>
                  <a:pt x="3451" y="13267"/>
                  <a:pt x="480" y="7732"/>
                  <a:pt x="-1" y="1723"/>
                </a:cubicBezTo>
                <a:lnTo>
                  <a:pt x="21531" y="0"/>
                </a:lnTo>
                <a:lnTo>
                  <a:pt x="8193" y="16989"/>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8683" name="Line 10"/>
          <p:cNvSpPr>
            <a:spLocks noChangeShapeType="1"/>
          </p:cNvSpPr>
          <p:nvPr/>
        </p:nvSpPr>
        <p:spPr bwMode="auto">
          <a:xfrm flipV="1">
            <a:off x="3048000" y="3635375"/>
            <a:ext cx="2927350" cy="15573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4" name="Line 11"/>
          <p:cNvSpPr>
            <a:spLocks noChangeShapeType="1"/>
          </p:cNvSpPr>
          <p:nvPr/>
        </p:nvSpPr>
        <p:spPr bwMode="auto">
          <a:xfrm>
            <a:off x="4038600" y="2714625"/>
            <a:ext cx="0" cy="19526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12"/>
          <p:cNvSpPr>
            <a:spLocks noChangeShapeType="1"/>
          </p:cNvSpPr>
          <p:nvPr/>
        </p:nvSpPr>
        <p:spPr bwMode="auto">
          <a:xfrm flipV="1">
            <a:off x="3054350" y="2701925"/>
            <a:ext cx="984250" cy="6159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6" name="Rectangle 15"/>
          <p:cNvSpPr>
            <a:spLocks noChangeArrowheads="1"/>
          </p:cNvSpPr>
          <p:nvPr/>
        </p:nvSpPr>
        <p:spPr bwMode="auto">
          <a:xfrm>
            <a:off x="2914650" y="2193925"/>
            <a:ext cx="2746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Z</a:t>
            </a:r>
          </a:p>
        </p:txBody>
      </p:sp>
      <p:sp>
        <p:nvSpPr>
          <p:cNvPr id="28687" name="Rectangle 16"/>
          <p:cNvSpPr>
            <a:spLocks noChangeArrowheads="1"/>
          </p:cNvSpPr>
          <p:nvPr/>
        </p:nvSpPr>
        <p:spPr bwMode="auto">
          <a:xfrm>
            <a:off x="6061075" y="3460750"/>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Y</a:t>
            </a:r>
          </a:p>
        </p:txBody>
      </p:sp>
      <p:sp>
        <p:nvSpPr>
          <p:cNvPr id="28688" name="Rectangle 17"/>
          <p:cNvSpPr>
            <a:spLocks noChangeArrowheads="1"/>
          </p:cNvSpPr>
          <p:nvPr/>
        </p:nvSpPr>
        <p:spPr bwMode="auto">
          <a:xfrm>
            <a:off x="6170613" y="651033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X</a:t>
            </a:r>
          </a:p>
        </p:txBody>
      </p:sp>
      <p:sp>
        <p:nvSpPr>
          <p:cNvPr id="28689" name="Text Box 26"/>
          <p:cNvSpPr txBox="1">
            <a:spLocks noChangeArrowheads="1"/>
          </p:cNvSpPr>
          <p:nvPr/>
        </p:nvSpPr>
        <p:spPr bwMode="auto">
          <a:xfrm>
            <a:off x="288925" y="2324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8690" name="Rectangle 28"/>
          <p:cNvSpPr>
            <a:spLocks noChangeArrowheads="1"/>
          </p:cNvSpPr>
          <p:nvPr/>
        </p:nvSpPr>
        <p:spPr bwMode="auto">
          <a:xfrm>
            <a:off x="4038600" y="2163763"/>
            <a:ext cx="434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r>
              <a:rPr lang="en-US" altLang="en-US" sz="1800" b="1">
                <a:cs typeface="Times New Roman" pitchFamily="18" charset="0"/>
              </a:rPr>
              <a:t>''</a:t>
            </a:r>
          </a:p>
        </p:txBody>
      </p:sp>
      <p:sp>
        <p:nvSpPr>
          <p:cNvPr id="28691" name="Line 29"/>
          <p:cNvSpPr>
            <a:spLocks noChangeShapeType="1"/>
          </p:cNvSpPr>
          <p:nvPr/>
        </p:nvSpPr>
        <p:spPr bwMode="auto">
          <a:xfrm flipV="1">
            <a:off x="3048000" y="2427288"/>
            <a:ext cx="1085850" cy="27495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2" name="Rectangle 30"/>
          <p:cNvSpPr>
            <a:spLocks noChangeArrowheads="1"/>
          </p:cNvSpPr>
          <p:nvPr/>
        </p:nvSpPr>
        <p:spPr bwMode="auto">
          <a:xfrm>
            <a:off x="314325" y="581025"/>
            <a:ext cx="6400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28600" indent="-228600"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nSpc>
                <a:spcPct val="129000"/>
              </a:lnSpc>
              <a:spcBef>
                <a:spcPct val="65000"/>
              </a:spcBef>
              <a:buClrTx/>
              <a:buSzTx/>
              <a:buFontTx/>
              <a:buNone/>
            </a:pPr>
            <a:r>
              <a:rPr lang="en-US" altLang="en-US" sz="1800"/>
              <a:t>   After R</a:t>
            </a:r>
            <a:r>
              <a:rPr lang="en-US" altLang="en-US" sz="1800" baseline="-25000"/>
              <a:t>x</a:t>
            </a:r>
            <a:r>
              <a:rPr lang="en-US" altLang="en-US" sz="1800"/>
              <a:t>(</a:t>
            </a:r>
            <a:r>
              <a:rPr lang="el-GR" altLang="en-US" sz="1800"/>
              <a:t>α</a:t>
            </a:r>
            <a:r>
              <a:rPr lang="en-US" altLang="en-US" sz="1800"/>
              <a:t>), </a:t>
            </a:r>
            <a:r>
              <a:rPr lang="en-US" altLang="en-US" sz="1800" b="1"/>
              <a:t>u'' </a:t>
            </a:r>
            <a:r>
              <a:rPr lang="en-US" altLang="en-US" sz="1800"/>
              <a:t>lies in the Z axis as </a:t>
            </a:r>
            <a:r>
              <a:rPr lang="en-US" altLang="en-US" sz="1800" b="1"/>
              <a:t>u'''.</a:t>
            </a:r>
          </a:p>
          <a:p>
            <a:pPr>
              <a:lnSpc>
                <a:spcPct val="129000"/>
              </a:lnSpc>
              <a:spcBef>
                <a:spcPct val="65000"/>
              </a:spcBef>
              <a:buClrTx/>
              <a:buSzTx/>
              <a:buFontTx/>
              <a:buNone/>
            </a:pPr>
            <a:r>
              <a:rPr lang="en-US" altLang="en-US" sz="1800"/>
              <a:t>   Next, rotate about Z by </a:t>
            </a:r>
            <a:r>
              <a:rPr lang="el-GR" altLang="en-US" sz="1800"/>
              <a:t>θ</a:t>
            </a:r>
            <a:r>
              <a:rPr lang="en-US" altLang="en-US" sz="1800"/>
              <a:t> (R</a:t>
            </a:r>
            <a:r>
              <a:rPr lang="en-US" altLang="en-US" sz="1800" baseline="-25000"/>
              <a:t>z</a:t>
            </a:r>
            <a:r>
              <a:rPr lang="en-US" altLang="en-US" sz="1800"/>
              <a:t>(</a:t>
            </a:r>
            <a:r>
              <a:rPr lang="el-GR" altLang="en-US" sz="1800"/>
              <a:t>θ</a:t>
            </a:r>
            <a:r>
              <a:rPr lang="en-US" altLang="en-US" sz="1800"/>
              <a:t>))</a:t>
            </a:r>
            <a:endParaRPr lang="el-GR" altLang="en-US" sz="1800"/>
          </a:p>
        </p:txBody>
      </p:sp>
      <p:sp>
        <p:nvSpPr>
          <p:cNvPr id="28693" name="Line 58"/>
          <p:cNvSpPr>
            <a:spLocks noChangeShapeType="1"/>
          </p:cNvSpPr>
          <p:nvPr/>
        </p:nvSpPr>
        <p:spPr bwMode="auto">
          <a:xfrm flipV="1">
            <a:off x="3028950" y="2195513"/>
            <a:ext cx="28575" cy="29845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Rectangle 59"/>
          <p:cNvSpPr>
            <a:spLocks noChangeArrowheads="1"/>
          </p:cNvSpPr>
          <p:nvPr/>
        </p:nvSpPr>
        <p:spPr bwMode="auto">
          <a:xfrm>
            <a:off x="2667000" y="1971675"/>
            <a:ext cx="498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r>
              <a:rPr lang="en-US" altLang="en-US" sz="1800" b="1">
                <a:cs typeface="Times New Roman" pitchFamily="18" charset="0"/>
              </a:rPr>
              <a:t>'''</a:t>
            </a:r>
          </a:p>
        </p:txBody>
      </p:sp>
      <p:sp>
        <p:nvSpPr>
          <p:cNvPr id="28695" name="Arc 60"/>
          <p:cNvSpPr>
            <a:spLocks/>
          </p:cNvSpPr>
          <p:nvPr/>
        </p:nvSpPr>
        <p:spPr bwMode="auto">
          <a:xfrm>
            <a:off x="2705100" y="3757613"/>
            <a:ext cx="685800" cy="228600"/>
          </a:xfrm>
          <a:custGeom>
            <a:avLst/>
            <a:gdLst>
              <a:gd name="T0" fmla="*/ 2147483647 w 43200"/>
              <a:gd name="T1" fmla="*/ 0 h 43200"/>
              <a:gd name="T2" fmla="*/ 2147483647 w 43200"/>
              <a:gd name="T3" fmla="*/ 562558036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724"/>
                  <a:pt x="8084" y="1545"/>
                  <a:pt x="18872" y="1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724"/>
                  <a:pt x="8084" y="1545"/>
                  <a:pt x="18872" y="172"/>
                </a:cubicBezTo>
                <a:lnTo>
                  <a:pt x="21600" y="21600"/>
                </a:lnTo>
                <a:lnTo>
                  <a:pt x="21599" y="0"/>
                </a:lnTo>
                <a:close/>
              </a:path>
            </a:pathLst>
          </a:custGeom>
          <a:noFill/>
          <a:ln w="9525">
            <a:solidFill>
              <a:schemeClr val="tx1"/>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6" name="Rectangle 61"/>
          <p:cNvSpPr>
            <a:spLocks noChangeArrowheads="1"/>
          </p:cNvSpPr>
          <p:nvPr/>
        </p:nvSpPr>
        <p:spPr bwMode="auto">
          <a:xfrm>
            <a:off x="2559050" y="3870325"/>
            <a:ext cx="293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l-GR" altLang="en-US" sz="1800"/>
              <a:t>θ</a:t>
            </a:r>
            <a:endParaRPr lang="en-US" altLang="en-US" sz="1800"/>
          </a:p>
        </p:txBody>
      </p:sp>
      <p:sp>
        <p:nvSpPr>
          <p:cNvPr id="28697" name="Text Box 62"/>
          <p:cNvSpPr txBox="1">
            <a:spLocks noChangeArrowheads="1"/>
          </p:cNvSpPr>
          <p:nvPr/>
        </p:nvSpPr>
        <p:spPr bwMode="auto">
          <a:xfrm>
            <a:off x="4086225" y="1562100"/>
            <a:ext cx="3152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800"/>
              <a:t>R</a:t>
            </a:r>
            <a:r>
              <a:rPr lang="en-US" altLang="en-US" sz="1800" baseline="-25000"/>
              <a:t>z</a:t>
            </a:r>
            <a:r>
              <a:rPr lang="en-US" altLang="en-US" sz="1800"/>
              <a:t>(</a:t>
            </a:r>
            <a:r>
              <a:rPr lang="el-GR" altLang="en-US" sz="1800"/>
              <a:t>θ</a:t>
            </a:r>
            <a:r>
              <a:rPr lang="en-US" altLang="en-US" sz="1800"/>
              <a:t>) </a:t>
            </a:r>
            <a:r>
              <a:rPr lang="en-US" altLang="en-US" sz="1800" b="1"/>
              <a:t>∙</a:t>
            </a:r>
            <a:r>
              <a:rPr lang="en-US" altLang="en-US" sz="1800"/>
              <a:t> R</a:t>
            </a:r>
            <a:r>
              <a:rPr lang="en-US" altLang="en-US" sz="1800" baseline="-25000"/>
              <a:t>x</a:t>
            </a:r>
            <a:r>
              <a:rPr lang="en-US" altLang="en-US" sz="1800"/>
              <a:t>(</a:t>
            </a:r>
            <a:r>
              <a:rPr lang="el-GR" altLang="en-US" sz="1800"/>
              <a:t>α</a:t>
            </a:r>
            <a:r>
              <a:rPr lang="en-US" altLang="en-US" sz="1800"/>
              <a:t>) </a:t>
            </a:r>
            <a:r>
              <a:rPr lang="en-US" altLang="en-US" sz="1800" b="1"/>
              <a:t>∙</a:t>
            </a:r>
            <a:r>
              <a:rPr lang="en-US" altLang="en-US" sz="1800"/>
              <a:t> R</a:t>
            </a:r>
            <a:r>
              <a:rPr lang="en-US" altLang="en-US" sz="1800" baseline="-25000"/>
              <a:t>y</a:t>
            </a:r>
            <a:r>
              <a:rPr lang="en-US" altLang="en-US" sz="1800"/>
              <a:t>(-</a:t>
            </a:r>
            <a:r>
              <a:rPr lang="el-GR" altLang="en-US" sz="1800"/>
              <a:t>β</a:t>
            </a:r>
            <a:r>
              <a:rPr lang="en-US" altLang="en-US" sz="1800"/>
              <a:t>)</a:t>
            </a:r>
            <a:r>
              <a:rPr lang="en-US" altLang="en-US" sz="1800" b="1"/>
              <a:t> </a:t>
            </a:r>
            <a:r>
              <a:rPr lang="en-US" altLang="en-US" sz="1800" b="1">
                <a:cs typeface="Times New Roman" pitchFamily="18" charset="0"/>
              </a:rPr>
              <a:t>∙ </a:t>
            </a:r>
            <a:r>
              <a:rPr lang="en-US" altLang="en-US" sz="1800"/>
              <a:t>T(</a:t>
            </a:r>
            <a:r>
              <a:rPr lang="en-US" altLang="en-US" sz="1800" b="1"/>
              <a:t>-p</a:t>
            </a:r>
            <a:r>
              <a:rPr lang="en-US" altLang="en-US" sz="1800" b="1" baseline="-25000"/>
              <a:t>1</a:t>
            </a:r>
            <a:r>
              <a:rPr lang="en-US" altLang="en-US" sz="1800" b="1"/>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fld id="{5966FCF6-C46C-4942-82B0-149F130BB49E}" type="datetime1">
              <a:rPr lang="en-US" altLang="en-US" sz="1200" smtClean="0"/>
              <a:t>10/10/2017</a:t>
            </a:fld>
            <a:endParaRPr lang="en-US" altLang="en-US" sz="1200" smtClean="0"/>
          </a:p>
        </p:txBody>
      </p:sp>
      <p:sp>
        <p:nvSpPr>
          <p:cNvPr id="29699"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200" smtClean="0">
                <a:latin typeface="Arial Black" pitchFamily="34" charset="0"/>
              </a:rPr>
              <a:t>©Babu 2017 </a:t>
            </a:r>
          </a:p>
        </p:txBody>
      </p:sp>
      <p:sp>
        <p:nvSpPr>
          <p:cNvPr id="29700"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l" eaLnBrk="1" hangingPunct="1">
              <a:spcBef>
                <a:spcPct val="0"/>
              </a:spcBef>
              <a:buClrTx/>
              <a:buSzTx/>
              <a:buFontTx/>
              <a:buNone/>
            </a:pPr>
            <a:fld id="{0D71A76A-F148-4C80-B127-FDDE5991B0A6}" type="slidenum">
              <a:rPr lang="en-US" altLang="en-US" sz="1200" smtClean="0"/>
              <a:pPr algn="l" eaLnBrk="1" hangingPunct="1">
                <a:spcBef>
                  <a:spcPct val="0"/>
                </a:spcBef>
                <a:buClrTx/>
                <a:buSzTx/>
                <a:buFontTx/>
                <a:buNone/>
              </a:pPr>
              <a:t>27</a:t>
            </a:fld>
            <a:endParaRPr lang="en-US" altLang="en-US" sz="1200" smtClean="0"/>
          </a:p>
        </p:txBody>
      </p:sp>
      <p:sp>
        <p:nvSpPr>
          <p:cNvPr id="29701" name="Arc 35"/>
          <p:cNvSpPr>
            <a:spLocks/>
          </p:cNvSpPr>
          <p:nvPr/>
        </p:nvSpPr>
        <p:spPr bwMode="auto">
          <a:xfrm rot="2394473">
            <a:off x="5867400" y="2149475"/>
            <a:ext cx="685800" cy="228600"/>
          </a:xfrm>
          <a:custGeom>
            <a:avLst/>
            <a:gdLst>
              <a:gd name="T0" fmla="*/ 2147483647 w 43200"/>
              <a:gd name="T1" fmla="*/ 2147483647 h 43027"/>
              <a:gd name="T2" fmla="*/ 2147483647 w 43200"/>
              <a:gd name="T3" fmla="*/ 0 h 43027"/>
              <a:gd name="T4" fmla="*/ 2147483647 w 43200"/>
              <a:gd name="T5" fmla="*/ 2147483647 h 43027"/>
              <a:gd name="T6" fmla="*/ 0 60000 65536"/>
              <a:gd name="T7" fmla="*/ 0 60000 65536"/>
              <a:gd name="T8" fmla="*/ 0 60000 65536"/>
              <a:gd name="T9" fmla="*/ 0 w 43200"/>
              <a:gd name="T10" fmla="*/ 0 h 43027"/>
              <a:gd name="T11" fmla="*/ 43200 w 43200"/>
              <a:gd name="T12" fmla="*/ 43027 h 43027"/>
            </a:gdLst>
            <a:ahLst/>
            <a:cxnLst>
              <a:cxn ang="T6">
                <a:pos x="T0" y="T1"/>
              </a:cxn>
              <a:cxn ang="T7">
                <a:pos x="T2" y="T3"/>
              </a:cxn>
              <a:cxn ang="T8">
                <a:pos x="T4" y="T5"/>
              </a:cxn>
            </a:cxnLst>
            <a:rect l="T9" t="T10" r="T11" b="T12"/>
            <a:pathLst>
              <a:path w="43200" h="43027" fill="none" extrusionOk="0">
                <a:moveTo>
                  <a:pt x="30938" y="1949"/>
                </a:moveTo>
                <a:cubicBezTo>
                  <a:pt x="38431" y="5542"/>
                  <a:pt x="43200" y="13116"/>
                  <a:pt x="43200" y="21427"/>
                </a:cubicBezTo>
                <a:cubicBezTo>
                  <a:pt x="43200" y="33356"/>
                  <a:pt x="33529" y="43027"/>
                  <a:pt x="21600" y="43027"/>
                </a:cubicBezTo>
                <a:cubicBezTo>
                  <a:pt x="9670" y="43027"/>
                  <a:pt x="0" y="33356"/>
                  <a:pt x="0" y="21427"/>
                </a:cubicBezTo>
                <a:cubicBezTo>
                  <a:pt x="-1" y="10551"/>
                  <a:pt x="8084" y="1372"/>
                  <a:pt x="18872" y="-1"/>
                </a:cubicBezTo>
              </a:path>
              <a:path w="43200" h="43027" stroke="0" extrusionOk="0">
                <a:moveTo>
                  <a:pt x="30938" y="1949"/>
                </a:moveTo>
                <a:cubicBezTo>
                  <a:pt x="38431" y="5542"/>
                  <a:pt x="43200" y="13116"/>
                  <a:pt x="43200" y="21427"/>
                </a:cubicBezTo>
                <a:cubicBezTo>
                  <a:pt x="43200" y="33356"/>
                  <a:pt x="33529" y="43027"/>
                  <a:pt x="21600" y="43027"/>
                </a:cubicBezTo>
                <a:cubicBezTo>
                  <a:pt x="9670" y="43027"/>
                  <a:pt x="0" y="33356"/>
                  <a:pt x="0" y="21427"/>
                </a:cubicBezTo>
                <a:cubicBezTo>
                  <a:pt x="-1" y="10551"/>
                  <a:pt x="8084" y="1372"/>
                  <a:pt x="18872" y="-1"/>
                </a:cubicBezTo>
                <a:lnTo>
                  <a:pt x="21600" y="21427"/>
                </a:lnTo>
                <a:lnTo>
                  <a:pt x="30938" y="1949"/>
                </a:lnTo>
                <a:close/>
              </a:path>
            </a:pathLst>
          </a:custGeom>
          <a:noFill/>
          <a:ln w="9525">
            <a:solidFill>
              <a:schemeClr val="tx1"/>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2" name="Text Box 27"/>
          <p:cNvSpPr txBox="1">
            <a:spLocks noChangeArrowheads="1"/>
          </p:cNvSpPr>
          <p:nvPr/>
        </p:nvSpPr>
        <p:spPr bwMode="auto">
          <a:xfrm>
            <a:off x="-381000" y="1266825"/>
            <a:ext cx="7553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endParaRPr lang="en-US" altLang="en-US" sz="1800" b="1"/>
          </a:p>
          <a:p>
            <a:pPr algn="r" eaLnBrk="1" hangingPunct="1">
              <a:spcBef>
                <a:spcPct val="0"/>
              </a:spcBef>
              <a:buClrTx/>
              <a:buSzTx/>
              <a:buFontTx/>
              <a:buNone/>
            </a:pPr>
            <a:r>
              <a:rPr lang="en-US" altLang="en-US" sz="1800">
                <a:cs typeface="Times New Roman" pitchFamily="18" charset="0"/>
              </a:rPr>
              <a:t>R((</a:t>
            </a:r>
            <a:r>
              <a:rPr lang="en-US" altLang="en-US" sz="1800" b="1">
                <a:cs typeface="Times New Roman" pitchFamily="18" charset="0"/>
              </a:rPr>
              <a:t>p</a:t>
            </a:r>
            <a:r>
              <a:rPr lang="en-US" altLang="en-US" sz="1800" b="1" baseline="-25000">
                <a:latin typeface="b"/>
                <a:cs typeface="Times New Roman" pitchFamily="18" charset="0"/>
              </a:rPr>
              <a:t>1</a:t>
            </a:r>
            <a:r>
              <a:rPr lang="en-US" altLang="en-US" sz="1800">
                <a:cs typeface="Times New Roman" pitchFamily="18" charset="0"/>
              </a:rPr>
              <a:t>,</a:t>
            </a:r>
            <a:r>
              <a:rPr lang="en-US" altLang="en-US" sz="1800" b="1">
                <a:cs typeface="Times New Roman" pitchFamily="18" charset="0"/>
              </a:rPr>
              <a:t>p</a:t>
            </a:r>
            <a:r>
              <a:rPr lang="en-US" altLang="en-US" sz="1800" b="1" baseline="-25000">
                <a:cs typeface="Times New Roman" pitchFamily="18" charset="0"/>
              </a:rPr>
              <a:t>2</a:t>
            </a:r>
            <a:r>
              <a:rPr lang="en-US" altLang="en-US" sz="1800">
                <a:cs typeface="Times New Roman" pitchFamily="18" charset="0"/>
              </a:rPr>
              <a:t>),</a:t>
            </a:r>
            <a:r>
              <a:rPr lang="el-GR" altLang="en-US" sz="1800">
                <a:cs typeface="Times New Roman" pitchFamily="18" charset="0"/>
              </a:rPr>
              <a:t>θ</a:t>
            </a:r>
            <a:r>
              <a:rPr lang="en-US" altLang="en-US" sz="1800">
                <a:cs typeface="Times New Roman" pitchFamily="18" charset="0"/>
              </a:rPr>
              <a:t>) </a:t>
            </a:r>
            <a:r>
              <a:rPr lang="en-US" altLang="en-US" sz="1800" b="1">
                <a:cs typeface="Times New Roman" pitchFamily="18" charset="0"/>
              </a:rPr>
              <a:t>= </a:t>
            </a:r>
            <a:r>
              <a:rPr lang="en-US" altLang="en-US" sz="1800"/>
              <a:t>T(</a:t>
            </a:r>
            <a:r>
              <a:rPr lang="en-US" altLang="en-US" sz="1800" b="1"/>
              <a:t>p</a:t>
            </a:r>
            <a:r>
              <a:rPr lang="en-US" altLang="en-US" sz="1800" b="1" baseline="-25000"/>
              <a:t>1</a:t>
            </a:r>
            <a:r>
              <a:rPr lang="en-US" altLang="en-US" sz="1800" b="1"/>
              <a:t>)</a:t>
            </a:r>
            <a:r>
              <a:rPr lang="en-US" altLang="en-US" sz="1800"/>
              <a:t> </a:t>
            </a:r>
            <a:r>
              <a:rPr lang="en-US" altLang="en-US" sz="1800" b="1"/>
              <a:t>∙</a:t>
            </a:r>
            <a:r>
              <a:rPr lang="en-US" altLang="en-US" sz="1800"/>
              <a:t> R</a:t>
            </a:r>
            <a:r>
              <a:rPr lang="en-US" altLang="en-US" sz="1800" baseline="-25000"/>
              <a:t>y</a:t>
            </a:r>
            <a:r>
              <a:rPr lang="en-US" altLang="en-US" sz="1800"/>
              <a:t>(</a:t>
            </a:r>
            <a:r>
              <a:rPr lang="el-GR" altLang="en-US" sz="1800"/>
              <a:t>β</a:t>
            </a:r>
            <a:r>
              <a:rPr lang="en-US" altLang="en-US" sz="1800"/>
              <a:t>)</a:t>
            </a:r>
            <a:r>
              <a:rPr lang="en-US" altLang="en-US" sz="1800" b="1"/>
              <a:t> </a:t>
            </a:r>
            <a:r>
              <a:rPr lang="en-US" altLang="en-US" sz="1800" b="1">
                <a:cs typeface="Times New Roman" pitchFamily="18" charset="0"/>
              </a:rPr>
              <a:t>∙ </a:t>
            </a:r>
            <a:r>
              <a:rPr lang="en-US" altLang="en-US" sz="1800"/>
              <a:t>R</a:t>
            </a:r>
            <a:r>
              <a:rPr lang="en-US" altLang="en-US" sz="1800" baseline="-25000"/>
              <a:t>x</a:t>
            </a:r>
            <a:r>
              <a:rPr lang="en-US" altLang="en-US" sz="1800"/>
              <a:t>(-</a:t>
            </a:r>
            <a:r>
              <a:rPr lang="el-GR" altLang="en-US" sz="1800"/>
              <a:t>α</a:t>
            </a:r>
            <a:r>
              <a:rPr lang="en-US" altLang="en-US" sz="1800"/>
              <a:t>) </a:t>
            </a:r>
            <a:r>
              <a:rPr lang="en-US" altLang="en-US" sz="1800" b="1"/>
              <a:t>∙</a:t>
            </a:r>
            <a:r>
              <a:rPr lang="en-US" altLang="en-US" sz="1800"/>
              <a:t> R</a:t>
            </a:r>
            <a:r>
              <a:rPr lang="en-US" altLang="en-US" sz="1800" baseline="-25000"/>
              <a:t>z</a:t>
            </a:r>
            <a:r>
              <a:rPr lang="en-US" altLang="en-US" sz="1800"/>
              <a:t>(</a:t>
            </a:r>
            <a:r>
              <a:rPr lang="el-GR" altLang="en-US" sz="1800"/>
              <a:t>θ</a:t>
            </a:r>
            <a:r>
              <a:rPr lang="en-US" altLang="en-US" sz="1800"/>
              <a:t>) </a:t>
            </a:r>
            <a:r>
              <a:rPr lang="en-US" altLang="en-US" sz="1800" b="1"/>
              <a:t>∙</a:t>
            </a:r>
            <a:r>
              <a:rPr lang="en-US" altLang="en-US" sz="1800"/>
              <a:t> R</a:t>
            </a:r>
            <a:r>
              <a:rPr lang="en-US" altLang="en-US" sz="1800" baseline="-25000"/>
              <a:t>x</a:t>
            </a:r>
            <a:r>
              <a:rPr lang="en-US" altLang="en-US" sz="1800"/>
              <a:t>(</a:t>
            </a:r>
            <a:r>
              <a:rPr lang="el-GR" altLang="en-US" sz="1800"/>
              <a:t>α</a:t>
            </a:r>
            <a:r>
              <a:rPr lang="en-US" altLang="en-US" sz="1800"/>
              <a:t>) </a:t>
            </a:r>
            <a:r>
              <a:rPr lang="en-US" altLang="en-US" sz="1800" b="1"/>
              <a:t>∙</a:t>
            </a:r>
            <a:r>
              <a:rPr lang="en-US" altLang="en-US" sz="1800"/>
              <a:t> R</a:t>
            </a:r>
            <a:r>
              <a:rPr lang="en-US" altLang="en-US" sz="1800" baseline="-25000"/>
              <a:t>y</a:t>
            </a:r>
            <a:r>
              <a:rPr lang="en-US" altLang="en-US" sz="1800"/>
              <a:t>(-</a:t>
            </a:r>
            <a:r>
              <a:rPr lang="el-GR" altLang="en-US" sz="1800"/>
              <a:t>β</a:t>
            </a:r>
            <a:r>
              <a:rPr lang="en-US" altLang="en-US" sz="1800"/>
              <a:t>)</a:t>
            </a:r>
            <a:r>
              <a:rPr lang="en-US" altLang="en-US" sz="1800" b="1"/>
              <a:t> </a:t>
            </a:r>
            <a:r>
              <a:rPr lang="en-US" altLang="en-US" sz="1800" b="1">
                <a:cs typeface="Times New Roman" pitchFamily="18" charset="0"/>
              </a:rPr>
              <a:t>∙ </a:t>
            </a:r>
            <a:r>
              <a:rPr lang="en-US" altLang="en-US" sz="1800"/>
              <a:t>T(</a:t>
            </a:r>
            <a:r>
              <a:rPr lang="en-US" altLang="en-US" sz="1800" b="1"/>
              <a:t>-p</a:t>
            </a:r>
            <a:r>
              <a:rPr lang="en-US" altLang="en-US" sz="1800" b="1" baseline="-25000"/>
              <a:t>1</a:t>
            </a:r>
            <a:r>
              <a:rPr lang="en-US" altLang="en-US" sz="1800" b="1"/>
              <a:t>)</a:t>
            </a:r>
          </a:p>
        </p:txBody>
      </p:sp>
      <p:sp>
        <p:nvSpPr>
          <p:cNvPr id="29703" name="Rectangle 4"/>
          <p:cNvSpPr>
            <a:spLocks noGrp="1" noChangeArrowheads="1"/>
          </p:cNvSpPr>
          <p:nvPr>
            <p:ph type="title"/>
          </p:nvPr>
        </p:nvSpPr>
        <p:spPr>
          <a:xfrm>
            <a:off x="0" y="0"/>
            <a:ext cx="5230813" cy="477838"/>
          </a:xfrm>
        </p:spPr>
        <p:txBody>
          <a:bodyPr wrap="none" lIns="63500" tIns="25400" rIns="63500" bIns="25400" anchor="t">
            <a:spAutoFit/>
          </a:bodyPr>
          <a:lstStyle/>
          <a:p>
            <a:pPr eaLnBrk="1" hangingPunct="1"/>
            <a:r>
              <a:rPr lang="en-US" altLang="en-US" smtClean="0"/>
              <a:t>Rotation About An Arbitrary Axis</a:t>
            </a:r>
          </a:p>
        </p:txBody>
      </p:sp>
      <p:sp>
        <p:nvSpPr>
          <p:cNvPr id="29704" name="Arc 5"/>
          <p:cNvSpPr>
            <a:spLocks/>
          </p:cNvSpPr>
          <p:nvPr/>
        </p:nvSpPr>
        <p:spPr bwMode="auto">
          <a:xfrm>
            <a:off x="2979738" y="2408238"/>
            <a:ext cx="146050" cy="158750"/>
          </a:xfrm>
          <a:custGeom>
            <a:avLst/>
            <a:gdLst>
              <a:gd name="T0" fmla="*/ 2147483647 w 17831"/>
              <a:gd name="T1" fmla="*/ 2147483647 h 21600"/>
              <a:gd name="T2" fmla="*/ 0 w 17831"/>
              <a:gd name="T3" fmla="*/ 2147483647 h 21600"/>
              <a:gd name="T4" fmla="*/ 2147483647 w 17831"/>
              <a:gd name="T5" fmla="*/ 0 h 21600"/>
              <a:gd name="T6" fmla="*/ 0 60000 65536"/>
              <a:gd name="T7" fmla="*/ 0 60000 65536"/>
              <a:gd name="T8" fmla="*/ 0 60000 65536"/>
              <a:gd name="T9" fmla="*/ 0 w 17831"/>
              <a:gd name="T10" fmla="*/ 0 h 21600"/>
              <a:gd name="T11" fmla="*/ 17831 w 17831"/>
              <a:gd name="T12" fmla="*/ 21600 h 21600"/>
            </a:gdLst>
            <a:ahLst/>
            <a:cxnLst>
              <a:cxn ang="T6">
                <a:pos x="T0" y="T1"/>
              </a:cxn>
              <a:cxn ang="T7">
                <a:pos x="T2" y="T3"/>
              </a:cxn>
              <a:cxn ang="T8">
                <a:pos x="T4" y="T5"/>
              </a:cxn>
            </a:cxnLst>
            <a:rect l="T9" t="T10" r="T11" b="T12"/>
            <a:pathLst>
              <a:path w="17831" h="21600" fill="none" extrusionOk="0">
                <a:moveTo>
                  <a:pt x="17830" y="19710"/>
                </a:moveTo>
                <a:cubicBezTo>
                  <a:pt x="15052" y="20956"/>
                  <a:pt x="12041" y="21599"/>
                  <a:pt x="8997" y="21600"/>
                </a:cubicBezTo>
                <a:cubicBezTo>
                  <a:pt x="5891" y="21600"/>
                  <a:pt x="2823" y="20930"/>
                  <a:pt x="-1" y="19637"/>
                </a:cubicBezTo>
              </a:path>
              <a:path w="17831" h="21600" stroke="0" extrusionOk="0">
                <a:moveTo>
                  <a:pt x="17830" y="19710"/>
                </a:moveTo>
                <a:cubicBezTo>
                  <a:pt x="15052" y="20956"/>
                  <a:pt x="12041" y="21599"/>
                  <a:pt x="8997" y="21600"/>
                </a:cubicBezTo>
                <a:cubicBezTo>
                  <a:pt x="5891" y="21600"/>
                  <a:pt x="2823" y="20930"/>
                  <a:pt x="-1" y="19637"/>
                </a:cubicBezTo>
                <a:lnTo>
                  <a:pt x="8997" y="0"/>
                </a:lnTo>
                <a:lnTo>
                  <a:pt x="17830" y="19710"/>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9705" name="Line 6"/>
          <p:cNvSpPr>
            <a:spLocks noChangeShapeType="1"/>
          </p:cNvSpPr>
          <p:nvPr/>
        </p:nvSpPr>
        <p:spPr bwMode="auto">
          <a:xfrm>
            <a:off x="3048000" y="2557463"/>
            <a:ext cx="0" cy="25955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6" name="Arc 7"/>
          <p:cNvSpPr>
            <a:spLocks/>
          </p:cNvSpPr>
          <p:nvPr/>
        </p:nvSpPr>
        <p:spPr bwMode="auto">
          <a:xfrm>
            <a:off x="5943600" y="6611938"/>
            <a:ext cx="174625" cy="125412"/>
          </a:xfrm>
          <a:custGeom>
            <a:avLst/>
            <a:gdLst>
              <a:gd name="T0" fmla="*/ 0 w 21493"/>
              <a:gd name="T1" fmla="*/ 2147483647 h 17153"/>
              <a:gd name="T2" fmla="*/ 2147483647 w 21493"/>
              <a:gd name="T3" fmla="*/ 0 h 17153"/>
              <a:gd name="T4" fmla="*/ 2147483647 w 21493"/>
              <a:gd name="T5" fmla="*/ 2147483647 h 17153"/>
              <a:gd name="T6" fmla="*/ 0 60000 65536"/>
              <a:gd name="T7" fmla="*/ 0 60000 65536"/>
              <a:gd name="T8" fmla="*/ 0 60000 65536"/>
              <a:gd name="T9" fmla="*/ 0 w 21493"/>
              <a:gd name="T10" fmla="*/ 0 h 17153"/>
              <a:gd name="T11" fmla="*/ 21493 w 21493"/>
              <a:gd name="T12" fmla="*/ 17153 h 17153"/>
            </a:gdLst>
            <a:ahLst/>
            <a:cxnLst>
              <a:cxn ang="T6">
                <a:pos x="T0" y="T1"/>
              </a:cxn>
              <a:cxn ang="T7">
                <a:pos x="T2" y="T3"/>
              </a:cxn>
              <a:cxn ang="T8">
                <a:pos x="T4" y="T5"/>
              </a:cxn>
            </a:cxnLst>
            <a:rect l="T9" t="T10" r="T11" b="T12"/>
            <a:pathLst>
              <a:path w="21493" h="17153" fill="none" extrusionOk="0">
                <a:moveTo>
                  <a:pt x="0" y="15003"/>
                </a:moveTo>
                <a:cubicBezTo>
                  <a:pt x="594" y="9060"/>
                  <a:pt x="3622" y="3629"/>
                  <a:pt x="8365" y="0"/>
                </a:cubicBezTo>
              </a:path>
              <a:path w="21493" h="17153" stroke="0" extrusionOk="0">
                <a:moveTo>
                  <a:pt x="0" y="15003"/>
                </a:moveTo>
                <a:cubicBezTo>
                  <a:pt x="594" y="9060"/>
                  <a:pt x="3622" y="3629"/>
                  <a:pt x="8365" y="0"/>
                </a:cubicBezTo>
                <a:lnTo>
                  <a:pt x="21493" y="17153"/>
                </a:lnTo>
                <a:lnTo>
                  <a:pt x="0" y="15003"/>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9707" name="Line 8"/>
          <p:cNvSpPr>
            <a:spLocks noChangeShapeType="1"/>
          </p:cNvSpPr>
          <p:nvPr/>
        </p:nvSpPr>
        <p:spPr bwMode="auto">
          <a:xfrm>
            <a:off x="3048000" y="5168900"/>
            <a:ext cx="2927350" cy="15065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8" name="Arc 9"/>
          <p:cNvSpPr>
            <a:spLocks/>
          </p:cNvSpPr>
          <p:nvPr/>
        </p:nvSpPr>
        <p:spPr bwMode="auto">
          <a:xfrm>
            <a:off x="5943600" y="3587750"/>
            <a:ext cx="174625" cy="123825"/>
          </a:xfrm>
          <a:custGeom>
            <a:avLst/>
            <a:gdLst>
              <a:gd name="T0" fmla="*/ 2147483647 w 21531"/>
              <a:gd name="T1" fmla="*/ 2147483647 h 16990"/>
              <a:gd name="T2" fmla="*/ 0 w 21531"/>
              <a:gd name="T3" fmla="*/ 2147483647 h 16990"/>
              <a:gd name="T4" fmla="*/ 2147483647 w 21531"/>
              <a:gd name="T5" fmla="*/ 0 h 16990"/>
              <a:gd name="T6" fmla="*/ 0 60000 65536"/>
              <a:gd name="T7" fmla="*/ 0 60000 65536"/>
              <a:gd name="T8" fmla="*/ 0 60000 65536"/>
              <a:gd name="T9" fmla="*/ 0 w 21531"/>
              <a:gd name="T10" fmla="*/ 0 h 16990"/>
              <a:gd name="T11" fmla="*/ 21531 w 21531"/>
              <a:gd name="T12" fmla="*/ 16990 h 16990"/>
            </a:gdLst>
            <a:ahLst/>
            <a:cxnLst>
              <a:cxn ang="T6">
                <a:pos x="T0" y="T1"/>
              </a:cxn>
              <a:cxn ang="T7">
                <a:pos x="T2" y="T3"/>
              </a:cxn>
              <a:cxn ang="T8">
                <a:pos x="T4" y="T5"/>
              </a:cxn>
            </a:cxnLst>
            <a:rect l="T9" t="T10" r="T11" b="T12"/>
            <a:pathLst>
              <a:path w="21531" h="16990" fill="none" extrusionOk="0">
                <a:moveTo>
                  <a:pt x="8193" y="16989"/>
                </a:moveTo>
                <a:cubicBezTo>
                  <a:pt x="3451" y="13267"/>
                  <a:pt x="480" y="7732"/>
                  <a:pt x="-1" y="1723"/>
                </a:cubicBezTo>
              </a:path>
              <a:path w="21531" h="16990" stroke="0" extrusionOk="0">
                <a:moveTo>
                  <a:pt x="8193" y="16989"/>
                </a:moveTo>
                <a:cubicBezTo>
                  <a:pt x="3451" y="13267"/>
                  <a:pt x="480" y="7732"/>
                  <a:pt x="-1" y="1723"/>
                </a:cubicBezTo>
                <a:lnTo>
                  <a:pt x="21531" y="0"/>
                </a:lnTo>
                <a:lnTo>
                  <a:pt x="8193" y="16989"/>
                </a:lnTo>
                <a:close/>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en-US"/>
          </a:p>
        </p:txBody>
      </p:sp>
      <p:sp>
        <p:nvSpPr>
          <p:cNvPr id="29709" name="Line 10"/>
          <p:cNvSpPr>
            <a:spLocks noChangeShapeType="1"/>
          </p:cNvSpPr>
          <p:nvPr/>
        </p:nvSpPr>
        <p:spPr bwMode="auto">
          <a:xfrm flipV="1">
            <a:off x="3048000" y="3635375"/>
            <a:ext cx="2927350" cy="15573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0" name="Rectangle 14"/>
          <p:cNvSpPr>
            <a:spLocks noChangeArrowheads="1"/>
          </p:cNvSpPr>
          <p:nvPr/>
        </p:nvSpPr>
        <p:spPr bwMode="auto">
          <a:xfrm>
            <a:off x="6061075" y="3460750"/>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Y</a:t>
            </a:r>
          </a:p>
        </p:txBody>
      </p:sp>
      <p:sp>
        <p:nvSpPr>
          <p:cNvPr id="29711" name="Rectangle 15"/>
          <p:cNvSpPr>
            <a:spLocks noChangeArrowheads="1"/>
          </p:cNvSpPr>
          <p:nvPr/>
        </p:nvSpPr>
        <p:spPr bwMode="auto">
          <a:xfrm>
            <a:off x="6170613" y="651033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X</a:t>
            </a:r>
          </a:p>
        </p:txBody>
      </p:sp>
      <p:sp>
        <p:nvSpPr>
          <p:cNvPr id="29712" name="Text Box 16"/>
          <p:cNvSpPr txBox="1">
            <a:spLocks noChangeArrowheads="1"/>
          </p:cNvSpPr>
          <p:nvPr/>
        </p:nvSpPr>
        <p:spPr bwMode="auto">
          <a:xfrm>
            <a:off x="288925" y="2324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9713" name="Rectangle 20"/>
          <p:cNvSpPr>
            <a:spLocks noChangeArrowheads="1"/>
          </p:cNvSpPr>
          <p:nvPr/>
        </p:nvSpPr>
        <p:spPr bwMode="auto">
          <a:xfrm>
            <a:off x="292100" y="539750"/>
            <a:ext cx="6985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28600" indent="-228600"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nSpc>
                <a:spcPct val="129000"/>
              </a:lnSpc>
              <a:spcBef>
                <a:spcPct val="65000"/>
              </a:spcBef>
              <a:buClrTx/>
              <a:buSzTx/>
              <a:buFontTx/>
              <a:buNone/>
            </a:pPr>
            <a:r>
              <a:rPr lang="en-US" altLang="en-US" sz="1800"/>
              <a:t>   Now we’ve rotated about U.</a:t>
            </a:r>
            <a:endParaRPr lang="en-US" altLang="en-US" sz="1800" b="1"/>
          </a:p>
          <a:p>
            <a:pPr>
              <a:lnSpc>
                <a:spcPct val="129000"/>
              </a:lnSpc>
              <a:spcBef>
                <a:spcPct val="65000"/>
              </a:spcBef>
              <a:buClrTx/>
              <a:buSzTx/>
              <a:buFontTx/>
              <a:buNone/>
            </a:pPr>
            <a:r>
              <a:rPr lang="en-US" altLang="en-US" sz="1800"/>
              <a:t>   Next, apply the inverse transformations to place </a:t>
            </a:r>
            <a:r>
              <a:rPr lang="en-US" altLang="en-US" sz="1800" b="1"/>
              <a:t>u''' </a:t>
            </a:r>
            <a:r>
              <a:rPr lang="en-US" altLang="en-US" sz="1800"/>
              <a:t>back on </a:t>
            </a:r>
            <a:r>
              <a:rPr lang="en-US" altLang="en-US" sz="1800" b="1"/>
              <a:t>u</a:t>
            </a:r>
            <a:endParaRPr lang="el-GR" altLang="en-US" sz="1800" b="1"/>
          </a:p>
        </p:txBody>
      </p:sp>
      <p:sp>
        <p:nvSpPr>
          <p:cNvPr id="29714" name="Rectangle 28"/>
          <p:cNvSpPr>
            <a:spLocks noChangeArrowheads="1"/>
          </p:cNvSpPr>
          <p:nvPr/>
        </p:nvSpPr>
        <p:spPr bwMode="auto">
          <a:xfrm>
            <a:off x="5283200" y="2782888"/>
            <a:ext cx="331788"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p</a:t>
            </a:r>
            <a:r>
              <a:rPr lang="en-US" altLang="en-US" sz="1200" b="1" baseline="-25000">
                <a:solidFill>
                  <a:srgbClr val="000000"/>
                </a:solidFill>
                <a:latin typeface="New York"/>
              </a:rPr>
              <a:t>1</a:t>
            </a:r>
          </a:p>
        </p:txBody>
      </p:sp>
      <p:sp>
        <p:nvSpPr>
          <p:cNvPr id="29715" name="Rectangle 29"/>
          <p:cNvSpPr>
            <a:spLocks noChangeArrowheads="1"/>
          </p:cNvSpPr>
          <p:nvPr/>
        </p:nvSpPr>
        <p:spPr bwMode="auto">
          <a:xfrm>
            <a:off x="6911975" y="717550"/>
            <a:ext cx="3317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p</a:t>
            </a:r>
            <a:r>
              <a:rPr lang="en-US" altLang="en-US" sz="1200" b="1" baseline="-25000">
                <a:solidFill>
                  <a:srgbClr val="000000"/>
                </a:solidFill>
                <a:latin typeface="New York"/>
              </a:rPr>
              <a:t>2</a:t>
            </a:r>
          </a:p>
        </p:txBody>
      </p:sp>
      <p:sp>
        <p:nvSpPr>
          <p:cNvPr id="29716" name="Rectangle 30"/>
          <p:cNvSpPr>
            <a:spLocks noChangeArrowheads="1"/>
          </p:cNvSpPr>
          <p:nvPr/>
        </p:nvSpPr>
        <p:spPr bwMode="auto">
          <a:xfrm>
            <a:off x="5638800" y="19812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800" b="1"/>
              <a:t>u</a:t>
            </a:r>
          </a:p>
        </p:txBody>
      </p:sp>
      <p:sp>
        <p:nvSpPr>
          <p:cNvPr id="29717" name="Line 31"/>
          <p:cNvSpPr>
            <a:spLocks noChangeShapeType="1"/>
          </p:cNvSpPr>
          <p:nvPr/>
        </p:nvSpPr>
        <p:spPr bwMode="auto">
          <a:xfrm flipV="1">
            <a:off x="5575300" y="923925"/>
            <a:ext cx="1727200" cy="21859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8" name="Oval 32"/>
          <p:cNvSpPr>
            <a:spLocks noChangeArrowheads="1"/>
          </p:cNvSpPr>
          <p:nvPr/>
        </p:nvSpPr>
        <p:spPr bwMode="auto">
          <a:xfrm>
            <a:off x="5524500" y="3090863"/>
            <a:ext cx="74613" cy="74612"/>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29719" name="Line 33"/>
          <p:cNvSpPr>
            <a:spLocks noChangeShapeType="1"/>
          </p:cNvSpPr>
          <p:nvPr/>
        </p:nvSpPr>
        <p:spPr bwMode="auto">
          <a:xfrm flipV="1">
            <a:off x="3327400" y="923925"/>
            <a:ext cx="3975100" cy="5032375"/>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0" name="Rectangle 34"/>
          <p:cNvSpPr>
            <a:spLocks noChangeArrowheads="1"/>
          </p:cNvSpPr>
          <p:nvPr/>
        </p:nvSpPr>
        <p:spPr bwMode="auto">
          <a:xfrm>
            <a:off x="2914650" y="2193925"/>
            <a:ext cx="2746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spcBef>
                <a:spcPct val="0"/>
              </a:spcBef>
              <a:buClrTx/>
              <a:buSzTx/>
              <a:buFontTx/>
              <a:buNone/>
            </a:pPr>
            <a:r>
              <a:rPr lang="en-US" altLang="en-US" sz="1200" b="1">
                <a:solidFill>
                  <a:srgbClr val="000000"/>
                </a:solidFill>
                <a:latin typeface="New York"/>
              </a:rPr>
              <a:t>Z</a:t>
            </a:r>
          </a:p>
        </p:txBody>
      </p:sp>
      <p:sp>
        <p:nvSpPr>
          <p:cNvPr id="29721" name="Rectangle 36"/>
          <p:cNvSpPr>
            <a:spLocks noChangeArrowheads="1"/>
          </p:cNvSpPr>
          <p:nvPr/>
        </p:nvSpPr>
        <p:spPr bwMode="auto">
          <a:xfrm>
            <a:off x="5721350" y="2260600"/>
            <a:ext cx="293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l-GR" altLang="en-US" sz="1800"/>
              <a:t>θ</a:t>
            </a:r>
            <a:endParaRPr lang="en-US" altLang="en-US" sz="1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fld id="{3419BBDA-E712-4D6A-B0CC-21CCD29457AF}" type="datetime1">
              <a:rPr lang="en-US" altLang="en-US" sz="1200" smtClean="0"/>
              <a:t>10/10/2017</a:t>
            </a:fld>
            <a:endParaRPr lang="en-US" altLang="en-US" sz="1200" smtClean="0"/>
          </a:p>
        </p:txBody>
      </p:sp>
      <p:sp>
        <p:nvSpPr>
          <p:cNvPr id="30723"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eaLnBrk="1" hangingPunct="1">
              <a:spcBef>
                <a:spcPct val="0"/>
              </a:spcBef>
              <a:buClrTx/>
              <a:buSzTx/>
              <a:buFontTx/>
              <a:buNone/>
            </a:pPr>
            <a:r>
              <a:rPr lang="en-US" altLang="en-US" sz="1200" smtClean="0">
                <a:latin typeface="Arial Black" pitchFamily="34" charset="0"/>
              </a:rPr>
              <a:t>©Babu 2017 </a:t>
            </a:r>
          </a:p>
        </p:txBody>
      </p:sp>
      <p:sp>
        <p:nvSpPr>
          <p:cNvPr id="30724"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l" eaLnBrk="1" hangingPunct="1">
              <a:spcBef>
                <a:spcPct val="0"/>
              </a:spcBef>
              <a:buClrTx/>
              <a:buSzTx/>
              <a:buFontTx/>
              <a:buNone/>
            </a:pPr>
            <a:fld id="{1219F599-E1F4-4EBB-B847-1DAB56F3E959}" type="slidenum">
              <a:rPr lang="en-US" altLang="en-US" sz="1200" smtClean="0"/>
              <a:pPr algn="l" eaLnBrk="1" hangingPunct="1">
                <a:spcBef>
                  <a:spcPct val="0"/>
                </a:spcBef>
                <a:buClrTx/>
                <a:buSzTx/>
                <a:buFontTx/>
                <a:buNone/>
              </a:pPr>
              <a:t>28</a:t>
            </a:fld>
            <a:endParaRPr lang="en-US" altLang="en-US" sz="1200" smtClean="0"/>
          </a:p>
        </p:txBody>
      </p:sp>
      <p:sp>
        <p:nvSpPr>
          <p:cNvPr id="30725" name="Rectangle 6"/>
          <p:cNvSpPr>
            <a:spLocks noGrp="1" noChangeArrowheads="1"/>
          </p:cNvSpPr>
          <p:nvPr>
            <p:ph type="title"/>
          </p:nvPr>
        </p:nvSpPr>
        <p:spPr>
          <a:xfrm>
            <a:off x="0" y="0"/>
            <a:ext cx="5230813" cy="477838"/>
          </a:xfrm>
        </p:spPr>
        <p:txBody>
          <a:bodyPr wrap="none" lIns="63500" tIns="25400" rIns="63500" bIns="25400" anchor="t">
            <a:spAutoFit/>
          </a:bodyPr>
          <a:lstStyle/>
          <a:p>
            <a:pPr eaLnBrk="1" hangingPunct="1"/>
            <a:r>
              <a:rPr lang="en-US" altLang="en-US" smtClean="0"/>
              <a:t>Rotation About An Arbitrary Axis</a:t>
            </a:r>
          </a:p>
        </p:txBody>
      </p:sp>
      <p:sp>
        <p:nvSpPr>
          <p:cNvPr id="30726" name="Text Box 15"/>
          <p:cNvSpPr txBox="1">
            <a:spLocks noChangeArrowheads="1"/>
          </p:cNvSpPr>
          <p:nvPr/>
        </p:nvSpPr>
        <p:spPr bwMode="auto">
          <a:xfrm>
            <a:off x="288925" y="2324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pic>
        <p:nvPicPr>
          <p:cNvPr id="30727" name="Picture 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3000375"/>
            <a:ext cx="2801938"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8" name="Object 27"/>
          <p:cNvGraphicFramePr>
            <a:graphicFrameLocks noChangeAspect="1"/>
          </p:cNvGraphicFramePr>
          <p:nvPr/>
        </p:nvGraphicFramePr>
        <p:xfrm>
          <a:off x="152400" y="762000"/>
          <a:ext cx="7367588" cy="4084638"/>
        </p:xfrm>
        <a:graphic>
          <a:graphicData uri="http://schemas.openxmlformats.org/presentationml/2006/ole">
            <mc:AlternateContent xmlns:mc="http://schemas.openxmlformats.org/markup-compatibility/2006">
              <mc:Choice xmlns:v="urn:schemas-microsoft-com:vml" Requires="v">
                <p:oleObj spid="_x0000_s30742" name="Equation" r:id="rId5" imgW="4216400" imgH="2336800" progId="Equation.DSMT4">
                  <p:embed/>
                </p:oleObj>
              </mc:Choice>
              <mc:Fallback>
                <p:oleObj name="Equation" r:id="rId5" imgW="4216400" imgH="2336800"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762000"/>
                        <a:ext cx="7367588"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31747" name="Rectangle 2"/>
          <p:cNvSpPr>
            <a:spLocks noGrp="1" noChangeArrowheads="1"/>
          </p:cNvSpPr>
          <p:nvPr>
            <p:ph type="title"/>
          </p:nvPr>
        </p:nvSpPr>
        <p:spPr/>
        <p:txBody>
          <a:bodyPr/>
          <a:lstStyle/>
          <a:p>
            <a:pPr eaLnBrk="1" hangingPunct="1"/>
            <a:r>
              <a:rPr lang="en-US" altLang="en-US" sz="4000" smtClean="0"/>
              <a:t>Problem with Euler Angles</a:t>
            </a:r>
          </a:p>
        </p:txBody>
      </p:sp>
      <p:sp>
        <p:nvSpPr>
          <p:cNvPr id="31748" name="Rectangle 3"/>
          <p:cNvSpPr>
            <a:spLocks noGrp="1" noChangeArrowheads="1"/>
          </p:cNvSpPr>
          <p:nvPr>
            <p:ph type="body" idx="1"/>
          </p:nvPr>
        </p:nvSpPr>
        <p:spPr/>
        <p:txBody>
          <a:bodyPr/>
          <a:lstStyle/>
          <a:p>
            <a:pPr eaLnBrk="1" hangingPunct="1">
              <a:lnSpc>
                <a:spcPct val="90000"/>
              </a:lnSpc>
            </a:pPr>
            <a:r>
              <a:rPr lang="en-US" altLang="en-US" sz="2800" smtClean="0"/>
              <a:t>What if we want to produce a smooth animation of a rotation from point P1 to Point P2 around some axis.</a:t>
            </a:r>
          </a:p>
          <a:p>
            <a:pPr eaLnBrk="1" hangingPunct="1">
              <a:lnSpc>
                <a:spcPct val="90000"/>
              </a:lnSpc>
            </a:pPr>
            <a:r>
              <a:rPr lang="en-US" altLang="en-US" sz="2800" smtClean="0"/>
              <a:t>The entire rotation is defined as R</a:t>
            </a:r>
            <a:r>
              <a:rPr lang="en-US" altLang="en-US" sz="2800" baseline="-25000" smtClean="0"/>
              <a:t>x</a:t>
            </a:r>
            <a:r>
              <a:rPr lang="en-US" altLang="en-US" sz="2800" smtClean="0"/>
              <a:t>R</a:t>
            </a:r>
            <a:r>
              <a:rPr lang="en-US" altLang="en-US" sz="2800" baseline="-25000" smtClean="0"/>
              <a:t>y</a:t>
            </a:r>
            <a:r>
              <a:rPr lang="en-US" altLang="en-US" sz="2800" smtClean="0"/>
              <a:t>R</a:t>
            </a:r>
            <a:r>
              <a:rPr lang="en-US" altLang="en-US" sz="2800" baseline="-25000" smtClean="0"/>
              <a:t>z</a:t>
            </a:r>
            <a:r>
              <a:rPr lang="en-US" altLang="en-US" sz="2800" smtClean="0"/>
              <a:t> but how do we get an intermediate point?</a:t>
            </a:r>
          </a:p>
          <a:p>
            <a:pPr eaLnBrk="1" hangingPunct="1">
              <a:lnSpc>
                <a:spcPct val="90000"/>
              </a:lnSpc>
            </a:pPr>
            <a:r>
              <a:rPr lang="en-US" altLang="en-US" sz="2800" smtClean="0"/>
              <a:t>Rotations are defined as rotations about the x, y and z axes.  Rotations about any other vector in space have to be broken down into equivalent rotations about the major axes.</a:t>
            </a:r>
          </a:p>
          <a:p>
            <a:pPr eaLnBrk="1" hangingPunct="1">
              <a:lnSpc>
                <a:spcPct val="90000"/>
              </a:lnSpc>
            </a:pPr>
            <a:endParaRPr lang="en-US" altLang="en-US" sz="2800" smtClean="0"/>
          </a:p>
        </p:txBody>
      </p:sp>
      <p:sp>
        <p:nvSpPr>
          <p:cNvPr id="31749"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F4706400-2EB5-4E39-8A95-D7BC72499FD8}" type="datetime1">
              <a:rPr lang="en-US" altLang="en-US" sz="1200" smtClean="0"/>
              <a:t>10/10/2017</a:t>
            </a:fld>
            <a:endParaRPr lang="en-US" altLang="en-US" sz="1200" smtClean="0"/>
          </a:p>
        </p:txBody>
      </p:sp>
      <p:sp>
        <p:nvSpPr>
          <p:cNvPr id="3175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CB6B92A0-AAEC-4832-AC03-0660126A3D22}" type="slidenum">
              <a:rPr lang="en-US" altLang="en-US" sz="1200" smtClean="0">
                <a:latin typeface="Arial Black" pitchFamily="34" charset="0"/>
              </a:rPr>
              <a:pPr eaLnBrk="1" hangingPunct="1">
                <a:spcBef>
                  <a:spcPct val="0"/>
                </a:spcBef>
                <a:buClrTx/>
                <a:buSzTx/>
                <a:buFontTx/>
                <a:buNone/>
              </a:pPr>
              <a:t>29</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5123" name="Rectangle 2"/>
          <p:cNvSpPr>
            <a:spLocks noGrp="1" noChangeArrowheads="1"/>
          </p:cNvSpPr>
          <p:nvPr>
            <p:ph type="title"/>
          </p:nvPr>
        </p:nvSpPr>
        <p:spPr/>
        <p:txBody>
          <a:bodyPr/>
          <a:lstStyle/>
          <a:p>
            <a:pPr eaLnBrk="1" hangingPunct="1"/>
            <a:r>
              <a:rPr lang="en-US" altLang="en-US" sz="3600" smtClean="0"/>
              <a:t>Review of 2D Rotation about the Origin</a:t>
            </a:r>
          </a:p>
        </p:txBody>
      </p:sp>
      <p:grpSp>
        <p:nvGrpSpPr>
          <p:cNvPr id="5124" name="Group 3"/>
          <p:cNvGrpSpPr>
            <a:grpSpLocks/>
          </p:cNvGrpSpPr>
          <p:nvPr/>
        </p:nvGrpSpPr>
        <p:grpSpPr bwMode="auto">
          <a:xfrm>
            <a:off x="231775" y="1739900"/>
            <a:ext cx="4673600" cy="4479925"/>
            <a:chOff x="384" y="1152"/>
            <a:chExt cx="2944" cy="2822"/>
          </a:xfrm>
        </p:grpSpPr>
        <p:grpSp>
          <p:nvGrpSpPr>
            <p:cNvPr id="5136" name="Group 4"/>
            <p:cNvGrpSpPr>
              <a:grpSpLocks/>
            </p:cNvGrpSpPr>
            <p:nvPr/>
          </p:nvGrpSpPr>
          <p:grpSpPr bwMode="auto">
            <a:xfrm>
              <a:off x="384" y="1152"/>
              <a:ext cx="2736" cy="2583"/>
              <a:chOff x="384" y="1152"/>
              <a:chExt cx="2736" cy="2583"/>
            </a:xfrm>
          </p:grpSpPr>
          <p:grpSp>
            <p:nvGrpSpPr>
              <p:cNvPr id="5147" name="Group 5"/>
              <p:cNvGrpSpPr>
                <a:grpSpLocks/>
              </p:cNvGrpSpPr>
              <p:nvPr/>
            </p:nvGrpSpPr>
            <p:grpSpPr bwMode="auto">
              <a:xfrm>
                <a:off x="528" y="1152"/>
                <a:ext cx="2592" cy="2487"/>
                <a:chOff x="768" y="1152"/>
                <a:chExt cx="2592" cy="2487"/>
              </a:xfrm>
            </p:grpSpPr>
            <p:grpSp>
              <p:nvGrpSpPr>
                <p:cNvPr id="5149" name="Group 6"/>
                <p:cNvGrpSpPr>
                  <a:grpSpLocks/>
                </p:cNvGrpSpPr>
                <p:nvPr/>
              </p:nvGrpSpPr>
              <p:grpSpPr bwMode="auto">
                <a:xfrm>
                  <a:off x="912" y="1440"/>
                  <a:ext cx="2064" cy="2064"/>
                  <a:chOff x="912" y="1440"/>
                  <a:chExt cx="2064" cy="2064"/>
                </a:xfrm>
              </p:grpSpPr>
              <p:sp>
                <p:nvSpPr>
                  <p:cNvPr id="5152" name="Line 7"/>
                  <p:cNvSpPr>
                    <a:spLocks noChangeShapeType="1"/>
                  </p:cNvSpPr>
                  <p:nvPr/>
                </p:nvSpPr>
                <p:spPr bwMode="auto">
                  <a:xfrm flipV="1">
                    <a:off x="912" y="1440"/>
                    <a:ext cx="0" cy="20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3" name="Line 8"/>
                  <p:cNvSpPr>
                    <a:spLocks noChangeShapeType="1"/>
                  </p:cNvSpPr>
                  <p:nvPr/>
                </p:nvSpPr>
                <p:spPr bwMode="auto">
                  <a:xfrm rot="5400000" flipV="1">
                    <a:off x="1944" y="2472"/>
                    <a:ext cx="0" cy="20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150" name="Text Box 9"/>
                <p:cNvSpPr txBox="1">
                  <a:spLocks noChangeArrowheads="1"/>
                </p:cNvSpPr>
                <p:nvPr/>
              </p:nvSpPr>
              <p:spPr bwMode="auto">
                <a:xfrm>
                  <a:off x="3024" y="340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X</a:t>
                  </a:r>
                </a:p>
              </p:txBody>
            </p:sp>
            <p:sp>
              <p:nvSpPr>
                <p:cNvPr id="5151" name="Text Box 10"/>
                <p:cNvSpPr txBox="1">
                  <a:spLocks noChangeArrowheads="1"/>
                </p:cNvSpPr>
                <p:nvPr/>
              </p:nvSpPr>
              <p:spPr bwMode="auto">
                <a:xfrm>
                  <a:off x="768" y="11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Y</a:t>
                  </a:r>
                </a:p>
              </p:txBody>
            </p:sp>
          </p:grpSp>
          <p:sp>
            <p:nvSpPr>
              <p:cNvPr id="5148" name="Text Box 11"/>
              <p:cNvSpPr txBox="1">
                <a:spLocks noChangeArrowheads="1"/>
              </p:cNvSpPr>
              <p:nvPr/>
            </p:nvSpPr>
            <p:spPr bwMode="auto">
              <a:xfrm>
                <a:off x="384" y="3504"/>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r>
                  <a:rPr lang="en-US" altLang="en-US" sz="1800"/>
                  <a:t>(0,0)</a:t>
                </a:r>
              </a:p>
            </p:txBody>
          </p:sp>
        </p:grpSp>
        <p:sp>
          <p:nvSpPr>
            <p:cNvPr id="5137" name="Line 12"/>
            <p:cNvSpPr>
              <a:spLocks noChangeShapeType="1"/>
            </p:cNvSpPr>
            <p:nvPr/>
          </p:nvSpPr>
          <p:spPr bwMode="auto">
            <a:xfrm flipV="1">
              <a:off x="672" y="1680"/>
              <a:ext cx="768" cy="18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8" name="Oval 13"/>
            <p:cNvSpPr>
              <a:spLocks noChangeArrowheads="1"/>
            </p:cNvSpPr>
            <p:nvPr/>
          </p:nvSpPr>
          <p:spPr bwMode="auto">
            <a:xfrm>
              <a:off x="1392" y="1632"/>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5139" name="Line 14"/>
            <p:cNvSpPr>
              <a:spLocks noChangeShapeType="1"/>
            </p:cNvSpPr>
            <p:nvPr/>
          </p:nvSpPr>
          <p:spPr bwMode="auto">
            <a:xfrm rot="2370783" flipV="1">
              <a:off x="1152" y="2150"/>
              <a:ext cx="768" cy="18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0" name="Oval 15"/>
            <p:cNvSpPr>
              <a:spLocks noChangeArrowheads="1"/>
            </p:cNvSpPr>
            <p:nvPr/>
          </p:nvSpPr>
          <p:spPr bwMode="auto">
            <a:xfrm>
              <a:off x="2324" y="2572"/>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5141" name="Text Box 16"/>
            <p:cNvSpPr txBox="1">
              <a:spLocks noChangeArrowheads="1"/>
            </p:cNvSpPr>
            <p:nvPr/>
          </p:nvSpPr>
          <p:spPr bwMode="auto">
            <a:xfrm>
              <a:off x="1525" y="1483"/>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P2 = (x2,y2)</a:t>
              </a:r>
            </a:p>
          </p:txBody>
        </p:sp>
        <p:sp>
          <p:nvSpPr>
            <p:cNvPr id="5142" name="Text Box 17"/>
            <p:cNvSpPr txBox="1">
              <a:spLocks noChangeArrowheads="1"/>
            </p:cNvSpPr>
            <p:nvPr/>
          </p:nvSpPr>
          <p:spPr bwMode="auto">
            <a:xfrm>
              <a:off x="2432" y="2475"/>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P1 = (x1,y1)</a:t>
              </a:r>
            </a:p>
          </p:txBody>
        </p:sp>
        <p:sp>
          <p:nvSpPr>
            <p:cNvPr id="5143" name="Text Box 18"/>
            <p:cNvSpPr txBox="1">
              <a:spLocks noChangeArrowheads="1"/>
            </p:cNvSpPr>
            <p:nvPr/>
          </p:nvSpPr>
          <p:spPr bwMode="auto">
            <a:xfrm>
              <a:off x="872" y="3031"/>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2400" b="1">
                  <a:sym typeface="Symbol" pitchFamily="18" charset="2"/>
                </a:rPr>
                <a:t></a:t>
              </a:r>
            </a:p>
          </p:txBody>
        </p:sp>
        <p:sp>
          <p:nvSpPr>
            <p:cNvPr id="5144" name="Text Box 19"/>
            <p:cNvSpPr txBox="1">
              <a:spLocks noChangeArrowheads="1"/>
            </p:cNvSpPr>
            <p:nvPr/>
          </p:nvSpPr>
          <p:spPr bwMode="auto">
            <a:xfrm>
              <a:off x="969" y="2257"/>
              <a:ext cx="1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r</a:t>
              </a:r>
            </a:p>
          </p:txBody>
        </p:sp>
        <p:sp>
          <p:nvSpPr>
            <p:cNvPr id="5145" name="Text Box 20"/>
            <p:cNvSpPr txBox="1">
              <a:spLocks noChangeArrowheads="1"/>
            </p:cNvSpPr>
            <p:nvPr/>
          </p:nvSpPr>
          <p:spPr bwMode="auto">
            <a:xfrm>
              <a:off x="1646" y="2716"/>
              <a:ext cx="1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r</a:t>
              </a:r>
            </a:p>
          </p:txBody>
        </p:sp>
        <p:sp>
          <p:nvSpPr>
            <p:cNvPr id="5146" name="Text Box 21"/>
            <p:cNvSpPr txBox="1">
              <a:spLocks noChangeArrowheads="1"/>
            </p:cNvSpPr>
            <p:nvPr/>
          </p:nvSpPr>
          <p:spPr bwMode="auto">
            <a:xfrm>
              <a:off x="1114" y="320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2400" b="1">
                  <a:sym typeface="Symbol" pitchFamily="18" charset="2"/>
                </a:rPr>
                <a:t></a:t>
              </a:r>
            </a:p>
          </p:txBody>
        </p:sp>
      </p:grpSp>
      <p:sp>
        <p:nvSpPr>
          <p:cNvPr id="49174" name="Text Box 22"/>
          <p:cNvSpPr txBox="1">
            <a:spLocks noChangeArrowheads="1"/>
          </p:cNvSpPr>
          <p:nvPr/>
        </p:nvSpPr>
        <p:spPr bwMode="auto">
          <a:xfrm>
            <a:off x="4956175" y="1401763"/>
            <a:ext cx="3763963"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From basic trigonometry we know that:</a:t>
            </a:r>
          </a:p>
          <a:p>
            <a:pPr eaLnBrk="1" hangingPunct="1">
              <a:spcBef>
                <a:spcPct val="50000"/>
              </a:spcBef>
              <a:buClrTx/>
              <a:buSzTx/>
              <a:buFontTx/>
              <a:buNone/>
            </a:pPr>
            <a:r>
              <a:rPr lang="en-US" altLang="en-US" sz="1800">
                <a:solidFill>
                  <a:srgbClr val="000099"/>
                </a:solidFill>
              </a:rPr>
              <a:t>sin(</a:t>
            </a:r>
            <a:r>
              <a:rPr lang="en-US" altLang="en-US" sz="1800">
                <a:solidFill>
                  <a:srgbClr val="000099"/>
                </a:solidFill>
                <a:sym typeface="Symbol" pitchFamily="18" charset="2"/>
              </a:rPr>
              <a:t>+) = y2/r; cos </a:t>
            </a:r>
            <a:r>
              <a:rPr lang="en-US" altLang="en-US" sz="1800">
                <a:solidFill>
                  <a:srgbClr val="000099"/>
                </a:solidFill>
              </a:rPr>
              <a:t>(</a:t>
            </a:r>
            <a:r>
              <a:rPr lang="en-US" altLang="en-US" sz="1800">
                <a:solidFill>
                  <a:srgbClr val="000099"/>
                </a:solidFill>
                <a:sym typeface="Symbol" pitchFamily="18" charset="2"/>
              </a:rPr>
              <a:t>+) = x2/r</a:t>
            </a:r>
          </a:p>
          <a:p>
            <a:pPr eaLnBrk="1" hangingPunct="1">
              <a:spcBef>
                <a:spcPct val="50000"/>
              </a:spcBef>
              <a:buClrTx/>
              <a:buSzTx/>
              <a:buFontTx/>
              <a:buNone/>
            </a:pPr>
            <a:r>
              <a:rPr lang="en-US" altLang="en-US" sz="1800">
                <a:solidFill>
                  <a:srgbClr val="000099"/>
                </a:solidFill>
                <a:sym typeface="Symbol" pitchFamily="18" charset="2"/>
              </a:rPr>
              <a:t>sin() = y1/r;  cos() =x1/r</a:t>
            </a:r>
          </a:p>
          <a:p>
            <a:pPr eaLnBrk="1" hangingPunct="1">
              <a:spcBef>
                <a:spcPct val="50000"/>
              </a:spcBef>
              <a:buClrTx/>
              <a:buSzTx/>
              <a:buFontTx/>
              <a:buNone/>
            </a:pPr>
            <a:r>
              <a:rPr lang="en-US" altLang="en-US" sz="1800">
                <a:sym typeface="Symbol" pitchFamily="18" charset="2"/>
              </a:rPr>
              <a:t>From the double angle formulas in trigonometry we also know that:</a:t>
            </a:r>
          </a:p>
          <a:p>
            <a:pPr eaLnBrk="1" hangingPunct="1">
              <a:spcBef>
                <a:spcPct val="50000"/>
              </a:spcBef>
              <a:buClrTx/>
              <a:buSzTx/>
              <a:buFontTx/>
              <a:buNone/>
            </a:pPr>
            <a:r>
              <a:rPr lang="en-US" altLang="en-US" sz="1800">
                <a:solidFill>
                  <a:srgbClr val="000099"/>
                </a:solidFill>
                <a:sym typeface="Symbol" pitchFamily="18" charset="2"/>
              </a:rPr>
              <a:t>sin</a:t>
            </a:r>
            <a:r>
              <a:rPr lang="en-US" altLang="en-US" sz="1800">
                <a:solidFill>
                  <a:srgbClr val="000099"/>
                </a:solidFill>
              </a:rPr>
              <a:t>(</a:t>
            </a:r>
            <a:r>
              <a:rPr lang="en-US" altLang="en-US" sz="1800">
                <a:solidFill>
                  <a:srgbClr val="000099"/>
                </a:solidFill>
                <a:sym typeface="Symbol" pitchFamily="18" charset="2"/>
              </a:rPr>
              <a:t>+) = sincos + cossin </a:t>
            </a:r>
          </a:p>
          <a:p>
            <a:pPr eaLnBrk="1" hangingPunct="1">
              <a:spcBef>
                <a:spcPct val="50000"/>
              </a:spcBef>
              <a:buClrTx/>
              <a:buSzTx/>
              <a:buFontTx/>
              <a:buNone/>
            </a:pPr>
            <a:r>
              <a:rPr lang="en-US" altLang="en-US" sz="1800">
                <a:solidFill>
                  <a:srgbClr val="000099"/>
                </a:solidFill>
                <a:sym typeface="Symbol" pitchFamily="18" charset="2"/>
              </a:rPr>
              <a:t>cos</a:t>
            </a:r>
            <a:r>
              <a:rPr lang="en-US" altLang="en-US" sz="1800">
                <a:solidFill>
                  <a:srgbClr val="000099"/>
                </a:solidFill>
              </a:rPr>
              <a:t>(</a:t>
            </a:r>
            <a:r>
              <a:rPr lang="en-US" altLang="en-US" sz="1800">
                <a:solidFill>
                  <a:srgbClr val="000099"/>
                </a:solidFill>
                <a:sym typeface="Symbol" pitchFamily="18" charset="2"/>
              </a:rPr>
              <a:t>+)</a:t>
            </a:r>
            <a:r>
              <a:rPr lang="en-US" altLang="en-US" sz="1800">
                <a:sym typeface="Symbol" pitchFamily="18" charset="2"/>
              </a:rPr>
              <a:t> </a:t>
            </a:r>
            <a:r>
              <a:rPr lang="en-US" altLang="en-US" sz="1800">
                <a:solidFill>
                  <a:srgbClr val="000099"/>
                </a:solidFill>
                <a:sym typeface="Symbol" pitchFamily="18" charset="2"/>
              </a:rPr>
              <a:t>= coscos - sinsin</a:t>
            </a:r>
          </a:p>
          <a:p>
            <a:pPr eaLnBrk="1" hangingPunct="1">
              <a:spcBef>
                <a:spcPct val="50000"/>
              </a:spcBef>
              <a:buClrTx/>
              <a:buSzTx/>
              <a:buFontTx/>
              <a:buNone/>
            </a:pPr>
            <a:r>
              <a:rPr lang="en-US" altLang="en-US" sz="1800">
                <a:sym typeface="Symbol" pitchFamily="18" charset="2"/>
              </a:rPr>
              <a:t>Substituting:</a:t>
            </a:r>
          </a:p>
          <a:p>
            <a:pPr eaLnBrk="1" hangingPunct="1">
              <a:spcBef>
                <a:spcPct val="50000"/>
              </a:spcBef>
              <a:buClrTx/>
              <a:buSzTx/>
              <a:buFontTx/>
              <a:buNone/>
            </a:pPr>
            <a:r>
              <a:rPr lang="en-US" altLang="en-US" sz="1800">
                <a:solidFill>
                  <a:srgbClr val="000099"/>
                </a:solidFill>
                <a:sym typeface="Symbol" pitchFamily="18" charset="2"/>
              </a:rPr>
              <a:t>y2/r = (y1/r)cos + (x1/r)sin</a:t>
            </a:r>
          </a:p>
          <a:p>
            <a:pPr eaLnBrk="1" hangingPunct="1">
              <a:spcBef>
                <a:spcPct val="50000"/>
              </a:spcBef>
              <a:buClrTx/>
              <a:buSzTx/>
              <a:buFontTx/>
              <a:buNone/>
            </a:pPr>
            <a:r>
              <a:rPr lang="en-US" altLang="en-US" sz="1800" b="1">
                <a:solidFill>
                  <a:srgbClr val="000099"/>
                </a:solidFill>
                <a:sym typeface="Symbol" pitchFamily="18" charset="2"/>
              </a:rPr>
              <a:t>y2 = x1sin + y1cos</a:t>
            </a:r>
          </a:p>
          <a:p>
            <a:pPr eaLnBrk="1" hangingPunct="1">
              <a:spcBef>
                <a:spcPct val="50000"/>
              </a:spcBef>
              <a:buClrTx/>
              <a:buSzTx/>
              <a:buFontTx/>
              <a:buNone/>
            </a:pPr>
            <a:r>
              <a:rPr lang="en-US" altLang="en-US" sz="1800">
                <a:sym typeface="Symbol" pitchFamily="18" charset="2"/>
              </a:rPr>
              <a:t>By a similar calculation:</a:t>
            </a:r>
          </a:p>
          <a:p>
            <a:pPr eaLnBrk="1" hangingPunct="1">
              <a:spcBef>
                <a:spcPct val="50000"/>
              </a:spcBef>
              <a:buClrTx/>
              <a:buSzTx/>
              <a:buFontTx/>
              <a:buNone/>
            </a:pPr>
            <a:r>
              <a:rPr lang="en-US" altLang="en-US" sz="1800" b="1">
                <a:solidFill>
                  <a:srgbClr val="000099"/>
                </a:solidFill>
                <a:sym typeface="Symbol" pitchFamily="18" charset="2"/>
              </a:rPr>
              <a:t>x2 = x1cos - y1sin</a:t>
            </a:r>
          </a:p>
        </p:txBody>
      </p:sp>
      <p:sp>
        <p:nvSpPr>
          <p:cNvPr id="49175" name="Line 23"/>
          <p:cNvSpPr>
            <a:spLocks noChangeShapeType="1"/>
          </p:cNvSpPr>
          <p:nvPr/>
        </p:nvSpPr>
        <p:spPr bwMode="auto">
          <a:xfrm>
            <a:off x="1884363" y="2622550"/>
            <a:ext cx="0" cy="2841625"/>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9176" name="Line 24"/>
          <p:cNvSpPr>
            <a:spLocks noChangeShapeType="1"/>
          </p:cNvSpPr>
          <p:nvPr/>
        </p:nvSpPr>
        <p:spPr bwMode="auto">
          <a:xfrm flipH="1">
            <a:off x="654050" y="2622550"/>
            <a:ext cx="123031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9177" name="Text Box 25"/>
          <p:cNvSpPr txBox="1">
            <a:spLocks noChangeArrowheads="1"/>
          </p:cNvSpPr>
          <p:nvPr/>
        </p:nvSpPr>
        <p:spPr bwMode="auto">
          <a:xfrm>
            <a:off x="1689100" y="5502275"/>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r>
              <a:rPr lang="en-US" altLang="en-US" sz="1800">
                <a:solidFill>
                  <a:srgbClr val="000099"/>
                </a:solidFill>
              </a:rPr>
              <a:t>x2</a:t>
            </a:r>
          </a:p>
        </p:txBody>
      </p:sp>
      <p:sp>
        <p:nvSpPr>
          <p:cNvPr id="49178" name="Text Box 26"/>
          <p:cNvSpPr txBox="1">
            <a:spLocks noChangeArrowheads="1"/>
          </p:cNvSpPr>
          <p:nvPr/>
        </p:nvSpPr>
        <p:spPr bwMode="auto">
          <a:xfrm>
            <a:off x="269875" y="2430463"/>
            <a:ext cx="42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solidFill>
                  <a:srgbClr val="000099"/>
                </a:solidFill>
              </a:rPr>
              <a:t>y2</a:t>
            </a:r>
          </a:p>
        </p:txBody>
      </p:sp>
      <p:sp>
        <p:nvSpPr>
          <p:cNvPr id="49179" name="Line 27"/>
          <p:cNvSpPr>
            <a:spLocks noChangeShapeType="1"/>
          </p:cNvSpPr>
          <p:nvPr/>
        </p:nvSpPr>
        <p:spPr bwMode="auto">
          <a:xfrm>
            <a:off x="3381375" y="4119563"/>
            <a:ext cx="0" cy="138271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9180" name="Line 28"/>
          <p:cNvSpPr>
            <a:spLocks noChangeShapeType="1"/>
          </p:cNvSpPr>
          <p:nvPr/>
        </p:nvSpPr>
        <p:spPr bwMode="auto">
          <a:xfrm flipH="1">
            <a:off x="693738" y="4081463"/>
            <a:ext cx="2649537"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9181" name="Text Box 29"/>
          <p:cNvSpPr txBox="1">
            <a:spLocks noChangeArrowheads="1"/>
          </p:cNvSpPr>
          <p:nvPr/>
        </p:nvSpPr>
        <p:spPr bwMode="auto">
          <a:xfrm>
            <a:off x="3189288" y="5502275"/>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r>
              <a:rPr lang="en-US" altLang="en-US" sz="1800">
                <a:solidFill>
                  <a:srgbClr val="000099"/>
                </a:solidFill>
              </a:rPr>
              <a:t>x1</a:t>
            </a:r>
          </a:p>
        </p:txBody>
      </p:sp>
      <p:sp>
        <p:nvSpPr>
          <p:cNvPr id="49182" name="Text Box 30"/>
          <p:cNvSpPr txBox="1">
            <a:spLocks noChangeArrowheads="1"/>
          </p:cNvSpPr>
          <p:nvPr/>
        </p:nvSpPr>
        <p:spPr bwMode="auto">
          <a:xfrm>
            <a:off x="309563" y="3889375"/>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r>
              <a:rPr lang="en-US" altLang="en-US" sz="1800">
                <a:solidFill>
                  <a:srgbClr val="000099"/>
                </a:solidFill>
              </a:rPr>
              <a:t>y1</a:t>
            </a:r>
          </a:p>
        </p:txBody>
      </p:sp>
      <p:sp>
        <p:nvSpPr>
          <p:cNvPr id="5134" name="Date Placeholder 31"/>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3A6CDC3D-83F4-4A4F-A18D-BD93EB5CF934}" type="datetime1">
              <a:rPr lang="en-US" altLang="en-US" sz="1200" smtClean="0"/>
              <a:t>10/10/2017</a:t>
            </a:fld>
            <a:endParaRPr lang="en-US" altLang="en-US" sz="1200" smtClean="0"/>
          </a:p>
        </p:txBody>
      </p:sp>
      <p:sp>
        <p:nvSpPr>
          <p:cNvPr id="5135" name="Slide Number Placeholder 3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2C16F4F2-1B5F-40A1-A322-C2DC9B66C29F}" type="slidenum">
              <a:rPr lang="en-US" altLang="en-US" sz="1200" smtClean="0">
                <a:latin typeface="Arial Black" pitchFamily="34" charset="0"/>
              </a:rPr>
              <a:pPr eaLnBrk="1" hangingPunct="1">
                <a:spcBef>
                  <a:spcPct val="0"/>
                </a:spcBef>
                <a:buClrTx/>
                <a:buSzTx/>
                <a:buFontTx/>
                <a:buNone/>
              </a:pPr>
              <a:t>3</a:t>
            </a:fld>
            <a:endParaRPr lang="en-US" altLang="en-US" sz="1200" smtClean="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174">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74">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74">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74">
                                            <p:txEl>
                                              <p:pRg st="3" end="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174">
                                            <p:txEl>
                                              <p:pRg st="4" end="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174">
                                            <p:txEl>
                                              <p:pRg st="5" end="5"/>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9174">
                                            <p:txEl>
                                              <p:pRg st="6" end="6"/>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174">
                                            <p:txEl>
                                              <p:pRg st="7" end="7"/>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9174">
                                            <p:txEl>
                                              <p:pRg st="8" end="8"/>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174">
                                            <p:txEl>
                                              <p:pRg st="9" end="9"/>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917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4" grpId="0" build="p"/>
      <p:bldP spid="49175" grpId="0" animBg="1"/>
      <p:bldP spid="49176" grpId="0" animBg="1"/>
      <p:bldP spid="49177" grpId="0"/>
      <p:bldP spid="49178" grpId="0"/>
      <p:bldP spid="49179" grpId="0" animBg="1"/>
      <p:bldP spid="49180" grpId="0" animBg="1"/>
      <p:bldP spid="49181" grpId="0"/>
      <p:bldP spid="491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32771" name="Rectangle 2"/>
          <p:cNvSpPr>
            <a:spLocks noGrp="1" noChangeArrowheads="1"/>
          </p:cNvSpPr>
          <p:nvPr>
            <p:ph type="title"/>
          </p:nvPr>
        </p:nvSpPr>
        <p:spPr>
          <a:xfrm>
            <a:off x="152400" y="381000"/>
            <a:ext cx="8229600" cy="990600"/>
          </a:xfrm>
        </p:spPr>
        <p:txBody>
          <a:bodyPr/>
          <a:lstStyle/>
          <a:p>
            <a:pPr eaLnBrk="1" hangingPunct="1"/>
            <a:r>
              <a:rPr lang="en-US" altLang="en-US" smtClean="0"/>
              <a:t>Smooth Rotation</a:t>
            </a:r>
          </a:p>
        </p:txBody>
      </p:sp>
      <p:sp>
        <p:nvSpPr>
          <p:cNvPr id="32772" name="Line 3"/>
          <p:cNvSpPr>
            <a:spLocks noChangeShapeType="1"/>
          </p:cNvSpPr>
          <p:nvPr/>
        </p:nvSpPr>
        <p:spPr bwMode="auto">
          <a:xfrm>
            <a:off x="1905000" y="3124200"/>
            <a:ext cx="0" cy="33528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73" name="Line 4"/>
          <p:cNvSpPr>
            <a:spLocks noChangeShapeType="1"/>
          </p:cNvSpPr>
          <p:nvPr/>
        </p:nvSpPr>
        <p:spPr bwMode="auto">
          <a:xfrm rot="5400000">
            <a:off x="3581400" y="4800600"/>
            <a:ext cx="0" cy="33528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74" name="Line 5"/>
          <p:cNvSpPr>
            <a:spLocks noChangeShapeType="1"/>
          </p:cNvSpPr>
          <p:nvPr/>
        </p:nvSpPr>
        <p:spPr bwMode="auto">
          <a:xfrm flipV="1">
            <a:off x="1905000" y="4495800"/>
            <a:ext cx="1981200" cy="1981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5" name="Text Box 6"/>
          <p:cNvSpPr txBox="1">
            <a:spLocks noChangeArrowheads="1"/>
          </p:cNvSpPr>
          <p:nvPr/>
        </p:nvSpPr>
        <p:spPr bwMode="auto">
          <a:xfrm>
            <a:off x="5334000" y="617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2400">
                <a:latin typeface="Times New Roman" pitchFamily="18" charset="0"/>
              </a:rPr>
              <a:t>x</a:t>
            </a:r>
          </a:p>
        </p:txBody>
      </p:sp>
      <p:sp>
        <p:nvSpPr>
          <p:cNvPr id="32776" name="Text Box 7"/>
          <p:cNvSpPr txBox="1">
            <a:spLocks noChangeArrowheads="1"/>
          </p:cNvSpPr>
          <p:nvPr/>
        </p:nvSpPr>
        <p:spPr bwMode="auto">
          <a:xfrm>
            <a:off x="3962400" y="4267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2400">
                <a:latin typeface="Times New Roman" pitchFamily="18" charset="0"/>
              </a:rPr>
              <a:t>z</a:t>
            </a:r>
          </a:p>
        </p:txBody>
      </p:sp>
      <p:sp>
        <p:nvSpPr>
          <p:cNvPr id="32777" name="Text Box 8"/>
          <p:cNvSpPr txBox="1">
            <a:spLocks noChangeArrowheads="1"/>
          </p:cNvSpPr>
          <p:nvPr/>
        </p:nvSpPr>
        <p:spPr bwMode="auto">
          <a:xfrm>
            <a:off x="2133600" y="2971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2400">
                <a:latin typeface="Times New Roman" pitchFamily="18" charset="0"/>
              </a:rPr>
              <a:t>y</a:t>
            </a:r>
          </a:p>
        </p:txBody>
      </p:sp>
      <p:sp>
        <p:nvSpPr>
          <p:cNvPr id="32778" name="Text Box 9"/>
          <p:cNvSpPr txBox="1">
            <a:spLocks noChangeArrowheads="1"/>
          </p:cNvSpPr>
          <p:nvPr/>
        </p:nvSpPr>
        <p:spPr bwMode="auto">
          <a:xfrm>
            <a:off x="4572000" y="3810000"/>
            <a:ext cx="449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2400"/>
              <a:t>With Euler Angles, knowing the transformations for the entire rotation does not help us with the intermediate rotations. Each is a unique set of three rotations about the x,y and z axes</a:t>
            </a:r>
          </a:p>
        </p:txBody>
      </p:sp>
      <p:sp>
        <p:nvSpPr>
          <p:cNvPr id="32779" name="Line 10"/>
          <p:cNvSpPr>
            <a:spLocks noChangeShapeType="1"/>
          </p:cNvSpPr>
          <p:nvPr/>
        </p:nvSpPr>
        <p:spPr bwMode="auto">
          <a:xfrm flipV="1">
            <a:off x="3352800" y="3276600"/>
            <a:ext cx="914400" cy="1447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AutoShape 11"/>
          <p:cNvSpPr>
            <a:spLocks noChangeArrowheads="1"/>
          </p:cNvSpPr>
          <p:nvPr/>
        </p:nvSpPr>
        <p:spPr bwMode="auto">
          <a:xfrm>
            <a:off x="609600" y="2819400"/>
            <a:ext cx="962025" cy="914400"/>
          </a:xfrm>
          <a:prstGeom prst="star5">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Arial" charset="0"/>
              <a:cs typeface="Arial" charset="0"/>
            </a:endParaRPr>
          </a:p>
        </p:txBody>
      </p:sp>
      <p:sp>
        <p:nvSpPr>
          <p:cNvPr id="60428" name="AutoShape 12"/>
          <p:cNvSpPr>
            <a:spLocks noChangeArrowheads="1"/>
          </p:cNvSpPr>
          <p:nvPr/>
        </p:nvSpPr>
        <p:spPr bwMode="auto">
          <a:xfrm>
            <a:off x="6781800" y="2667000"/>
            <a:ext cx="962025" cy="914400"/>
          </a:xfrm>
          <a:prstGeom prst="star5">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400">
                <a:latin typeface="Times New Roman" pitchFamily="18" charset="0"/>
                <a:cs typeface="Arial" charset="0"/>
              </a:rPr>
              <a:t> </a:t>
            </a:r>
          </a:p>
        </p:txBody>
      </p:sp>
      <p:sp>
        <p:nvSpPr>
          <p:cNvPr id="32782" name="Line 13"/>
          <p:cNvSpPr>
            <a:spLocks noChangeShapeType="1"/>
          </p:cNvSpPr>
          <p:nvPr/>
        </p:nvSpPr>
        <p:spPr bwMode="auto">
          <a:xfrm flipV="1">
            <a:off x="3962400" y="3276600"/>
            <a:ext cx="3124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Freeform 14"/>
          <p:cNvSpPr>
            <a:spLocks/>
          </p:cNvSpPr>
          <p:nvPr/>
        </p:nvSpPr>
        <p:spPr bwMode="auto">
          <a:xfrm>
            <a:off x="1066800" y="1189038"/>
            <a:ext cx="6172200" cy="1630362"/>
          </a:xfrm>
          <a:custGeom>
            <a:avLst/>
            <a:gdLst>
              <a:gd name="T0" fmla="*/ 0 w 3888"/>
              <a:gd name="T1" fmla="*/ 2147483647 h 1027"/>
              <a:gd name="T2" fmla="*/ 2147483647 w 3888"/>
              <a:gd name="T3" fmla="*/ 2147483647 h 1027"/>
              <a:gd name="T4" fmla="*/ 2147483647 w 3888"/>
              <a:gd name="T5" fmla="*/ 2147483647 h 1027"/>
              <a:gd name="T6" fmla="*/ 2147483647 w 3888"/>
              <a:gd name="T7" fmla="*/ 2147483647 h 1027"/>
              <a:gd name="T8" fmla="*/ 2147483647 w 3888"/>
              <a:gd name="T9" fmla="*/ 2147483647 h 1027"/>
              <a:gd name="T10" fmla="*/ 0 60000 65536"/>
              <a:gd name="T11" fmla="*/ 0 60000 65536"/>
              <a:gd name="T12" fmla="*/ 0 60000 65536"/>
              <a:gd name="T13" fmla="*/ 0 60000 65536"/>
              <a:gd name="T14" fmla="*/ 0 60000 65536"/>
              <a:gd name="T15" fmla="*/ 0 w 3888"/>
              <a:gd name="T16" fmla="*/ 0 h 1027"/>
              <a:gd name="T17" fmla="*/ 3888 w 3888"/>
              <a:gd name="T18" fmla="*/ 1027 h 1027"/>
            </a:gdLst>
            <a:ahLst/>
            <a:cxnLst>
              <a:cxn ang="T10">
                <a:pos x="T0" y="T1"/>
              </a:cxn>
              <a:cxn ang="T11">
                <a:pos x="T2" y="T3"/>
              </a:cxn>
              <a:cxn ang="T12">
                <a:pos x="T4" y="T5"/>
              </a:cxn>
              <a:cxn ang="T13">
                <a:pos x="T6" y="T7"/>
              </a:cxn>
              <a:cxn ang="T14">
                <a:pos x="T8" y="T9"/>
              </a:cxn>
            </a:cxnLst>
            <a:rect l="T15" t="T16" r="T17" b="T18"/>
            <a:pathLst>
              <a:path w="3888" h="1027">
                <a:moveTo>
                  <a:pt x="0" y="1027"/>
                </a:moveTo>
                <a:cubicBezTo>
                  <a:pt x="165" y="917"/>
                  <a:pt x="648" y="534"/>
                  <a:pt x="993" y="364"/>
                </a:cubicBezTo>
                <a:cubicBezTo>
                  <a:pt x="1338" y="194"/>
                  <a:pt x="1736" y="8"/>
                  <a:pt x="2073" y="4"/>
                </a:cubicBezTo>
                <a:cubicBezTo>
                  <a:pt x="2410" y="0"/>
                  <a:pt x="2716" y="183"/>
                  <a:pt x="3018" y="337"/>
                </a:cubicBezTo>
                <a:cubicBezTo>
                  <a:pt x="3320" y="491"/>
                  <a:pt x="3707" y="807"/>
                  <a:pt x="3888" y="931"/>
                </a:cubicBezTo>
              </a:path>
            </a:pathLst>
          </a:custGeom>
          <a:noFill/>
          <a:ln w="9525">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4" name="Line 15"/>
          <p:cNvSpPr>
            <a:spLocks noChangeShapeType="1"/>
          </p:cNvSpPr>
          <p:nvPr/>
        </p:nvSpPr>
        <p:spPr bwMode="auto">
          <a:xfrm flipH="1" flipV="1">
            <a:off x="1295400" y="3352800"/>
            <a:ext cx="2590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2" name="AutoShape 16"/>
          <p:cNvSpPr>
            <a:spLocks noChangeArrowheads="1"/>
          </p:cNvSpPr>
          <p:nvPr/>
        </p:nvSpPr>
        <p:spPr bwMode="auto">
          <a:xfrm>
            <a:off x="1295400" y="1752600"/>
            <a:ext cx="962025" cy="914400"/>
          </a:xfrm>
          <a:prstGeom prst="star5">
            <a:avLst/>
          </a:prstGeom>
          <a:solidFill>
            <a:schemeClr val="hlink"/>
          </a:solidFill>
          <a:ln w="952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60433" name="AutoShape 17"/>
          <p:cNvSpPr>
            <a:spLocks noChangeArrowheads="1"/>
          </p:cNvSpPr>
          <p:nvPr/>
        </p:nvSpPr>
        <p:spPr bwMode="auto">
          <a:xfrm>
            <a:off x="2667000" y="1066800"/>
            <a:ext cx="962025" cy="914400"/>
          </a:xfrm>
          <a:prstGeom prst="star5">
            <a:avLst/>
          </a:prstGeom>
          <a:solidFill>
            <a:schemeClr val="hlink"/>
          </a:solidFill>
          <a:ln w="952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60434" name="AutoShape 18"/>
          <p:cNvSpPr>
            <a:spLocks noChangeArrowheads="1"/>
          </p:cNvSpPr>
          <p:nvPr/>
        </p:nvSpPr>
        <p:spPr bwMode="auto">
          <a:xfrm>
            <a:off x="3886200" y="838200"/>
            <a:ext cx="962025" cy="914400"/>
          </a:xfrm>
          <a:prstGeom prst="star5">
            <a:avLst/>
          </a:prstGeom>
          <a:solidFill>
            <a:schemeClr val="hlink"/>
          </a:solidFill>
          <a:ln w="952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60435" name="AutoShape 19"/>
          <p:cNvSpPr>
            <a:spLocks noChangeArrowheads="1"/>
          </p:cNvSpPr>
          <p:nvPr/>
        </p:nvSpPr>
        <p:spPr bwMode="auto">
          <a:xfrm>
            <a:off x="5181600" y="1066800"/>
            <a:ext cx="962025" cy="914400"/>
          </a:xfrm>
          <a:prstGeom prst="star5">
            <a:avLst/>
          </a:prstGeom>
          <a:solidFill>
            <a:schemeClr val="hlink"/>
          </a:solidFill>
          <a:ln w="952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60436" name="AutoShape 20"/>
          <p:cNvSpPr>
            <a:spLocks noChangeArrowheads="1"/>
          </p:cNvSpPr>
          <p:nvPr/>
        </p:nvSpPr>
        <p:spPr bwMode="auto">
          <a:xfrm>
            <a:off x="6172200" y="1600200"/>
            <a:ext cx="962025" cy="914400"/>
          </a:xfrm>
          <a:prstGeom prst="star5">
            <a:avLst/>
          </a:prstGeom>
          <a:solidFill>
            <a:schemeClr val="hlink"/>
          </a:solidFill>
          <a:ln w="9525">
            <a:solidFill>
              <a:schemeClr val="tx1"/>
            </a:solidFill>
            <a:miter lim="800000"/>
            <a:headEnd/>
            <a:tailEnd/>
          </a:ln>
          <a:effectLst/>
        </p:spPr>
        <p:txBody>
          <a:bodyPr wrap="none" anchor="ctr"/>
          <a:lstStyle/>
          <a:p>
            <a:pPr>
              <a:defRPr/>
            </a:pPr>
            <a:endParaRPr lang="en-US">
              <a:latin typeface="Arial" charset="0"/>
              <a:cs typeface="Arial" charset="0"/>
            </a:endParaRPr>
          </a:p>
        </p:txBody>
      </p:sp>
      <p:sp>
        <p:nvSpPr>
          <p:cNvPr id="32790" name="Line 21"/>
          <p:cNvSpPr>
            <a:spLocks noChangeShapeType="1"/>
          </p:cNvSpPr>
          <p:nvPr/>
        </p:nvSpPr>
        <p:spPr bwMode="auto">
          <a:xfrm>
            <a:off x="1905000" y="2362200"/>
            <a:ext cx="198120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Date Placeholder 22"/>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B1FB477C-AA56-47BA-BD28-D814767CC34A}" type="datetime1">
              <a:rPr lang="en-US" altLang="en-US" sz="1200" smtClean="0"/>
              <a:t>10/10/2017</a:t>
            </a:fld>
            <a:endParaRPr lang="en-US" altLang="en-US" sz="1200" smtClean="0"/>
          </a:p>
        </p:txBody>
      </p:sp>
      <p:sp>
        <p:nvSpPr>
          <p:cNvPr id="32792" name="Slide Number Placeholder 2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FCFB5B41-E395-4AB8-AD4A-FBF0B165175A}" type="slidenum">
              <a:rPr lang="en-US" altLang="en-US" sz="1200" smtClean="0">
                <a:latin typeface="Arial Black" pitchFamily="34" charset="0"/>
              </a:rPr>
              <a:pPr eaLnBrk="1" hangingPunct="1">
                <a:spcBef>
                  <a:spcPct val="0"/>
                </a:spcBef>
                <a:buClrTx/>
                <a:buSzTx/>
                <a:buFontTx/>
                <a:buNone/>
              </a:pPr>
              <a:t>30</a:t>
            </a:fld>
            <a:endParaRPr lang="en-US" altLang="en-US" sz="1200" smtClean="0">
              <a:latin typeface="Arial Black" pitchFamily="34"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04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04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04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04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0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33795" name="Rectangle 2"/>
          <p:cNvSpPr>
            <a:spLocks noGrp="1" noChangeArrowheads="1"/>
          </p:cNvSpPr>
          <p:nvPr>
            <p:ph type="title"/>
          </p:nvPr>
        </p:nvSpPr>
        <p:spPr/>
        <p:txBody>
          <a:bodyPr/>
          <a:lstStyle/>
          <a:p>
            <a:pPr eaLnBrk="1" hangingPunct="1"/>
            <a:r>
              <a:rPr lang="en-US" altLang="en-US" smtClean="0"/>
              <a:t>Problems with Euler Angles</a:t>
            </a:r>
          </a:p>
        </p:txBody>
      </p:sp>
      <p:sp>
        <p:nvSpPr>
          <p:cNvPr id="33796" name="Rectangle 3"/>
          <p:cNvSpPr>
            <a:spLocks noGrp="1" noChangeArrowheads="1"/>
          </p:cNvSpPr>
          <p:nvPr>
            <p:ph type="body" idx="1"/>
          </p:nvPr>
        </p:nvSpPr>
        <p:spPr>
          <a:xfrm>
            <a:off x="457200" y="1905000"/>
            <a:ext cx="8229600" cy="4495800"/>
          </a:xfrm>
        </p:spPr>
        <p:txBody>
          <a:bodyPr/>
          <a:lstStyle/>
          <a:p>
            <a:pPr eaLnBrk="1" hangingPunct="1">
              <a:lnSpc>
                <a:spcPct val="80000"/>
              </a:lnSpc>
            </a:pPr>
            <a:r>
              <a:rPr lang="en-US" altLang="en-US" sz="2500" smtClean="0"/>
              <a:t>Rotations not uniquely defined</a:t>
            </a:r>
          </a:p>
          <a:p>
            <a:pPr lvl="1" eaLnBrk="1" hangingPunct="1">
              <a:lnSpc>
                <a:spcPct val="80000"/>
              </a:lnSpc>
            </a:pPr>
            <a:r>
              <a:rPr lang="en-US" altLang="en-US" sz="2000" smtClean="0"/>
              <a:t>ex: (z, x, y) = (90, 45, 45) = (45, 0, -45)</a:t>
            </a:r>
            <a:br>
              <a:rPr lang="en-US" altLang="en-US" sz="2000" smtClean="0"/>
            </a:br>
            <a:r>
              <a:rPr lang="en-US" altLang="en-US" sz="2000" smtClean="0"/>
              <a:t>takes positive x-axis to (1, 1, 1)</a:t>
            </a:r>
          </a:p>
          <a:p>
            <a:pPr lvl="1" eaLnBrk="1" hangingPunct="1">
              <a:lnSpc>
                <a:spcPct val="80000"/>
              </a:lnSpc>
            </a:pPr>
            <a:r>
              <a:rPr lang="en-US" altLang="en-US" sz="2000" smtClean="0"/>
              <a:t>Cartesian coordinates are independent of one another, but Euler angles are not</a:t>
            </a:r>
          </a:p>
          <a:p>
            <a:pPr lvl="1" eaLnBrk="1" hangingPunct="1">
              <a:lnSpc>
                <a:spcPct val="80000"/>
              </a:lnSpc>
            </a:pPr>
            <a:r>
              <a:rPr lang="en-US" altLang="en-US" sz="2000" smtClean="0"/>
              <a:t>Remember, the axes stay in the same place during rotations</a:t>
            </a:r>
          </a:p>
          <a:p>
            <a:pPr eaLnBrk="1" hangingPunct="1">
              <a:lnSpc>
                <a:spcPct val="80000"/>
              </a:lnSpc>
            </a:pPr>
            <a:r>
              <a:rPr lang="en-US" altLang="en-US" sz="2500" smtClean="0"/>
              <a:t>Gimbal Lock</a:t>
            </a:r>
          </a:p>
          <a:p>
            <a:pPr lvl="1" eaLnBrk="1" hangingPunct="1">
              <a:lnSpc>
                <a:spcPct val="80000"/>
              </a:lnSpc>
            </a:pPr>
            <a:r>
              <a:rPr lang="en-US" altLang="en-US" sz="2000" smtClean="0"/>
              <a:t>Term derived from mechanical problem that arises in gimbal mechanism that supports a compass or a gyro</a:t>
            </a:r>
          </a:p>
          <a:p>
            <a:pPr lvl="1" eaLnBrk="1" hangingPunct="1">
              <a:lnSpc>
                <a:spcPct val="80000"/>
              </a:lnSpc>
            </a:pPr>
            <a:r>
              <a:rPr lang="en-US" altLang="en-US" sz="2000" smtClean="0"/>
              <a:t>Second and third rotations have effect of transforming earlier rotations, we lose a degree of freedom</a:t>
            </a:r>
          </a:p>
          <a:p>
            <a:pPr lvl="1" eaLnBrk="1" hangingPunct="1">
              <a:lnSpc>
                <a:spcPct val="80000"/>
              </a:lnSpc>
            </a:pPr>
            <a:r>
              <a:rPr lang="en-US" altLang="en-US" sz="2000" smtClean="0"/>
              <a:t>ex: Rot z, Rot y, Rot x</a:t>
            </a:r>
          </a:p>
          <a:p>
            <a:pPr lvl="2" eaLnBrk="1" hangingPunct="1">
              <a:lnSpc>
                <a:spcPct val="80000"/>
              </a:lnSpc>
            </a:pPr>
            <a:r>
              <a:rPr lang="en-US" altLang="en-US" sz="1800" smtClean="0"/>
              <a:t>If Rot z = 90 degrees, </a:t>
            </a:r>
            <a:br>
              <a:rPr lang="en-US" altLang="en-US" sz="1800" smtClean="0"/>
            </a:br>
            <a:r>
              <a:rPr lang="en-US" altLang="en-US" sz="1800" smtClean="0"/>
              <a:t>Rot y is equivalent to  Rot x</a:t>
            </a:r>
          </a:p>
          <a:p>
            <a:pPr eaLnBrk="1" hangingPunct="1">
              <a:lnSpc>
                <a:spcPct val="80000"/>
              </a:lnSpc>
              <a:buFont typeface="Wingdings" pitchFamily="2" charset="2"/>
              <a:buNone/>
            </a:pPr>
            <a:endParaRPr lang="en-US" altLang="en-US" sz="2400" smtClean="0"/>
          </a:p>
        </p:txBody>
      </p:sp>
      <p:sp>
        <p:nvSpPr>
          <p:cNvPr id="33797"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70A9BDA5-C553-49F5-8B50-5A8B7BF53DC4}" type="datetime1">
              <a:rPr lang="en-US" altLang="en-US" sz="1200" smtClean="0"/>
              <a:t>10/10/2017</a:t>
            </a:fld>
            <a:endParaRPr lang="en-US" altLang="en-US" sz="1200" smtClean="0"/>
          </a:p>
        </p:txBody>
      </p:sp>
      <p:sp>
        <p:nvSpPr>
          <p:cNvPr id="3379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E9FF94B3-D050-4CB5-8AD7-043B7DD1F088}" type="slidenum">
              <a:rPr lang="en-US" altLang="en-US" sz="1200" smtClean="0">
                <a:latin typeface="Arial Black" pitchFamily="34" charset="0"/>
              </a:rPr>
              <a:pPr eaLnBrk="1" hangingPunct="1">
                <a:spcBef>
                  <a:spcPct val="0"/>
                </a:spcBef>
                <a:buClrTx/>
                <a:buSzTx/>
                <a:buFontTx/>
                <a:buNone/>
              </a:pPr>
              <a:t>31</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34819" name="Rectangle 2"/>
          <p:cNvSpPr>
            <a:spLocks noGrp="1" noChangeArrowheads="1"/>
          </p:cNvSpPr>
          <p:nvPr>
            <p:ph type="title"/>
          </p:nvPr>
        </p:nvSpPr>
        <p:spPr/>
        <p:txBody>
          <a:bodyPr/>
          <a:lstStyle/>
          <a:p>
            <a:pPr eaLnBrk="1" hangingPunct="1"/>
            <a:r>
              <a:rPr lang="en-US" altLang="en-US" sz="4000" smtClean="0"/>
              <a:t>Quaternions – next topic!</a:t>
            </a:r>
          </a:p>
        </p:txBody>
      </p:sp>
      <p:sp>
        <p:nvSpPr>
          <p:cNvPr id="34820" name="Rectangle 3"/>
          <p:cNvSpPr>
            <a:spLocks noGrp="1" noChangeArrowheads="1"/>
          </p:cNvSpPr>
          <p:nvPr>
            <p:ph type="body" idx="1"/>
          </p:nvPr>
        </p:nvSpPr>
        <p:spPr/>
        <p:txBody>
          <a:bodyPr/>
          <a:lstStyle/>
          <a:p>
            <a:pPr eaLnBrk="1" hangingPunct="1"/>
            <a:r>
              <a:rPr lang="en-US" altLang="en-US" smtClean="0"/>
              <a:t>Invented by Sir William Hamilton (1843)</a:t>
            </a:r>
          </a:p>
          <a:p>
            <a:pPr eaLnBrk="1" hangingPunct="1"/>
            <a:r>
              <a:rPr lang="en-US" altLang="en-US" smtClean="0"/>
              <a:t>Do not suffer from Gimbal Lock</a:t>
            </a:r>
          </a:p>
          <a:p>
            <a:pPr eaLnBrk="1" hangingPunct="1"/>
            <a:r>
              <a:rPr lang="en-US" altLang="en-US" smtClean="0"/>
              <a:t>Provide a natural way to interpolate intermediate steps in a rotation about an arbitrary axis</a:t>
            </a:r>
          </a:p>
          <a:p>
            <a:pPr eaLnBrk="1" hangingPunct="1"/>
            <a:r>
              <a:rPr lang="en-US" altLang="en-US" smtClean="0"/>
              <a:t>Are used in many position tracking systems and VR software systems</a:t>
            </a:r>
          </a:p>
        </p:txBody>
      </p:sp>
      <p:sp>
        <p:nvSpPr>
          <p:cNvPr id="34821"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CBEAC196-AB72-48D7-897F-1C3715746CDB}" type="datetime1">
              <a:rPr lang="en-US" altLang="en-US" sz="1200" smtClean="0"/>
              <a:t>10/10/2017</a:t>
            </a:fld>
            <a:endParaRPr lang="en-US" altLang="en-US" sz="1200" smtClean="0"/>
          </a:p>
        </p:txBody>
      </p:sp>
      <p:sp>
        <p:nvSpPr>
          <p:cNvPr id="3482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A6A1B8B2-A106-471F-8761-48DEE9CF27A6}" type="slidenum">
              <a:rPr lang="en-US" altLang="en-US" sz="1200" smtClean="0">
                <a:latin typeface="Arial Black" pitchFamily="34" charset="0"/>
              </a:rPr>
              <a:pPr eaLnBrk="1" hangingPunct="1">
                <a:spcBef>
                  <a:spcPct val="0"/>
                </a:spcBef>
                <a:buClrTx/>
                <a:buSzTx/>
                <a:buFontTx/>
                <a:buNone/>
              </a:pPr>
              <a:t>32</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fld id="{04CB1DFB-2A78-47A1-8347-2BC8233CFD7B}" type="datetime1">
              <a:rPr lang="en-US" altLang="en-US" smtClean="0"/>
              <a:t>10/10/2017</a:t>
            </a:fld>
            <a:endParaRPr lang="en-US" altLang="en-US" smtClean="0"/>
          </a:p>
        </p:txBody>
      </p:sp>
      <p:sp>
        <p:nvSpPr>
          <p:cNvPr id="35843"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34640A7F-29D2-473C-B7CA-C4412A7757ED}" type="slidenum">
              <a:rPr lang="en-US" altLang="en-US" smtClean="0"/>
              <a:pPr algn="l" eaLnBrk="1" hangingPunct="1"/>
              <a:t>33</a:t>
            </a:fld>
            <a:endParaRPr lang="en-US" altLang="en-US" smtClean="0"/>
          </a:p>
        </p:txBody>
      </p:sp>
      <p:sp>
        <p:nvSpPr>
          <p:cNvPr id="35844" name="Rectangle 4"/>
          <p:cNvSpPr>
            <a:spLocks noGrp="1" noChangeArrowheads="1"/>
          </p:cNvSpPr>
          <p:nvPr>
            <p:ph type="title"/>
          </p:nvPr>
        </p:nvSpPr>
        <p:spPr>
          <a:xfrm>
            <a:off x="865188" y="381000"/>
            <a:ext cx="2068512" cy="477838"/>
          </a:xfrm>
        </p:spPr>
        <p:txBody>
          <a:bodyPr wrap="none" lIns="63500" tIns="25400" rIns="63500" bIns="25400" anchor="t">
            <a:spAutoFit/>
          </a:bodyPr>
          <a:lstStyle/>
          <a:p>
            <a:pPr eaLnBrk="1" hangingPunct="1"/>
            <a:r>
              <a:rPr lang="en-US" altLang="en-US" smtClean="0"/>
              <a:t>Quaternions</a:t>
            </a:r>
          </a:p>
        </p:txBody>
      </p:sp>
      <p:sp>
        <p:nvSpPr>
          <p:cNvPr id="35845" name="Text Box 5"/>
          <p:cNvSpPr txBox="1">
            <a:spLocks noChangeArrowheads="1"/>
          </p:cNvSpPr>
          <p:nvPr/>
        </p:nvSpPr>
        <p:spPr bwMode="auto">
          <a:xfrm>
            <a:off x="288925" y="2324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i="1">
              <a:latin typeface="Times New Roman" pitchFamily="18" charset="0"/>
            </a:endParaRPr>
          </a:p>
        </p:txBody>
      </p:sp>
      <p:sp>
        <p:nvSpPr>
          <p:cNvPr id="35846" name="Text Box 6"/>
          <p:cNvSpPr txBox="1">
            <a:spLocks noChangeArrowheads="1"/>
          </p:cNvSpPr>
          <p:nvPr/>
        </p:nvSpPr>
        <p:spPr bwMode="auto">
          <a:xfrm>
            <a:off x="885825" y="1447800"/>
            <a:ext cx="77581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2400"/>
              <a:t>Alternative rotation representation:</a:t>
            </a:r>
          </a:p>
          <a:p>
            <a:pPr eaLnBrk="1" hangingPunct="1">
              <a:spcBef>
                <a:spcPct val="0"/>
              </a:spcBef>
              <a:buClrTx/>
              <a:buSzTx/>
              <a:buFontTx/>
              <a:buNone/>
            </a:pPr>
            <a:endParaRPr lang="en-US" altLang="en-US" sz="2400"/>
          </a:p>
          <a:p>
            <a:pPr eaLnBrk="1" hangingPunct="1">
              <a:spcBef>
                <a:spcPct val="0"/>
              </a:spcBef>
              <a:buClrTx/>
              <a:buSzTx/>
              <a:buFontTx/>
              <a:buNone/>
            </a:pPr>
            <a:r>
              <a:rPr lang="en-US" altLang="en-US" sz="2400" i="1"/>
              <a:t>	</a:t>
            </a:r>
            <a:r>
              <a:rPr lang="en-US" altLang="en-US" sz="2400">
                <a:sym typeface="Symbol" pitchFamily="18" charset="2"/>
              </a:rPr>
              <a:t> </a:t>
            </a:r>
            <a:r>
              <a:rPr lang="en-US" altLang="en-US" sz="2400"/>
              <a:t>4 real numbers</a:t>
            </a:r>
          </a:p>
          <a:p>
            <a:pPr eaLnBrk="1" hangingPunct="1">
              <a:spcBef>
                <a:spcPct val="0"/>
              </a:spcBef>
              <a:buClrTx/>
              <a:buSzTx/>
              <a:buFontTx/>
              <a:buNone/>
            </a:pPr>
            <a:r>
              <a:rPr lang="en-US" altLang="en-US" sz="2400"/>
              <a:t>	</a:t>
            </a:r>
            <a:r>
              <a:rPr lang="en-US" altLang="en-US" sz="2400">
                <a:sym typeface="Symbol" pitchFamily="18" charset="2"/>
              </a:rPr>
              <a:t> </a:t>
            </a:r>
            <a:r>
              <a:rPr lang="en-US" altLang="en-US" sz="2400"/>
              <a:t>interpolation between quaternions well defined </a:t>
            </a:r>
          </a:p>
          <a:p>
            <a:pPr eaLnBrk="1" hangingPunct="1">
              <a:spcBef>
                <a:spcPct val="0"/>
              </a:spcBef>
              <a:buClrTx/>
              <a:buSzTx/>
              <a:buFontTx/>
              <a:buNone/>
            </a:pPr>
            <a:r>
              <a:rPr lang="en-US" altLang="en-US" sz="2400"/>
              <a:t>            (“slerp”)</a:t>
            </a:r>
          </a:p>
          <a:p>
            <a:pPr eaLnBrk="1" hangingPunct="1">
              <a:spcBef>
                <a:spcPct val="0"/>
              </a:spcBef>
              <a:buClrTx/>
              <a:buSzTx/>
              <a:buFontTx/>
              <a:buNone/>
            </a:pPr>
            <a:r>
              <a:rPr lang="en-US" altLang="en-US" sz="2400"/>
              <a:t>	</a:t>
            </a:r>
            <a:r>
              <a:rPr lang="en-US" altLang="en-US" sz="2400">
                <a:sym typeface="Symbol" pitchFamily="18" charset="2"/>
              </a:rPr>
              <a:t> </a:t>
            </a:r>
            <a:r>
              <a:rPr lang="en-US" altLang="en-US" sz="2400"/>
              <a:t>no gimbal lock</a:t>
            </a:r>
          </a:p>
          <a:p>
            <a:pPr eaLnBrk="1" hangingPunct="1">
              <a:spcBef>
                <a:spcPct val="0"/>
              </a:spcBef>
              <a:buClrTx/>
              <a:buSzTx/>
              <a:buFontTx/>
              <a:buNone/>
            </a:pPr>
            <a:r>
              <a:rPr lang="en-US" altLang="en-US" sz="2400">
                <a:sym typeface="Symbol" pitchFamily="18" charset="2"/>
              </a:rPr>
              <a:t>	 composition of quaternions: 16 *’s, 9+’s</a:t>
            </a:r>
          </a:p>
          <a:p>
            <a:pPr eaLnBrk="1" hangingPunct="1">
              <a:spcBef>
                <a:spcPct val="0"/>
              </a:spcBef>
              <a:buClrTx/>
              <a:buSzTx/>
              <a:buFontTx/>
              <a:buNone/>
            </a:pPr>
            <a:r>
              <a:rPr lang="en-US" altLang="en-US" sz="2400">
                <a:sym typeface="Symbol" pitchFamily="18" charset="2"/>
              </a:rPr>
              <a:t>		(matrix 27 *’s and 18 +’s)</a:t>
            </a:r>
          </a:p>
          <a:p>
            <a:pPr eaLnBrk="1" hangingPunct="1">
              <a:spcBef>
                <a:spcPct val="0"/>
              </a:spcBef>
              <a:buClrTx/>
              <a:buSzTx/>
              <a:buFontTx/>
              <a:buNone/>
            </a:pPr>
            <a:endParaRPr lang="en-US" altLang="en-US" sz="2400"/>
          </a:p>
        </p:txBody>
      </p:sp>
      <p:sp>
        <p:nvSpPr>
          <p:cNvPr id="35847"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mtClean="0"/>
              <a:t>©Babu 2017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fld id="{1F406ED3-5870-455F-998E-5218D61519B1}" type="datetime1">
              <a:rPr lang="en-US" altLang="en-US" smtClean="0"/>
              <a:t>10/10/2017</a:t>
            </a:fld>
            <a:endParaRPr lang="en-US" altLang="en-US" smtClean="0"/>
          </a:p>
        </p:txBody>
      </p:sp>
      <p:sp>
        <p:nvSpPr>
          <p:cNvPr id="36867" name="Slide Number Placeholder 6"/>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42A17C6B-BF93-41F5-B1AC-389CD0CB1765}" type="slidenum">
              <a:rPr lang="en-US" altLang="en-US" smtClean="0"/>
              <a:pPr algn="l" eaLnBrk="1" hangingPunct="1"/>
              <a:t>34</a:t>
            </a:fld>
            <a:endParaRPr lang="en-US" altLang="en-US" smtClean="0"/>
          </a:p>
        </p:txBody>
      </p:sp>
      <p:sp>
        <p:nvSpPr>
          <p:cNvPr id="36868" name="Rectangle 2"/>
          <p:cNvSpPr>
            <a:spLocks noGrp="1" noChangeArrowheads="1"/>
          </p:cNvSpPr>
          <p:nvPr>
            <p:ph type="title"/>
          </p:nvPr>
        </p:nvSpPr>
        <p:spPr>
          <a:xfrm>
            <a:off x="458788" y="0"/>
            <a:ext cx="8229600" cy="1371600"/>
          </a:xfrm>
        </p:spPr>
        <p:txBody>
          <a:bodyPr/>
          <a:lstStyle/>
          <a:p>
            <a:pPr eaLnBrk="1" hangingPunct="1"/>
            <a:r>
              <a:rPr lang="en-US" altLang="en-US" smtClean="0"/>
              <a:t>Quaternions</a:t>
            </a:r>
          </a:p>
        </p:txBody>
      </p:sp>
      <p:sp>
        <p:nvSpPr>
          <p:cNvPr id="36869" name="Rectangle 3"/>
          <p:cNvSpPr>
            <a:spLocks noGrp="1" noChangeArrowheads="1"/>
          </p:cNvSpPr>
          <p:nvPr>
            <p:ph type="body" sz="half" idx="1"/>
          </p:nvPr>
        </p:nvSpPr>
        <p:spPr>
          <a:xfrm>
            <a:off x="815975" y="931863"/>
            <a:ext cx="6400800" cy="4525962"/>
          </a:xfrm>
        </p:spPr>
        <p:txBody>
          <a:bodyPr/>
          <a:lstStyle/>
          <a:p>
            <a:pPr eaLnBrk="1" hangingPunct="1"/>
            <a:r>
              <a:rPr lang="en-US" altLang="en-US" sz="2000" smtClean="0"/>
              <a:t>Rotation representation:</a:t>
            </a:r>
          </a:p>
          <a:p>
            <a:pPr eaLnBrk="1" hangingPunct="1"/>
            <a:endParaRPr lang="en-US" altLang="en-US" sz="2000" smtClean="0"/>
          </a:p>
          <a:p>
            <a:pPr eaLnBrk="1" hangingPunct="1"/>
            <a:endParaRPr lang="en-US" altLang="en-US" sz="2000" smtClean="0"/>
          </a:p>
        </p:txBody>
      </p:sp>
      <p:graphicFrame>
        <p:nvGraphicFramePr>
          <p:cNvPr id="36870" name="Object 3"/>
          <p:cNvGraphicFramePr>
            <a:graphicFrameLocks noGrp="1" noChangeAspect="1"/>
          </p:cNvGraphicFramePr>
          <p:nvPr>
            <p:ph sz="half" idx="2"/>
          </p:nvPr>
        </p:nvGraphicFramePr>
        <p:xfrm>
          <a:off x="2913063" y="1411288"/>
          <a:ext cx="2779712" cy="3362325"/>
        </p:xfrm>
        <a:graphic>
          <a:graphicData uri="http://schemas.openxmlformats.org/presentationml/2006/ole">
            <mc:AlternateContent xmlns:mc="http://schemas.openxmlformats.org/markup-compatibility/2006">
              <mc:Choice xmlns:v="urn:schemas-microsoft-com:vml" Requires="v">
                <p:oleObj spid="_x0000_s36897" name="Equation" r:id="rId4" imgW="1638300" imgH="1981200" progId="">
                  <p:embed/>
                </p:oleObj>
              </mc:Choice>
              <mc:Fallback>
                <p:oleObj name="Equation" r:id="rId4" imgW="1638300" imgH="1981200" progId="">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063" y="1411288"/>
                        <a:ext cx="2779712"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Text Box 16"/>
          <p:cNvSpPr txBox="1">
            <a:spLocks noChangeArrowheads="1"/>
          </p:cNvSpPr>
          <p:nvPr/>
        </p:nvSpPr>
        <p:spPr bwMode="auto">
          <a:xfrm>
            <a:off x="822325" y="2298700"/>
            <a:ext cx="5302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2000"/>
              <a:t>Relation to axis-angle representation  (</a:t>
            </a:r>
            <a:r>
              <a:rPr lang="en-US" altLang="en-US" sz="2000" b="1"/>
              <a:t>u</a:t>
            </a:r>
            <a:r>
              <a:rPr lang="en-US" altLang="en-US" sz="2000"/>
              <a:t>,</a:t>
            </a:r>
            <a:r>
              <a:rPr lang="el-GR" altLang="en-US" sz="2000" i="1">
                <a:latin typeface="Times New Roman" pitchFamily="18" charset="0"/>
              </a:rPr>
              <a:t>θ</a:t>
            </a:r>
            <a:r>
              <a:rPr lang="en-US" altLang="en-US" sz="2000"/>
              <a:t>) is:</a:t>
            </a:r>
            <a:endParaRPr lang="el-GR" altLang="en-US" sz="2000"/>
          </a:p>
        </p:txBody>
      </p:sp>
      <p:sp>
        <p:nvSpPr>
          <p:cNvPr id="36872" name="Line 19"/>
          <p:cNvSpPr>
            <a:spLocks noChangeShapeType="1"/>
          </p:cNvSpPr>
          <p:nvPr/>
        </p:nvSpPr>
        <p:spPr bwMode="auto">
          <a:xfrm>
            <a:off x="3775075" y="578326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3" name="Line 20"/>
          <p:cNvSpPr>
            <a:spLocks noChangeShapeType="1"/>
          </p:cNvSpPr>
          <p:nvPr/>
        </p:nvSpPr>
        <p:spPr bwMode="auto">
          <a:xfrm flipV="1">
            <a:off x="3775075" y="4487863"/>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4" name="Line 21"/>
          <p:cNvSpPr>
            <a:spLocks noChangeShapeType="1"/>
          </p:cNvSpPr>
          <p:nvPr/>
        </p:nvSpPr>
        <p:spPr bwMode="auto">
          <a:xfrm flipH="1">
            <a:off x="2978150" y="5775325"/>
            <a:ext cx="803275"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5" name="Text Box 22"/>
          <p:cNvSpPr txBox="1">
            <a:spLocks noChangeArrowheads="1"/>
          </p:cNvSpPr>
          <p:nvPr/>
        </p:nvSpPr>
        <p:spPr bwMode="auto">
          <a:xfrm>
            <a:off x="5089525" y="5599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i="1"/>
              <a:t>x</a:t>
            </a:r>
          </a:p>
        </p:txBody>
      </p:sp>
      <p:sp>
        <p:nvSpPr>
          <p:cNvPr id="36876" name="Text Box 23"/>
          <p:cNvSpPr txBox="1">
            <a:spLocks noChangeArrowheads="1"/>
          </p:cNvSpPr>
          <p:nvPr/>
        </p:nvSpPr>
        <p:spPr bwMode="auto">
          <a:xfrm>
            <a:off x="3624263" y="4168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y</a:t>
            </a:r>
          </a:p>
        </p:txBody>
      </p:sp>
      <p:sp>
        <p:nvSpPr>
          <p:cNvPr id="36877" name="Text Box 24"/>
          <p:cNvSpPr txBox="1">
            <a:spLocks noChangeArrowheads="1"/>
          </p:cNvSpPr>
          <p:nvPr/>
        </p:nvSpPr>
        <p:spPr bwMode="auto">
          <a:xfrm>
            <a:off x="2786063" y="61753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Z</a:t>
            </a:r>
          </a:p>
        </p:txBody>
      </p:sp>
      <p:sp>
        <p:nvSpPr>
          <p:cNvPr id="36878" name="Line 25"/>
          <p:cNvSpPr>
            <a:spLocks noChangeShapeType="1"/>
          </p:cNvSpPr>
          <p:nvPr/>
        </p:nvSpPr>
        <p:spPr bwMode="auto">
          <a:xfrm flipV="1">
            <a:off x="3775075" y="4319588"/>
            <a:ext cx="877888" cy="1463675"/>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9" name="Text Box 27"/>
          <p:cNvSpPr txBox="1">
            <a:spLocks noChangeArrowheads="1"/>
          </p:cNvSpPr>
          <p:nvPr/>
        </p:nvSpPr>
        <p:spPr bwMode="auto">
          <a:xfrm>
            <a:off x="4411663" y="44402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u</a:t>
            </a:r>
          </a:p>
        </p:txBody>
      </p:sp>
      <p:sp>
        <p:nvSpPr>
          <p:cNvPr id="36880" name="Arc 36"/>
          <p:cNvSpPr>
            <a:spLocks/>
          </p:cNvSpPr>
          <p:nvPr/>
        </p:nvSpPr>
        <p:spPr bwMode="auto">
          <a:xfrm rot="1678769">
            <a:off x="3865563" y="4857750"/>
            <a:ext cx="765175" cy="255588"/>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066" y="38435"/>
                </a:moveTo>
                <a:cubicBezTo>
                  <a:pt x="2966" y="34335"/>
                  <a:pt x="0" y="28143"/>
                  <a:pt x="0" y="21600"/>
                </a:cubicBezTo>
                <a:cubicBezTo>
                  <a:pt x="0" y="9670"/>
                  <a:pt x="9670" y="0"/>
                  <a:pt x="21600" y="0"/>
                </a:cubicBezTo>
                <a:cubicBezTo>
                  <a:pt x="33529" y="0"/>
                  <a:pt x="43200" y="9670"/>
                  <a:pt x="43200" y="21600"/>
                </a:cubicBezTo>
                <a:cubicBezTo>
                  <a:pt x="43200" y="33529"/>
                  <a:pt x="33529" y="43200"/>
                  <a:pt x="21600" y="43200"/>
                </a:cubicBezTo>
                <a:cubicBezTo>
                  <a:pt x="18843" y="43200"/>
                  <a:pt x="16111" y="42672"/>
                  <a:pt x="13552" y="41645"/>
                </a:cubicBezTo>
              </a:path>
              <a:path w="43200" h="43200" stroke="0" extrusionOk="0">
                <a:moveTo>
                  <a:pt x="8066" y="38435"/>
                </a:moveTo>
                <a:cubicBezTo>
                  <a:pt x="2966" y="34335"/>
                  <a:pt x="0" y="28143"/>
                  <a:pt x="0" y="21600"/>
                </a:cubicBezTo>
                <a:cubicBezTo>
                  <a:pt x="0" y="9670"/>
                  <a:pt x="9670" y="0"/>
                  <a:pt x="21600" y="0"/>
                </a:cubicBezTo>
                <a:cubicBezTo>
                  <a:pt x="33529" y="0"/>
                  <a:pt x="43200" y="9670"/>
                  <a:pt x="43200" y="21600"/>
                </a:cubicBezTo>
                <a:cubicBezTo>
                  <a:pt x="43200" y="33529"/>
                  <a:pt x="33529" y="43200"/>
                  <a:pt x="21600" y="43200"/>
                </a:cubicBezTo>
                <a:cubicBezTo>
                  <a:pt x="18843" y="43200"/>
                  <a:pt x="16111" y="42672"/>
                  <a:pt x="13552" y="41645"/>
                </a:cubicBezTo>
                <a:lnTo>
                  <a:pt x="21600" y="21600"/>
                </a:lnTo>
                <a:lnTo>
                  <a:pt x="8066" y="38435"/>
                </a:lnTo>
                <a:close/>
              </a:path>
            </a:pathLst>
          </a:custGeom>
          <a:noFill/>
          <a:ln w="9525">
            <a:solidFill>
              <a:schemeClr val="tx1"/>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1" name="Text Box 37"/>
          <p:cNvSpPr txBox="1">
            <a:spLocks noChangeArrowheads="1"/>
          </p:cNvSpPr>
          <p:nvPr/>
        </p:nvSpPr>
        <p:spPr bwMode="auto">
          <a:xfrm>
            <a:off x="4457700" y="5067300"/>
            <a:ext cx="296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l-GR" altLang="en-US" sz="1800" i="1">
                <a:latin typeface="Times New Roman" pitchFamily="18" charset="0"/>
                <a:cs typeface="Times New Roman" pitchFamily="18" charset="0"/>
              </a:rPr>
              <a:t>θ</a:t>
            </a:r>
          </a:p>
        </p:txBody>
      </p:sp>
      <p:sp>
        <p:nvSpPr>
          <p:cNvPr id="36882"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mtClean="0"/>
              <a:t>©Babu 2017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5"/>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fld id="{CA6706D6-A880-4D33-909A-B8E36B3237AC}" type="datetime1">
              <a:rPr lang="en-US" altLang="en-US" smtClean="0"/>
              <a:t>10/10/2017</a:t>
            </a:fld>
            <a:endParaRPr lang="en-US" altLang="en-US" smtClean="0"/>
          </a:p>
        </p:txBody>
      </p:sp>
      <p:sp>
        <p:nvSpPr>
          <p:cNvPr id="37891" name="Slide Number Placeholder 7"/>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DF226A26-CDF5-4E7C-A02E-109517D786F1}" type="slidenum">
              <a:rPr lang="en-US" altLang="en-US" smtClean="0"/>
              <a:pPr algn="l" eaLnBrk="1" hangingPunct="1"/>
              <a:t>35</a:t>
            </a:fld>
            <a:endParaRPr lang="en-US" altLang="en-US" smtClean="0"/>
          </a:p>
        </p:txBody>
      </p:sp>
      <p:sp>
        <p:nvSpPr>
          <p:cNvPr id="14344" name="Rectangle 4"/>
          <p:cNvSpPr>
            <a:spLocks noGrp="1" noChangeArrowheads="1"/>
          </p:cNvSpPr>
          <p:nvPr>
            <p:ph type="title"/>
          </p:nvPr>
        </p:nvSpPr>
        <p:spPr>
          <a:xfrm>
            <a:off x="458788" y="0"/>
            <a:ext cx="8229600" cy="1219200"/>
          </a:xfrm>
        </p:spPr>
        <p:txBody>
          <a:bodyPr rtlCol="0">
            <a:normAutofit fontScale="90000"/>
          </a:bodyPr>
          <a:lstStyle/>
          <a:p>
            <a:pPr eaLnBrk="1" fontAlgn="auto" hangingPunct="1">
              <a:spcAft>
                <a:spcPts val="0"/>
              </a:spcAft>
              <a:defRPr/>
            </a:pPr>
            <a:r>
              <a:rPr lang="en-US" dirty="0" smtClean="0"/>
              <a:t>Quaternion Rotation:  Basic Idea</a:t>
            </a:r>
          </a:p>
        </p:txBody>
      </p:sp>
      <p:sp>
        <p:nvSpPr>
          <p:cNvPr id="37893" name="Rectangle 5"/>
          <p:cNvSpPr>
            <a:spLocks noGrp="1" noChangeArrowheads="1"/>
          </p:cNvSpPr>
          <p:nvPr>
            <p:ph type="body" sz="half" idx="1"/>
          </p:nvPr>
        </p:nvSpPr>
        <p:spPr>
          <a:xfrm>
            <a:off x="404813" y="838200"/>
            <a:ext cx="7620000" cy="4525963"/>
          </a:xfrm>
        </p:spPr>
        <p:txBody>
          <a:bodyPr/>
          <a:lstStyle/>
          <a:p>
            <a:pPr eaLnBrk="1" hangingPunct="1"/>
            <a:r>
              <a:rPr lang="en-US" altLang="en-US" sz="2000" smtClean="0"/>
              <a:t>To rotate point </a:t>
            </a:r>
            <a:r>
              <a:rPr lang="en-US" altLang="en-US" sz="2000" b="1" smtClean="0"/>
              <a:t>p:</a:t>
            </a:r>
          </a:p>
          <a:p>
            <a:pPr lvl="1" eaLnBrk="1" hangingPunct="1"/>
            <a:r>
              <a:rPr lang="en-US" altLang="en-US" sz="2000" b="1" smtClean="0"/>
              <a:t> </a:t>
            </a:r>
            <a:r>
              <a:rPr lang="en-US" altLang="en-US" sz="2000" smtClean="0"/>
              <a:t>represent </a:t>
            </a:r>
            <a:r>
              <a:rPr lang="en-US" altLang="en-US" sz="2000" b="1" smtClean="0"/>
              <a:t>p </a:t>
            </a:r>
            <a:r>
              <a:rPr lang="en-US" altLang="en-US" sz="2000" smtClean="0"/>
              <a:t>as quaternion</a:t>
            </a:r>
            <a:r>
              <a:rPr lang="en-US" altLang="en-US" sz="2000" b="1" smtClean="0"/>
              <a:t>:</a:t>
            </a:r>
            <a:br>
              <a:rPr lang="en-US" altLang="en-US" sz="2000" b="1" smtClean="0"/>
            </a:br>
            <a:r>
              <a:rPr lang="en-US" altLang="en-US" sz="2000" b="1" smtClean="0"/>
              <a:t/>
            </a:r>
            <a:br>
              <a:rPr lang="en-US" altLang="en-US" sz="2000" b="1" smtClean="0"/>
            </a:br>
            <a:endParaRPr lang="en-US" altLang="en-US" sz="2000" b="1" smtClean="0"/>
          </a:p>
          <a:p>
            <a:pPr lvl="1" eaLnBrk="1" hangingPunct="1"/>
            <a:r>
              <a:rPr lang="en-US" altLang="en-US" sz="2000" smtClean="0"/>
              <a:t>compute rotated quaternion point representation</a:t>
            </a:r>
            <a:endParaRPr lang="el-GR" altLang="en-US" sz="2000" smtClean="0"/>
          </a:p>
          <a:p>
            <a:pPr lvl="1" eaLnBrk="1" hangingPunct="1"/>
            <a:endParaRPr lang="en-US" altLang="en-US" sz="2000" smtClean="0"/>
          </a:p>
          <a:p>
            <a:pPr lvl="1" eaLnBrk="1" hangingPunct="1"/>
            <a:endParaRPr lang="en-US" altLang="en-US" sz="2000" smtClean="0"/>
          </a:p>
          <a:p>
            <a:pPr lvl="1" eaLnBrk="1" hangingPunct="1"/>
            <a:r>
              <a:rPr lang="en-US" altLang="en-US" sz="2000" smtClean="0"/>
              <a:t>extract standard coordinate representation </a:t>
            </a:r>
            <a:r>
              <a:rPr lang="en-US" altLang="en-US" sz="2000" b="1" smtClean="0"/>
              <a:t>p'</a:t>
            </a:r>
            <a:r>
              <a:rPr lang="en-US" altLang="en-US" sz="2000" i="1" smtClean="0"/>
              <a:t> </a:t>
            </a:r>
            <a:r>
              <a:rPr lang="en-US" altLang="en-US" sz="2000" smtClean="0"/>
              <a:t>from </a:t>
            </a:r>
            <a:r>
              <a:rPr lang="en-US" altLang="en-US" sz="2000" b="1" smtClean="0"/>
              <a:t>q</a:t>
            </a:r>
            <a:r>
              <a:rPr lang="en-US" altLang="en-US" sz="2000" b="1" baseline="-25000" smtClean="0"/>
              <a:t>p</a:t>
            </a:r>
            <a:r>
              <a:rPr lang="en-US" altLang="en-US" sz="2000" b="1" smtClean="0"/>
              <a:t>'</a:t>
            </a:r>
          </a:p>
          <a:p>
            <a:pPr lvl="1" eaLnBrk="1" hangingPunct="1"/>
            <a:endParaRPr lang="en-US" altLang="en-US" sz="2000" smtClean="0"/>
          </a:p>
          <a:p>
            <a:pPr eaLnBrk="1" hangingPunct="1"/>
            <a:endParaRPr lang="en-US" altLang="en-US" sz="2000" smtClean="0"/>
          </a:p>
          <a:p>
            <a:pPr eaLnBrk="1" hangingPunct="1">
              <a:buFontTx/>
              <a:buNone/>
            </a:pPr>
            <a:endParaRPr lang="en-US" altLang="en-US" sz="2000" smtClean="0"/>
          </a:p>
          <a:p>
            <a:pPr lvl="1" eaLnBrk="1" hangingPunct="1">
              <a:buFontTx/>
              <a:buNone/>
            </a:pPr>
            <a:endParaRPr lang="en-US" altLang="en-US" sz="2000" smtClean="0"/>
          </a:p>
          <a:p>
            <a:pPr eaLnBrk="1" hangingPunct="1"/>
            <a:endParaRPr lang="en-US" altLang="en-US" sz="2000" smtClean="0"/>
          </a:p>
          <a:p>
            <a:pPr eaLnBrk="1" hangingPunct="1"/>
            <a:endParaRPr lang="en-US" altLang="en-US" sz="2000" smtClean="0"/>
          </a:p>
        </p:txBody>
      </p:sp>
      <p:graphicFrame>
        <p:nvGraphicFramePr>
          <p:cNvPr id="37894" name="Object 11"/>
          <p:cNvGraphicFramePr>
            <a:graphicFrameLocks noGrp="1" noChangeAspect="1"/>
          </p:cNvGraphicFramePr>
          <p:nvPr>
            <p:ph sz="quarter" idx="2"/>
          </p:nvPr>
        </p:nvGraphicFramePr>
        <p:xfrm>
          <a:off x="3200400" y="1524000"/>
          <a:ext cx="1169988" cy="419100"/>
        </p:xfrm>
        <a:graphic>
          <a:graphicData uri="http://schemas.openxmlformats.org/presentationml/2006/ole">
            <mc:AlternateContent xmlns:mc="http://schemas.openxmlformats.org/markup-compatibility/2006">
              <mc:Choice xmlns:v="urn:schemas-microsoft-com:vml" Requires="v">
                <p:oleObj spid="_x0000_s37955" name="Equation" r:id="rId4" imgW="672808" imgH="241195" progId="">
                  <p:embed/>
                </p:oleObj>
              </mc:Choice>
              <mc:Fallback>
                <p:oleObj name="Equation" r:id="rId4" imgW="672808" imgH="241195" progId="">
                  <p:embed/>
                  <p:pic>
                    <p:nvPicPr>
                      <p:cNvPr id="0" name="Object 1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524000"/>
                        <a:ext cx="11699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18"/>
          <p:cNvSpPr txBox="1">
            <a:spLocks noChangeArrowheads="1"/>
          </p:cNvSpPr>
          <p:nvPr/>
        </p:nvSpPr>
        <p:spPr bwMode="auto">
          <a:xfrm>
            <a:off x="844550" y="191293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l-GR" altLang="en-US" sz="2000"/>
          </a:p>
        </p:txBody>
      </p:sp>
      <p:graphicFrame>
        <p:nvGraphicFramePr>
          <p:cNvPr id="37896" name="Object 12"/>
          <p:cNvGraphicFramePr>
            <a:graphicFrameLocks noGrp="1" noChangeAspect="1"/>
          </p:cNvGraphicFramePr>
          <p:nvPr>
            <p:ph sz="quarter" idx="3"/>
          </p:nvPr>
        </p:nvGraphicFramePr>
        <p:xfrm>
          <a:off x="3200400" y="2590800"/>
          <a:ext cx="1320800" cy="447675"/>
        </p:xfrm>
        <a:graphic>
          <a:graphicData uri="http://schemas.openxmlformats.org/presentationml/2006/ole">
            <mc:AlternateContent xmlns:mc="http://schemas.openxmlformats.org/markup-compatibility/2006">
              <mc:Choice xmlns:v="urn:schemas-microsoft-com:vml" Requires="v">
                <p:oleObj spid="_x0000_s37956" name="Equation" r:id="rId6" imgW="748975" imgH="253890" progId="">
                  <p:embed/>
                </p:oleObj>
              </mc:Choice>
              <mc:Fallback>
                <p:oleObj name="Equation" r:id="rId6" imgW="748975" imgH="253890" progId="">
                  <p:embed/>
                  <p:pic>
                    <p:nvPicPr>
                      <p:cNvPr id="0" name="Object 1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590800"/>
                        <a:ext cx="1320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7" name="Object 13"/>
          <p:cNvGraphicFramePr>
            <a:graphicFrameLocks noChangeAspect="1"/>
          </p:cNvGraphicFramePr>
          <p:nvPr/>
        </p:nvGraphicFramePr>
        <p:xfrm>
          <a:off x="3254375" y="3581400"/>
          <a:ext cx="1214438" cy="419100"/>
        </p:xfrm>
        <a:graphic>
          <a:graphicData uri="http://schemas.openxmlformats.org/presentationml/2006/ole">
            <mc:AlternateContent xmlns:mc="http://schemas.openxmlformats.org/markup-compatibility/2006">
              <mc:Choice xmlns:v="urn:schemas-microsoft-com:vml" Requires="v">
                <p:oleObj spid="_x0000_s37957" name="Equation" r:id="rId8" imgW="698500" imgH="241300" progId="">
                  <p:embed/>
                </p:oleObj>
              </mc:Choice>
              <mc:Fallback>
                <p:oleObj name="Equation" r:id="rId8" imgW="698500" imgH="241300" progId="">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4375" y="3581400"/>
                        <a:ext cx="121443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Arc 25"/>
          <p:cNvSpPr>
            <a:spLocks/>
          </p:cNvSpPr>
          <p:nvPr/>
        </p:nvSpPr>
        <p:spPr bwMode="auto">
          <a:xfrm rot="1678769">
            <a:off x="3197225" y="4565650"/>
            <a:ext cx="2330450" cy="776288"/>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066" y="38435"/>
                </a:moveTo>
                <a:cubicBezTo>
                  <a:pt x="2966" y="34335"/>
                  <a:pt x="0" y="28143"/>
                  <a:pt x="0" y="21600"/>
                </a:cubicBezTo>
                <a:cubicBezTo>
                  <a:pt x="0" y="9670"/>
                  <a:pt x="9670" y="0"/>
                  <a:pt x="21600" y="0"/>
                </a:cubicBezTo>
                <a:cubicBezTo>
                  <a:pt x="33529" y="0"/>
                  <a:pt x="43200" y="9670"/>
                  <a:pt x="43200" y="21600"/>
                </a:cubicBezTo>
                <a:cubicBezTo>
                  <a:pt x="43200" y="33529"/>
                  <a:pt x="33529" y="43200"/>
                  <a:pt x="21600" y="43200"/>
                </a:cubicBezTo>
                <a:cubicBezTo>
                  <a:pt x="18843" y="43200"/>
                  <a:pt x="16111" y="42672"/>
                  <a:pt x="13552" y="41645"/>
                </a:cubicBezTo>
              </a:path>
              <a:path w="43200" h="43200" stroke="0" extrusionOk="0">
                <a:moveTo>
                  <a:pt x="8066" y="38435"/>
                </a:moveTo>
                <a:cubicBezTo>
                  <a:pt x="2966" y="34335"/>
                  <a:pt x="0" y="28143"/>
                  <a:pt x="0" y="21600"/>
                </a:cubicBezTo>
                <a:cubicBezTo>
                  <a:pt x="0" y="9670"/>
                  <a:pt x="9670" y="0"/>
                  <a:pt x="21600" y="0"/>
                </a:cubicBezTo>
                <a:cubicBezTo>
                  <a:pt x="33529" y="0"/>
                  <a:pt x="43200" y="9670"/>
                  <a:pt x="43200" y="21600"/>
                </a:cubicBezTo>
                <a:cubicBezTo>
                  <a:pt x="43200" y="33529"/>
                  <a:pt x="33529" y="43200"/>
                  <a:pt x="21600" y="43200"/>
                </a:cubicBezTo>
                <a:cubicBezTo>
                  <a:pt x="18843" y="43200"/>
                  <a:pt x="16111" y="42672"/>
                  <a:pt x="13552" y="41645"/>
                </a:cubicBezTo>
                <a:lnTo>
                  <a:pt x="21600" y="21600"/>
                </a:lnTo>
                <a:lnTo>
                  <a:pt x="8066" y="38435"/>
                </a:lnTo>
                <a:close/>
              </a:path>
            </a:pathLst>
          </a:custGeom>
          <a:noFill/>
          <a:ln w="9525">
            <a:solidFill>
              <a:schemeClr val="tx1"/>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9" name="Oval 26"/>
          <p:cNvSpPr>
            <a:spLocks noChangeArrowheads="1"/>
          </p:cNvSpPr>
          <p:nvPr/>
        </p:nvSpPr>
        <p:spPr bwMode="auto">
          <a:xfrm>
            <a:off x="5246688" y="5127625"/>
            <a:ext cx="133350" cy="1333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latin typeface="Calibri" pitchFamily="34" charset="0"/>
            </a:endParaRPr>
          </a:p>
        </p:txBody>
      </p:sp>
      <p:sp>
        <p:nvSpPr>
          <p:cNvPr id="37900" name="Line 27"/>
          <p:cNvSpPr>
            <a:spLocks noChangeShapeType="1"/>
          </p:cNvSpPr>
          <p:nvPr/>
        </p:nvSpPr>
        <p:spPr bwMode="auto">
          <a:xfrm>
            <a:off x="3775075" y="578326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1" name="Line 28"/>
          <p:cNvSpPr>
            <a:spLocks noChangeShapeType="1"/>
          </p:cNvSpPr>
          <p:nvPr/>
        </p:nvSpPr>
        <p:spPr bwMode="auto">
          <a:xfrm flipV="1">
            <a:off x="3775075" y="4487863"/>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2" name="Line 29"/>
          <p:cNvSpPr>
            <a:spLocks noChangeShapeType="1"/>
          </p:cNvSpPr>
          <p:nvPr/>
        </p:nvSpPr>
        <p:spPr bwMode="auto">
          <a:xfrm flipH="1">
            <a:off x="2978150" y="5775325"/>
            <a:ext cx="803275"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3" name="Text Box 30"/>
          <p:cNvSpPr txBox="1">
            <a:spLocks noChangeArrowheads="1"/>
          </p:cNvSpPr>
          <p:nvPr/>
        </p:nvSpPr>
        <p:spPr bwMode="auto">
          <a:xfrm>
            <a:off x="5089525" y="5599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i="1"/>
              <a:t>x</a:t>
            </a:r>
          </a:p>
        </p:txBody>
      </p:sp>
      <p:sp>
        <p:nvSpPr>
          <p:cNvPr id="37904" name="Text Box 31"/>
          <p:cNvSpPr txBox="1">
            <a:spLocks noChangeArrowheads="1"/>
          </p:cNvSpPr>
          <p:nvPr/>
        </p:nvSpPr>
        <p:spPr bwMode="auto">
          <a:xfrm>
            <a:off x="3624263" y="4168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y</a:t>
            </a:r>
          </a:p>
        </p:txBody>
      </p:sp>
      <p:sp>
        <p:nvSpPr>
          <p:cNvPr id="37905" name="Text Box 32"/>
          <p:cNvSpPr txBox="1">
            <a:spLocks noChangeArrowheads="1"/>
          </p:cNvSpPr>
          <p:nvPr/>
        </p:nvSpPr>
        <p:spPr bwMode="auto">
          <a:xfrm>
            <a:off x="2786063" y="61753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Z</a:t>
            </a:r>
          </a:p>
        </p:txBody>
      </p:sp>
      <p:sp>
        <p:nvSpPr>
          <p:cNvPr id="37906" name="Line 33"/>
          <p:cNvSpPr>
            <a:spLocks noChangeShapeType="1"/>
          </p:cNvSpPr>
          <p:nvPr/>
        </p:nvSpPr>
        <p:spPr bwMode="auto">
          <a:xfrm flipV="1">
            <a:off x="3775075" y="4319588"/>
            <a:ext cx="877888" cy="1463675"/>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7" name="Text Box 34"/>
          <p:cNvSpPr txBox="1">
            <a:spLocks noChangeArrowheads="1"/>
          </p:cNvSpPr>
          <p:nvPr/>
        </p:nvSpPr>
        <p:spPr bwMode="auto">
          <a:xfrm>
            <a:off x="4411663" y="44402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u</a:t>
            </a:r>
          </a:p>
        </p:txBody>
      </p:sp>
      <p:sp>
        <p:nvSpPr>
          <p:cNvPr id="37908" name="Text Box 35"/>
          <p:cNvSpPr txBox="1">
            <a:spLocks noChangeArrowheads="1"/>
          </p:cNvSpPr>
          <p:nvPr/>
        </p:nvSpPr>
        <p:spPr bwMode="auto">
          <a:xfrm>
            <a:off x="5353050" y="49164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p</a:t>
            </a:r>
          </a:p>
        </p:txBody>
      </p:sp>
      <p:sp>
        <p:nvSpPr>
          <p:cNvPr id="37909" name="Line 36"/>
          <p:cNvSpPr>
            <a:spLocks noChangeShapeType="1"/>
          </p:cNvSpPr>
          <p:nvPr/>
        </p:nvSpPr>
        <p:spPr bwMode="auto">
          <a:xfrm flipV="1">
            <a:off x="3810000" y="5237163"/>
            <a:ext cx="1450975" cy="554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0" name="Text Box 37"/>
          <p:cNvSpPr txBox="1">
            <a:spLocks noChangeArrowheads="1"/>
          </p:cNvSpPr>
          <p:nvPr/>
        </p:nvSpPr>
        <p:spPr bwMode="auto">
          <a:xfrm>
            <a:off x="3032125" y="4865688"/>
            <a:ext cx="377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p'</a:t>
            </a:r>
          </a:p>
        </p:txBody>
      </p:sp>
      <p:sp>
        <p:nvSpPr>
          <p:cNvPr id="37911" name="Oval 38"/>
          <p:cNvSpPr>
            <a:spLocks noChangeArrowheads="1"/>
          </p:cNvSpPr>
          <p:nvPr/>
        </p:nvSpPr>
        <p:spPr bwMode="auto">
          <a:xfrm>
            <a:off x="3530600" y="4859338"/>
            <a:ext cx="152400" cy="152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latin typeface="Calibri" pitchFamily="34" charset="0"/>
            </a:endParaRPr>
          </a:p>
        </p:txBody>
      </p:sp>
      <p:sp>
        <p:nvSpPr>
          <p:cNvPr id="37912"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mtClean="0"/>
              <a:t>©Babu 2017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4"/>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fld id="{8AA208B4-3C78-4EC5-885E-1318E4CA08F4}" type="datetime1">
              <a:rPr lang="en-US" altLang="en-US" smtClean="0"/>
              <a:t>10/10/2017</a:t>
            </a:fld>
            <a:endParaRPr lang="en-US" altLang="en-US" smtClean="0"/>
          </a:p>
        </p:txBody>
      </p:sp>
      <p:sp>
        <p:nvSpPr>
          <p:cNvPr id="38915" name="Slide Number Placeholder 6"/>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FC456DBD-BA26-4984-A6D8-8C20C13F8EE6}" type="slidenum">
              <a:rPr lang="en-US" altLang="en-US" smtClean="0"/>
              <a:pPr algn="l" eaLnBrk="1" hangingPunct="1"/>
              <a:t>36</a:t>
            </a:fld>
            <a:endParaRPr lang="en-US" altLang="en-US" smtClean="0"/>
          </a:p>
        </p:txBody>
      </p:sp>
      <p:sp>
        <p:nvSpPr>
          <p:cNvPr id="38916" name="Rectangle 4"/>
          <p:cNvSpPr>
            <a:spLocks noGrp="1" noChangeArrowheads="1"/>
          </p:cNvSpPr>
          <p:nvPr>
            <p:ph type="title"/>
          </p:nvPr>
        </p:nvSpPr>
        <p:spPr>
          <a:xfrm>
            <a:off x="457200" y="-228600"/>
            <a:ext cx="8229600" cy="1676400"/>
          </a:xfrm>
        </p:spPr>
        <p:txBody>
          <a:bodyPr/>
          <a:lstStyle/>
          <a:p>
            <a:pPr eaLnBrk="1" hangingPunct="1"/>
            <a:r>
              <a:rPr lang="en-US" altLang="en-US" sz="3200" smtClean="0"/>
              <a:t>Details of Rotation</a:t>
            </a:r>
          </a:p>
        </p:txBody>
      </p:sp>
      <p:sp>
        <p:nvSpPr>
          <p:cNvPr id="38917" name="Rectangle 5"/>
          <p:cNvSpPr>
            <a:spLocks noGrp="1" noChangeArrowheads="1"/>
          </p:cNvSpPr>
          <p:nvPr>
            <p:ph type="body" sz="half" idx="1"/>
          </p:nvPr>
        </p:nvSpPr>
        <p:spPr>
          <a:xfrm>
            <a:off x="533400" y="685800"/>
            <a:ext cx="7543800" cy="4525963"/>
          </a:xfrm>
        </p:spPr>
        <p:txBody>
          <a:bodyPr/>
          <a:lstStyle/>
          <a:p>
            <a:pPr eaLnBrk="1" hangingPunct="1"/>
            <a:r>
              <a:rPr lang="en-US" altLang="en-US" sz="2000" smtClean="0"/>
              <a:t>How do you multiply quaternions</a:t>
            </a:r>
            <a:r>
              <a:rPr lang="en-US" altLang="en-US" sz="2000" b="1" smtClean="0"/>
              <a:t>:</a:t>
            </a:r>
            <a:r>
              <a:rPr lang="en-US" altLang="en-US" sz="2000" smtClean="0"/>
              <a:t/>
            </a:r>
            <a:br>
              <a:rPr lang="en-US" altLang="en-US" sz="2000" smtClean="0"/>
            </a:br>
            <a:r>
              <a:rPr lang="en-US" altLang="en-US" sz="2000" smtClean="0"/>
              <a:t/>
            </a:r>
            <a:br>
              <a:rPr lang="en-US" altLang="en-US" sz="2000" smtClean="0"/>
            </a:br>
            <a:r>
              <a:rPr lang="en-US" altLang="en-US" sz="2000" smtClean="0"/>
              <a:t>                                                                         </a:t>
            </a:r>
          </a:p>
          <a:p>
            <a:pPr lvl="1" eaLnBrk="1" hangingPunct="1"/>
            <a:endParaRPr lang="en-US" altLang="en-US" sz="2000" smtClean="0"/>
          </a:p>
          <a:p>
            <a:pPr eaLnBrk="1" hangingPunct="1"/>
            <a:r>
              <a:rPr lang="en-US" altLang="en-US" sz="2000" smtClean="0"/>
              <a:t>How do you find inverse of quaternion:</a:t>
            </a:r>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r>
              <a:rPr lang="en-US" altLang="en-US" sz="2000" smtClean="0"/>
              <a:t>For rotations we assume unit quaternions, hence:</a:t>
            </a:r>
          </a:p>
        </p:txBody>
      </p:sp>
      <p:graphicFrame>
        <p:nvGraphicFramePr>
          <p:cNvPr id="38918" name="Object 10"/>
          <p:cNvGraphicFramePr>
            <a:graphicFrameLocks noChangeAspect="1"/>
          </p:cNvGraphicFramePr>
          <p:nvPr/>
        </p:nvGraphicFramePr>
        <p:xfrm>
          <a:off x="839788" y="1306513"/>
          <a:ext cx="4370387" cy="396875"/>
        </p:xfrm>
        <a:graphic>
          <a:graphicData uri="http://schemas.openxmlformats.org/presentationml/2006/ole">
            <mc:AlternateContent xmlns:mc="http://schemas.openxmlformats.org/markup-compatibility/2006">
              <mc:Choice xmlns:v="urn:schemas-microsoft-com:vml" Requires="v">
                <p:oleObj spid="_x0000_s38964" name="Equation" r:id="rId4" imgW="2514600" imgH="228600" progId="">
                  <p:embed/>
                </p:oleObj>
              </mc:Choice>
              <mc:Fallback>
                <p:oleObj name="Equation" r:id="rId4" imgW="2514600" imgH="228600" progId="">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788" y="1306513"/>
                        <a:ext cx="4370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11"/>
          <p:cNvGraphicFramePr>
            <a:graphicFrameLocks noChangeAspect="1"/>
          </p:cNvGraphicFramePr>
          <p:nvPr/>
        </p:nvGraphicFramePr>
        <p:xfrm>
          <a:off x="1882775" y="2362200"/>
          <a:ext cx="3025775" cy="1749425"/>
        </p:xfrm>
        <a:graphic>
          <a:graphicData uri="http://schemas.openxmlformats.org/presentationml/2006/ole">
            <mc:AlternateContent xmlns:mc="http://schemas.openxmlformats.org/markup-compatibility/2006">
              <mc:Choice xmlns:v="urn:schemas-microsoft-com:vml" Requires="v">
                <p:oleObj spid="_x0000_s38965" name="Equation" r:id="rId6" imgW="1714500" imgH="990600" progId="">
                  <p:embed/>
                </p:oleObj>
              </mc:Choice>
              <mc:Fallback>
                <p:oleObj name="Equation" r:id="rId6" imgW="1714500" imgH="990600" progId="">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775" y="2362200"/>
                        <a:ext cx="3025775"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12"/>
          <p:cNvGraphicFramePr>
            <a:graphicFrameLocks noGrp="1" noChangeAspect="1"/>
          </p:cNvGraphicFramePr>
          <p:nvPr>
            <p:ph sz="half" idx="2"/>
          </p:nvPr>
        </p:nvGraphicFramePr>
        <p:xfrm>
          <a:off x="2366963" y="5029200"/>
          <a:ext cx="3513137" cy="512763"/>
        </p:xfrm>
        <a:graphic>
          <a:graphicData uri="http://schemas.openxmlformats.org/presentationml/2006/ole">
            <mc:AlternateContent xmlns:mc="http://schemas.openxmlformats.org/markup-compatibility/2006">
              <mc:Choice xmlns:v="urn:schemas-microsoft-com:vml" Requires="v">
                <p:oleObj spid="_x0000_s38966" name="Equation" r:id="rId8" imgW="1739900" imgH="254000" progId="">
                  <p:embed/>
                </p:oleObj>
              </mc:Choice>
              <mc:Fallback>
                <p:oleObj name="Equation" r:id="rId8" imgW="1739900" imgH="254000" progId="">
                  <p:embed/>
                  <p:pic>
                    <p:nvPicPr>
                      <p:cNvPr id="0" name="Object 12"/>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6963" y="5029200"/>
                        <a:ext cx="35131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mtClean="0"/>
              <a:t>©Babu 2017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fld id="{8464037B-C3D0-4539-9E31-B7587CFA6811}" type="datetime1">
              <a:rPr lang="en-US" altLang="en-US" smtClean="0"/>
              <a:t>10/10/2017</a:t>
            </a:fld>
            <a:endParaRPr lang="en-US" altLang="en-US" smtClean="0"/>
          </a:p>
        </p:txBody>
      </p:sp>
      <p:sp>
        <p:nvSpPr>
          <p:cNvPr id="39939"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6E0417B1-C86B-48D6-BDE0-F9C84956BEF3}" type="slidenum">
              <a:rPr lang="en-US" altLang="en-US" smtClean="0"/>
              <a:pPr algn="l" eaLnBrk="1" hangingPunct="1"/>
              <a:t>37</a:t>
            </a:fld>
            <a:endParaRPr lang="en-US" altLang="en-US" smtClean="0"/>
          </a:p>
        </p:txBody>
      </p:sp>
      <p:sp>
        <p:nvSpPr>
          <p:cNvPr id="39940" name="Rectangle 4"/>
          <p:cNvSpPr>
            <a:spLocks noGrp="1" noChangeArrowheads="1"/>
          </p:cNvSpPr>
          <p:nvPr>
            <p:ph type="title"/>
          </p:nvPr>
        </p:nvSpPr>
        <p:spPr>
          <a:xfrm>
            <a:off x="538163" y="0"/>
            <a:ext cx="8229600" cy="1143000"/>
          </a:xfrm>
        </p:spPr>
        <p:txBody>
          <a:bodyPr/>
          <a:lstStyle/>
          <a:p>
            <a:pPr eaLnBrk="1" hangingPunct="1"/>
            <a:r>
              <a:rPr lang="en-US" altLang="en-US" sz="2400" smtClean="0"/>
              <a:t>Quaternion Rotation:  Complete Equation</a:t>
            </a:r>
          </a:p>
        </p:txBody>
      </p:sp>
      <p:sp>
        <p:nvSpPr>
          <p:cNvPr id="39941" name="Rectangle 5"/>
          <p:cNvSpPr>
            <a:spLocks noGrp="1" noChangeArrowheads="1"/>
          </p:cNvSpPr>
          <p:nvPr>
            <p:ph type="body" sz="half" idx="1"/>
          </p:nvPr>
        </p:nvSpPr>
        <p:spPr>
          <a:xfrm>
            <a:off x="457200" y="762000"/>
            <a:ext cx="5715000" cy="4525963"/>
          </a:xfrm>
        </p:spPr>
        <p:txBody>
          <a:bodyPr/>
          <a:lstStyle/>
          <a:p>
            <a:pPr eaLnBrk="1" hangingPunct="1"/>
            <a:r>
              <a:rPr lang="en-US" altLang="en-US" sz="2000" smtClean="0"/>
              <a:t>To rotate point </a:t>
            </a:r>
            <a:r>
              <a:rPr lang="en-US" altLang="en-US" sz="2000" b="1" smtClean="0"/>
              <a:t>p:</a:t>
            </a:r>
            <a:endParaRPr lang="en-US" altLang="en-US" sz="2000" smtClean="0"/>
          </a:p>
          <a:p>
            <a:pPr eaLnBrk="1" hangingPunct="1"/>
            <a:endParaRPr lang="en-US" altLang="en-US" sz="2000" smtClean="0"/>
          </a:p>
          <a:p>
            <a:pPr lvl="1" eaLnBrk="1" hangingPunct="1"/>
            <a:endParaRPr lang="en-US" altLang="en-US" sz="2000" smtClean="0"/>
          </a:p>
          <a:p>
            <a:pPr eaLnBrk="1" hangingPunct="1"/>
            <a:endParaRPr lang="en-US" altLang="en-US" sz="2000" smtClean="0"/>
          </a:p>
          <a:p>
            <a:pPr eaLnBrk="1" hangingPunct="1"/>
            <a:endParaRPr lang="en-US" altLang="en-US" sz="2000" smtClean="0"/>
          </a:p>
        </p:txBody>
      </p:sp>
      <p:graphicFrame>
        <p:nvGraphicFramePr>
          <p:cNvPr id="39942" name="Object 4"/>
          <p:cNvGraphicFramePr>
            <a:graphicFrameLocks noChangeAspect="1"/>
          </p:cNvGraphicFramePr>
          <p:nvPr/>
        </p:nvGraphicFramePr>
        <p:xfrm>
          <a:off x="1219200" y="1143000"/>
          <a:ext cx="6991350" cy="2921000"/>
        </p:xfrm>
        <a:graphic>
          <a:graphicData uri="http://schemas.openxmlformats.org/presentationml/2006/ole">
            <mc:AlternateContent xmlns:mc="http://schemas.openxmlformats.org/markup-compatibility/2006">
              <mc:Choice xmlns:v="urn:schemas-microsoft-com:vml" Requires="v">
                <p:oleObj spid="_x0000_s39972" name="Equation" r:id="rId4" imgW="3962400" imgH="1651000" progId="">
                  <p:embed/>
                </p:oleObj>
              </mc:Choice>
              <mc:Fallback>
                <p:oleObj name="Equation" r:id="rId4" imgW="3962400" imgH="16510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143000"/>
                        <a:ext cx="699135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3" name="Arc 11"/>
          <p:cNvSpPr>
            <a:spLocks/>
          </p:cNvSpPr>
          <p:nvPr/>
        </p:nvSpPr>
        <p:spPr bwMode="auto">
          <a:xfrm rot="1678769">
            <a:off x="3197225" y="4565650"/>
            <a:ext cx="2330450" cy="776288"/>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066" y="38435"/>
                </a:moveTo>
                <a:cubicBezTo>
                  <a:pt x="2966" y="34335"/>
                  <a:pt x="0" y="28143"/>
                  <a:pt x="0" y="21600"/>
                </a:cubicBezTo>
                <a:cubicBezTo>
                  <a:pt x="0" y="9670"/>
                  <a:pt x="9670" y="0"/>
                  <a:pt x="21600" y="0"/>
                </a:cubicBezTo>
                <a:cubicBezTo>
                  <a:pt x="33529" y="0"/>
                  <a:pt x="43200" y="9670"/>
                  <a:pt x="43200" y="21600"/>
                </a:cubicBezTo>
                <a:cubicBezTo>
                  <a:pt x="43200" y="33529"/>
                  <a:pt x="33529" y="43200"/>
                  <a:pt x="21600" y="43200"/>
                </a:cubicBezTo>
                <a:cubicBezTo>
                  <a:pt x="18843" y="43200"/>
                  <a:pt x="16111" y="42672"/>
                  <a:pt x="13552" y="41645"/>
                </a:cubicBezTo>
              </a:path>
              <a:path w="43200" h="43200" stroke="0" extrusionOk="0">
                <a:moveTo>
                  <a:pt x="8066" y="38435"/>
                </a:moveTo>
                <a:cubicBezTo>
                  <a:pt x="2966" y="34335"/>
                  <a:pt x="0" y="28143"/>
                  <a:pt x="0" y="21600"/>
                </a:cubicBezTo>
                <a:cubicBezTo>
                  <a:pt x="0" y="9670"/>
                  <a:pt x="9670" y="0"/>
                  <a:pt x="21600" y="0"/>
                </a:cubicBezTo>
                <a:cubicBezTo>
                  <a:pt x="33529" y="0"/>
                  <a:pt x="43200" y="9670"/>
                  <a:pt x="43200" y="21600"/>
                </a:cubicBezTo>
                <a:cubicBezTo>
                  <a:pt x="43200" y="33529"/>
                  <a:pt x="33529" y="43200"/>
                  <a:pt x="21600" y="43200"/>
                </a:cubicBezTo>
                <a:cubicBezTo>
                  <a:pt x="18843" y="43200"/>
                  <a:pt x="16111" y="42672"/>
                  <a:pt x="13552" y="41645"/>
                </a:cubicBezTo>
                <a:lnTo>
                  <a:pt x="21600" y="21600"/>
                </a:lnTo>
                <a:lnTo>
                  <a:pt x="8066" y="38435"/>
                </a:lnTo>
                <a:close/>
              </a:path>
            </a:pathLst>
          </a:custGeom>
          <a:noFill/>
          <a:ln w="9525">
            <a:solidFill>
              <a:schemeClr val="tx1"/>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44" name="Oval 12"/>
          <p:cNvSpPr>
            <a:spLocks noChangeArrowheads="1"/>
          </p:cNvSpPr>
          <p:nvPr/>
        </p:nvSpPr>
        <p:spPr bwMode="auto">
          <a:xfrm>
            <a:off x="5246688" y="5127625"/>
            <a:ext cx="133350" cy="1333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latin typeface="Calibri" pitchFamily="34" charset="0"/>
            </a:endParaRPr>
          </a:p>
        </p:txBody>
      </p:sp>
      <p:sp>
        <p:nvSpPr>
          <p:cNvPr id="39945" name="Line 13"/>
          <p:cNvSpPr>
            <a:spLocks noChangeShapeType="1"/>
          </p:cNvSpPr>
          <p:nvPr/>
        </p:nvSpPr>
        <p:spPr bwMode="auto">
          <a:xfrm>
            <a:off x="3775075" y="578326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6" name="Line 14"/>
          <p:cNvSpPr>
            <a:spLocks noChangeShapeType="1"/>
          </p:cNvSpPr>
          <p:nvPr/>
        </p:nvSpPr>
        <p:spPr bwMode="auto">
          <a:xfrm flipV="1">
            <a:off x="3775075" y="4487863"/>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7" name="Line 15"/>
          <p:cNvSpPr>
            <a:spLocks noChangeShapeType="1"/>
          </p:cNvSpPr>
          <p:nvPr/>
        </p:nvSpPr>
        <p:spPr bwMode="auto">
          <a:xfrm flipH="1">
            <a:off x="2978150" y="5775325"/>
            <a:ext cx="803275"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8" name="Text Box 16"/>
          <p:cNvSpPr txBox="1">
            <a:spLocks noChangeArrowheads="1"/>
          </p:cNvSpPr>
          <p:nvPr/>
        </p:nvSpPr>
        <p:spPr bwMode="auto">
          <a:xfrm>
            <a:off x="5089525" y="5599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i="1"/>
              <a:t>x</a:t>
            </a:r>
          </a:p>
        </p:txBody>
      </p:sp>
      <p:sp>
        <p:nvSpPr>
          <p:cNvPr id="39949" name="Text Box 17"/>
          <p:cNvSpPr txBox="1">
            <a:spLocks noChangeArrowheads="1"/>
          </p:cNvSpPr>
          <p:nvPr/>
        </p:nvSpPr>
        <p:spPr bwMode="auto">
          <a:xfrm>
            <a:off x="3624263" y="4168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y</a:t>
            </a:r>
          </a:p>
        </p:txBody>
      </p:sp>
      <p:sp>
        <p:nvSpPr>
          <p:cNvPr id="39950" name="Text Box 18"/>
          <p:cNvSpPr txBox="1">
            <a:spLocks noChangeArrowheads="1"/>
          </p:cNvSpPr>
          <p:nvPr/>
        </p:nvSpPr>
        <p:spPr bwMode="auto">
          <a:xfrm>
            <a:off x="2786063" y="61753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Z</a:t>
            </a:r>
          </a:p>
        </p:txBody>
      </p:sp>
      <p:sp>
        <p:nvSpPr>
          <p:cNvPr id="39951" name="Line 19"/>
          <p:cNvSpPr>
            <a:spLocks noChangeShapeType="1"/>
          </p:cNvSpPr>
          <p:nvPr/>
        </p:nvSpPr>
        <p:spPr bwMode="auto">
          <a:xfrm flipV="1">
            <a:off x="3775075" y="4319588"/>
            <a:ext cx="877888" cy="1463675"/>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2" name="Text Box 20"/>
          <p:cNvSpPr txBox="1">
            <a:spLocks noChangeArrowheads="1"/>
          </p:cNvSpPr>
          <p:nvPr/>
        </p:nvSpPr>
        <p:spPr bwMode="auto">
          <a:xfrm>
            <a:off x="4411663" y="44402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u</a:t>
            </a:r>
          </a:p>
        </p:txBody>
      </p:sp>
      <p:sp>
        <p:nvSpPr>
          <p:cNvPr id="39953" name="Text Box 21"/>
          <p:cNvSpPr txBox="1">
            <a:spLocks noChangeArrowheads="1"/>
          </p:cNvSpPr>
          <p:nvPr/>
        </p:nvSpPr>
        <p:spPr bwMode="auto">
          <a:xfrm>
            <a:off x="5353050" y="49164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p</a:t>
            </a:r>
          </a:p>
        </p:txBody>
      </p:sp>
      <p:sp>
        <p:nvSpPr>
          <p:cNvPr id="39954" name="Line 22"/>
          <p:cNvSpPr>
            <a:spLocks noChangeShapeType="1"/>
          </p:cNvSpPr>
          <p:nvPr/>
        </p:nvSpPr>
        <p:spPr bwMode="auto">
          <a:xfrm flipV="1">
            <a:off x="3810000" y="5237163"/>
            <a:ext cx="1450975" cy="554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5" name="Text Box 23"/>
          <p:cNvSpPr txBox="1">
            <a:spLocks noChangeArrowheads="1"/>
          </p:cNvSpPr>
          <p:nvPr/>
        </p:nvSpPr>
        <p:spPr bwMode="auto">
          <a:xfrm>
            <a:off x="3032125" y="4865688"/>
            <a:ext cx="377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p'</a:t>
            </a:r>
          </a:p>
        </p:txBody>
      </p:sp>
      <p:sp>
        <p:nvSpPr>
          <p:cNvPr id="39956" name="Oval 24"/>
          <p:cNvSpPr>
            <a:spLocks noChangeArrowheads="1"/>
          </p:cNvSpPr>
          <p:nvPr/>
        </p:nvSpPr>
        <p:spPr bwMode="auto">
          <a:xfrm>
            <a:off x="3530600" y="4859338"/>
            <a:ext cx="152400" cy="152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latin typeface="Calibri" pitchFamily="34" charset="0"/>
            </a:endParaRPr>
          </a:p>
        </p:txBody>
      </p:sp>
      <p:sp>
        <p:nvSpPr>
          <p:cNvPr id="39957"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mtClean="0"/>
              <a:t>©Babu 2017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fld id="{C0471C96-5EBD-4B27-8E87-BD4A5704282E}" type="datetime1">
              <a:rPr lang="en-US" altLang="en-US" smtClean="0"/>
              <a:t>10/10/2017</a:t>
            </a:fld>
            <a:endParaRPr lang="en-US" altLang="en-US" smtClean="0"/>
          </a:p>
        </p:txBody>
      </p:sp>
      <p:sp>
        <p:nvSpPr>
          <p:cNvPr id="40963"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CE669AB6-29FC-48E1-87F9-CC844378C3F2}" type="slidenum">
              <a:rPr lang="en-US" altLang="en-US" smtClean="0"/>
              <a:pPr algn="l" eaLnBrk="1" hangingPunct="1"/>
              <a:t>38</a:t>
            </a:fld>
            <a:endParaRPr lang="en-US" altLang="en-US" smtClean="0"/>
          </a:p>
        </p:txBody>
      </p:sp>
      <p:sp>
        <p:nvSpPr>
          <p:cNvPr id="40964" name="Rectangle 2"/>
          <p:cNvSpPr>
            <a:spLocks noGrp="1" noChangeArrowheads="1"/>
          </p:cNvSpPr>
          <p:nvPr>
            <p:ph type="title"/>
          </p:nvPr>
        </p:nvSpPr>
        <p:spPr/>
        <p:txBody>
          <a:bodyPr/>
          <a:lstStyle/>
          <a:p>
            <a:pPr eaLnBrk="1" hangingPunct="1"/>
            <a:r>
              <a:rPr lang="en-US" altLang="en-US" smtClean="0"/>
              <a:t>How do quaternions help?</a:t>
            </a:r>
          </a:p>
        </p:txBody>
      </p:sp>
      <p:sp>
        <p:nvSpPr>
          <p:cNvPr id="40965" name="Rectangle 3"/>
          <p:cNvSpPr>
            <a:spLocks noGrp="1" noChangeArrowheads="1"/>
          </p:cNvSpPr>
          <p:nvPr>
            <p:ph type="body" idx="1"/>
          </p:nvPr>
        </p:nvSpPr>
        <p:spPr>
          <a:xfrm>
            <a:off x="457200" y="1524000"/>
            <a:ext cx="8229600" cy="3886200"/>
          </a:xfrm>
        </p:spPr>
        <p:txBody>
          <a:bodyPr/>
          <a:lstStyle/>
          <a:p>
            <a:pPr eaLnBrk="1" hangingPunct="1"/>
            <a:r>
              <a:rPr lang="en-US" altLang="en-US" sz="2000" smtClean="0"/>
              <a:t>Quaternion composition:</a:t>
            </a:r>
            <a:br>
              <a:rPr lang="en-US" altLang="en-US" sz="2000" smtClean="0"/>
            </a:br>
            <a:r>
              <a:rPr lang="en-US" altLang="en-US" sz="2000" smtClean="0"/>
              <a:t/>
            </a:r>
            <a:br>
              <a:rPr lang="en-US" altLang="en-US" sz="2000" smtClean="0"/>
            </a:br>
            <a:r>
              <a:rPr lang="en-US" altLang="en-US" sz="2000" smtClean="0"/>
              <a:t/>
            </a:r>
            <a:br>
              <a:rPr lang="en-US" altLang="en-US" sz="2000" smtClean="0"/>
            </a:br>
            <a:r>
              <a:rPr lang="en-US" altLang="en-US" sz="2000" smtClean="0"/>
              <a:t>requires 16 *’s, 12+’s while 3x3 matrix composition needs 27*’s and 18+’s</a:t>
            </a:r>
          </a:p>
          <a:p>
            <a:pPr eaLnBrk="1" hangingPunct="1"/>
            <a:r>
              <a:rPr lang="en-US" altLang="en-US" sz="2000" smtClean="0"/>
              <a:t>No gimbal lock</a:t>
            </a:r>
          </a:p>
          <a:p>
            <a:pPr eaLnBrk="1" hangingPunct="1"/>
            <a:r>
              <a:rPr lang="en-US" altLang="en-US" sz="2000" smtClean="0"/>
              <a:t>interpolation between two orientations using “spherical linear interpolation” (slerp) of their quaternions:</a:t>
            </a:r>
            <a:br>
              <a:rPr lang="en-US" altLang="en-US" sz="2000" smtClean="0"/>
            </a:br>
            <a:r>
              <a:rPr lang="en-US" altLang="en-US" sz="2000" smtClean="0"/>
              <a:t> </a:t>
            </a:r>
            <a:br>
              <a:rPr lang="en-US" altLang="en-US" sz="2000" smtClean="0"/>
            </a:br>
            <a:r>
              <a:rPr lang="en-US" altLang="en-US" sz="2000" smtClean="0"/>
              <a:t>	-constant angular velocity</a:t>
            </a:r>
          </a:p>
          <a:p>
            <a:pPr lvl="2" eaLnBrk="1" hangingPunct="1">
              <a:buFontTx/>
              <a:buNone/>
            </a:pPr>
            <a:r>
              <a:rPr lang="en-US" altLang="en-US" sz="2000" smtClean="0"/>
              <a:t>-unique interpolation</a:t>
            </a:r>
          </a:p>
          <a:p>
            <a:pPr lvl="2" eaLnBrk="1" hangingPunct="1">
              <a:buFontTx/>
              <a:buNone/>
            </a:pPr>
            <a:r>
              <a:rPr lang="en-US" altLang="en-US" sz="2000" smtClean="0"/>
              <a:t>-interpolation that is same regardless of coordinate</a:t>
            </a:r>
          </a:p>
          <a:p>
            <a:pPr lvl="2" eaLnBrk="1" hangingPunct="1">
              <a:buFontTx/>
              <a:buNone/>
            </a:pPr>
            <a:r>
              <a:rPr lang="en-US" altLang="en-US" sz="2000" smtClean="0"/>
              <a:t>system used for computation</a:t>
            </a:r>
          </a:p>
          <a:p>
            <a:pPr eaLnBrk="1" hangingPunct="1"/>
            <a:endParaRPr lang="en-US" altLang="en-US" sz="2000" smtClean="0"/>
          </a:p>
        </p:txBody>
      </p:sp>
      <p:graphicFrame>
        <p:nvGraphicFramePr>
          <p:cNvPr id="40966" name="Object 4"/>
          <p:cNvGraphicFramePr>
            <a:graphicFrameLocks noChangeAspect="1"/>
          </p:cNvGraphicFramePr>
          <p:nvPr/>
        </p:nvGraphicFramePr>
        <p:xfrm>
          <a:off x="1828800" y="1981200"/>
          <a:ext cx="4371975" cy="396875"/>
        </p:xfrm>
        <a:graphic>
          <a:graphicData uri="http://schemas.openxmlformats.org/presentationml/2006/ole">
            <mc:AlternateContent xmlns:mc="http://schemas.openxmlformats.org/markup-compatibility/2006">
              <mc:Choice xmlns:v="urn:schemas-microsoft-com:vml" Requires="v">
                <p:oleObj spid="_x0000_s40982" name="Equation" r:id="rId4" imgW="2514600" imgH="228600" progId="">
                  <p:embed/>
                </p:oleObj>
              </mc:Choice>
              <mc:Fallback>
                <p:oleObj name="Equation" r:id="rId4" imgW="2514600" imgH="2286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981200"/>
                        <a:ext cx="4371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Footer Placeholder 4"/>
          <p:cNvSpPr>
            <a:spLocks noGrp="1"/>
          </p:cNvSpPr>
          <p:nvPr>
            <p:ph type="ftr"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mtClean="0"/>
              <a:t>©Babu 2017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endParaRPr lang="en-US" altLang="en-US" sz="1200" dirty="0" smtClean="0"/>
          </a:p>
        </p:txBody>
      </p:sp>
      <p:sp>
        <p:nvSpPr>
          <p:cNvPr id="6147" name="Rectangle 2"/>
          <p:cNvSpPr>
            <a:spLocks noGrp="1" noChangeArrowheads="1"/>
          </p:cNvSpPr>
          <p:nvPr>
            <p:ph type="title"/>
          </p:nvPr>
        </p:nvSpPr>
        <p:spPr>
          <a:xfrm>
            <a:off x="457200" y="435935"/>
            <a:ext cx="8229600" cy="838200"/>
          </a:xfrm>
        </p:spPr>
        <p:txBody>
          <a:bodyPr/>
          <a:lstStyle/>
          <a:p>
            <a:pPr eaLnBrk="1" hangingPunct="1"/>
            <a:r>
              <a:rPr lang="en-US" altLang="en-US" smtClean="0"/>
              <a:t>2D Rotation about the Origin</a:t>
            </a:r>
          </a:p>
        </p:txBody>
      </p:sp>
      <p:sp>
        <p:nvSpPr>
          <p:cNvPr id="6148" name="Rectangle 3"/>
          <p:cNvSpPr>
            <a:spLocks noGrp="1" noChangeArrowheads="1"/>
          </p:cNvSpPr>
          <p:nvPr>
            <p:ph type="body" sz="half" idx="1"/>
          </p:nvPr>
        </p:nvSpPr>
        <p:spPr>
          <a:xfrm>
            <a:off x="309563" y="1277938"/>
            <a:ext cx="8678862" cy="4525962"/>
          </a:xfrm>
        </p:spPr>
        <p:txBody>
          <a:bodyPr/>
          <a:lstStyle/>
          <a:p>
            <a:pPr eaLnBrk="1" hangingPunct="1">
              <a:buFont typeface="Wingdings" pitchFamily="2" charset="2"/>
              <a:buNone/>
            </a:pPr>
            <a:r>
              <a:rPr lang="en-US" altLang="en-US" sz="2400" b="1" dirty="0" smtClean="0">
                <a:solidFill>
                  <a:srgbClr val="000099"/>
                </a:solidFill>
                <a:sym typeface="Symbol" pitchFamily="18" charset="2"/>
              </a:rPr>
              <a:t>y2 = x1sin + y1cos;   x2 = x1cos - y1sin</a:t>
            </a:r>
            <a:endParaRPr lang="en-US" altLang="en-US" sz="2400" dirty="0" smtClean="0"/>
          </a:p>
          <a:p>
            <a:pPr eaLnBrk="1" hangingPunct="1">
              <a:buFont typeface="Wingdings" pitchFamily="2" charset="2"/>
              <a:buNone/>
            </a:pPr>
            <a:r>
              <a:rPr lang="en-US" altLang="en-US" sz="2400" dirty="0" smtClean="0"/>
              <a:t>2D Rotations are usually expressed as a matrix multiplication.</a:t>
            </a:r>
          </a:p>
        </p:txBody>
      </p:sp>
      <p:graphicFrame>
        <p:nvGraphicFramePr>
          <p:cNvPr id="6149" name="Rectangle 4"/>
          <p:cNvGraphicFramePr>
            <a:graphicFrameLocks noGrp="1"/>
          </p:cNvGraphicFramePr>
          <p:nvPr>
            <p:ph sz="quarter" idx="2"/>
          </p:nvPr>
        </p:nvGraphicFramePr>
        <p:xfrm>
          <a:off x="5027613" y="1981200"/>
          <a:ext cx="3279775" cy="1876425"/>
        </p:xfrm>
        <a:graphic>
          <a:graphicData uri="http://schemas.openxmlformats.org/presentationml/2006/ole">
            <mc:AlternateContent xmlns:mc="http://schemas.openxmlformats.org/markup-compatibility/2006">
              <mc:Choice xmlns:v="urn:schemas-microsoft-com:vml" Requires="v">
                <p:oleObj spid="_x0000_s6203"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027613" y="1981200"/>
                        <a:ext cx="3279775" cy="187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p:cNvGraphicFramePr>
            <a:graphicFrameLocks noGrp="1" noChangeAspect="1"/>
          </p:cNvGraphicFramePr>
          <p:nvPr>
            <p:ph sz="quarter" idx="3"/>
          </p:nvPr>
        </p:nvGraphicFramePr>
        <p:xfrm>
          <a:off x="347663" y="2314575"/>
          <a:ext cx="6742112" cy="1146175"/>
        </p:xfrm>
        <a:graphic>
          <a:graphicData uri="http://schemas.openxmlformats.org/presentationml/2006/ole">
            <mc:AlternateContent xmlns:mc="http://schemas.openxmlformats.org/markup-compatibility/2006">
              <mc:Choice xmlns:v="urn:schemas-microsoft-com:vml" Requires="v">
                <p:oleObj spid="_x0000_s6204" name="Equation" r:id="rId5" imgW="2692400" imgH="457200" progId="Equation.3">
                  <p:embed/>
                </p:oleObj>
              </mc:Choice>
              <mc:Fallback>
                <p:oleObj name="Equation" r:id="rId5" imgW="26924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663" y="2314575"/>
                        <a:ext cx="6742112"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Text Box 6"/>
          <p:cNvSpPr txBox="1">
            <a:spLocks noChangeArrowheads="1"/>
          </p:cNvSpPr>
          <p:nvPr/>
        </p:nvSpPr>
        <p:spPr bwMode="auto">
          <a:xfrm>
            <a:off x="385763" y="3582988"/>
            <a:ext cx="7912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solidFill>
                  <a:srgbClr val="CC0000"/>
                </a:solidFill>
              </a:rPr>
              <a:t>Negative Rotation (remember that cos(-</a:t>
            </a:r>
            <a:r>
              <a:rPr lang="en-US" altLang="en-US" sz="1800">
                <a:solidFill>
                  <a:srgbClr val="CC0000"/>
                </a:solidFill>
                <a:sym typeface="Symbol" pitchFamily="18" charset="2"/>
              </a:rPr>
              <a:t>) = cos() and sin(-) = -sin)</a:t>
            </a:r>
            <a:r>
              <a:rPr lang="en-US" altLang="en-US" sz="1800">
                <a:solidFill>
                  <a:srgbClr val="CC0000"/>
                </a:solidFill>
              </a:rPr>
              <a:t>:</a:t>
            </a:r>
          </a:p>
        </p:txBody>
      </p:sp>
      <p:graphicFrame>
        <p:nvGraphicFramePr>
          <p:cNvPr id="50183" name="Object 7"/>
          <p:cNvGraphicFramePr>
            <a:graphicFrameLocks noChangeAspect="1"/>
          </p:cNvGraphicFramePr>
          <p:nvPr/>
        </p:nvGraphicFramePr>
        <p:xfrm>
          <a:off x="309563" y="4005263"/>
          <a:ext cx="7854950" cy="2355850"/>
        </p:xfrm>
        <a:graphic>
          <a:graphicData uri="http://schemas.openxmlformats.org/presentationml/2006/ole">
            <mc:AlternateContent xmlns:mc="http://schemas.openxmlformats.org/markup-compatibility/2006">
              <mc:Choice xmlns:v="urn:schemas-microsoft-com:vml" Requires="v">
                <p:oleObj spid="_x0000_s6205" name="Equation" r:id="rId7" imgW="3136900" imgH="939800" progId="Equation.3">
                  <p:embed/>
                </p:oleObj>
              </mc:Choice>
              <mc:Fallback>
                <p:oleObj name="Equation" r:id="rId7" imgW="3136900" imgH="939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63" y="4005263"/>
                        <a:ext cx="7854950" cy="235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Date Placeholder 8"/>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28ABCFBF-8505-4AB6-9537-C840AFA5F705}" type="datetime1">
              <a:rPr lang="en-US" altLang="en-US" sz="1200" smtClean="0"/>
              <a:t>10/10/2017</a:t>
            </a:fld>
            <a:endParaRPr lang="en-US" altLang="en-US" sz="1200" smtClean="0"/>
          </a:p>
        </p:txBody>
      </p:sp>
      <p:sp>
        <p:nvSpPr>
          <p:cNvPr id="6154" name="Slide Number Placeholder 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CEC5F9E4-B1F5-4D08-A136-8F8DF71B0439}" type="slidenum">
              <a:rPr lang="en-US" altLang="en-US" sz="1200" smtClean="0">
                <a:latin typeface="Arial Black" pitchFamily="34" charset="0"/>
              </a:rPr>
              <a:pPr eaLnBrk="1" hangingPunct="1">
                <a:spcBef>
                  <a:spcPct val="0"/>
                </a:spcBef>
                <a:buClrTx/>
                <a:buSzTx/>
                <a:buFontTx/>
                <a:buNone/>
              </a:pPr>
              <a:t>4</a:t>
            </a:fld>
            <a:endParaRPr lang="en-US" altLang="en-US" sz="1200" dirty="0" smtClean="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51202" name="Freeform 2"/>
          <p:cNvSpPr>
            <a:spLocks/>
          </p:cNvSpPr>
          <p:nvPr/>
        </p:nvSpPr>
        <p:spPr bwMode="auto">
          <a:xfrm>
            <a:off x="1038225" y="1163638"/>
            <a:ext cx="2112963" cy="4722812"/>
          </a:xfrm>
          <a:custGeom>
            <a:avLst/>
            <a:gdLst>
              <a:gd name="T0" fmla="*/ 0 w 1331"/>
              <a:gd name="T1" fmla="*/ 2147483647 h 2975"/>
              <a:gd name="T2" fmla="*/ 2147483647 w 1331"/>
              <a:gd name="T3" fmla="*/ 2147483647 h 2975"/>
              <a:gd name="T4" fmla="*/ 2147483647 w 1331"/>
              <a:gd name="T5" fmla="*/ 0 h 2975"/>
              <a:gd name="T6" fmla="*/ 0 w 1331"/>
              <a:gd name="T7" fmla="*/ 2147483647 h 2975"/>
              <a:gd name="T8" fmla="*/ 0 w 1331"/>
              <a:gd name="T9" fmla="*/ 2147483647 h 2975"/>
              <a:gd name="T10" fmla="*/ 0 60000 65536"/>
              <a:gd name="T11" fmla="*/ 0 60000 65536"/>
              <a:gd name="T12" fmla="*/ 0 60000 65536"/>
              <a:gd name="T13" fmla="*/ 0 60000 65536"/>
              <a:gd name="T14" fmla="*/ 0 60000 65536"/>
              <a:gd name="T15" fmla="*/ 0 w 1331"/>
              <a:gd name="T16" fmla="*/ 0 h 2975"/>
              <a:gd name="T17" fmla="*/ 1331 w 1331"/>
              <a:gd name="T18" fmla="*/ 2975 h 2975"/>
            </a:gdLst>
            <a:ahLst/>
            <a:cxnLst>
              <a:cxn ang="T10">
                <a:pos x="T0" y="T1"/>
              </a:cxn>
              <a:cxn ang="T11">
                <a:pos x="T2" y="T3"/>
              </a:cxn>
              <a:cxn ang="T12">
                <a:pos x="T4" y="T5"/>
              </a:cxn>
              <a:cxn ang="T13">
                <a:pos x="T6" y="T7"/>
              </a:cxn>
              <a:cxn ang="T14">
                <a:pos x="T8" y="T9"/>
              </a:cxn>
            </a:cxnLst>
            <a:rect l="T15" t="T16" r="T17" b="T18"/>
            <a:pathLst>
              <a:path w="1331" h="2975">
                <a:moveTo>
                  <a:pt x="0" y="2975"/>
                </a:moveTo>
                <a:lnTo>
                  <a:pt x="1331" y="1790"/>
                </a:lnTo>
                <a:lnTo>
                  <a:pt x="1331" y="0"/>
                </a:lnTo>
                <a:lnTo>
                  <a:pt x="0" y="1016"/>
                </a:lnTo>
                <a:lnTo>
                  <a:pt x="0" y="2975"/>
                </a:lnTo>
                <a:close/>
              </a:path>
            </a:pathLst>
          </a:custGeom>
          <a:solidFill>
            <a:schemeClr val="accent1"/>
          </a:solidFill>
          <a:ln w="9525">
            <a:solidFill>
              <a:schemeClr val="tx1"/>
            </a:solidFill>
            <a:round/>
            <a:headEnd/>
            <a:tailEnd/>
          </a:ln>
        </p:spPr>
        <p:txBody>
          <a:bodyPr/>
          <a:lstStyle/>
          <a:p>
            <a:endParaRPr lang="en-US"/>
          </a:p>
        </p:txBody>
      </p:sp>
      <p:sp>
        <p:nvSpPr>
          <p:cNvPr id="7172" name="Rectangle 3"/>
          <p:cNvSpPr>
            <a:spLocks noGrp="1" noChangeArrowheads="1"/>
          </p:cNvSpPr>
          <p:nvPr>
            <p:ph type="title"/>
          </p:nvPr>
        </p:nvSpPr>
        <p:spPr/>
        <p:txBody>
          <a:bodyPr/>
          <a:lstStyle/>
          <a:p>
            <a:pPr eaLnBrk="1" hangingPunct="1"/>
            <a:r>
              <a:rPr lang="en-US" altLang="en-US" sz="2800" smtClean="0"/>
              <a:t>3D rotations about an x,y, or z axis are trivial extensions of 2D rotations about the origin</a:t>
            </a:r>
          </a:p>
        </p:txBody>
      </p:sp>
      <p:sp>
        <p:nvSpPr>
          <p:cNvPr id="7173" name="Line 4"/>
          <p:cNvSpPr>
            <a:spLocks noChangeShapeType="1"/>
          </p:cNvSpPr>
          <p:nvPr/>
        </p:nvSpPr>
        <p:spPr bwMode="auto">
          <a:xfrm flipV="1">
            <a:off x="1038225" y="2238375"/>
            <a:ext cx="0" cy="3687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4" name="Line 5"/>
          <p:cNvSpPr>
            <a:spLocks noChangeShapeType="1"/>
          </p:cNvSpPr>
          <p:nvPr/>
        </p:nvSpPr>
        <p:spPr bwMode="auto">
          <a:xfrm rot="5400000" flipV="1">
            <a:off x="2882107" y="4082256"/>
            <a:ext cx="0" cy="3687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5" name="Line 6"/>
          <p:cNvSpPr>
            <a:spLocks noChangeShapeType="1"/>
          </p:cNvSpPr>
          <p:nvPr/>
        </p:nvSpPr>
        <p:spPr bwMode="auto">
          <a:xfrm flipV="1">
            <a:off x="1038225" y="3697288"/>
            <a:ext cx="2497138" cy="22288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Text Box 7"/>
          <p:cNvSpPr txBox="1">
            <a:spLocks noChangeArrowheads="1"/>
          </p:cNvSpPr>
          <p:nvPr/>
        </p:nvSpPr>
        <p:spPr bwMode="auto">
          <a:xfrm>
            <a:off x="4764088" y="573405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X</a:t>
            </a:r>
          </a:p>
        </p:txBody>
      </p:sp>
      <p:sp>
        <p:nvSpPr>
          <p:cNvPr id="7177" name="Text Box 8"/>
          <p:cNvSpPr txBox="1">
            <a:spLocks noChangeArrowheads="1"/>
          </p:cNvSpPr>
          <p:nvPr/>
        </p:nvSpPr>
        <p:spPr bwMode="auto">
          <a:xfrm>
            <a:off x="3457575" y="34290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Z</a:t>
            </a:r>
          </a:p>
        </p:txBody>
      </p:sp>
      <p:sp>
        <p:nvSpPr>
          <p:cNvPr id="7178" name="Text Box 9"/>
          <p:cNvSpPr txBox="1">
            <a:spLocks noChangeArrowheads="1"/>
          </p:cNvSpPr>
          <p:nvPr/>
        </p:nvSpPr>
        <p:spPr bwMode="auto">
          <a:xfrm>
            <a:off x="846138" y="18542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t>Y</a:t>
            </a:r>
          </a:p>
        </p:txBody>
      </p:sp>
      <p:sp>
        <p:nvSpPr>
          <p:cNvPr id="7179" name="Text Box 10"/>
          <p:cNvSpPr txBox="1">
            <a:spLocks noChangeArrowheads="1"/>
          </p:cNvSpPr>
          <p:nvPr/>
        </p:nvSpPr>
        <p:spPr bwMode="auto">
          <a:xfrm>
            <a:off x="3381375" y="3929063"/>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(0,0,d)</a:t>
            </a:r>
          </a:p>
        </p:txBody>
      </p:sp>
      <p:sp>
        <p:nvSpPr>
          <p:cNvPr id="7180" name="Text Box 11"/>
          <p:cNvSpPr txBox="1">
            <a:spLocks noChangeArrowheads="1"/>
          </p:cNvSpPr>
          <p:nvPr/>
        </p:nvSpPr>
        <p:spPr bwMode="auto">
          <a:xfrm>
            <a:off x="1230313" y="285273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a:t>(0,d,0)</a:t>
            </a:r>
          </a:p>
        </p:txBody>
      </p:sp>
      <p:sp>
        <p:nvSpPr>
          <p:cNvPr id="7181" name="Oval 12"/>
          <p:cNvSpPr>
            <a:spLocks noChangeArrowheads="1"/>
          </p:cNvSpPr>
          <p:nvPr/>
        </p:nvSpPr>
        <p:spPr bwMode="auto">
          <a:xfrm>
            <a:off x="962025" y="3082925"/>
            <a:ext cx="192088" cy="192088"/>
          </a:xfrm>
          <a:prstGeom prst="ellipse">
            <a:avLst/>
          </a:prstGeom>
          <a:solidFill>
            <a:srgbClr val="000099"/>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en-US" altLang="en-US" sz="1800"/>
          </a:p>
        </p:txBody>
      </p:sp>
      <p:sp>
        <p:nvSpPr>
          <p:cNvPr id="7182" name="Oval 13"/>
          <p:cNvSpPr>
            <a:spLocks noChangeArrowheads="1"/>
          </p:cNvSpPr>
          <p:nvPr/>
        </p:nvSpPr>
        <p:spPr bwMode="auto">
          <a:xfrm>
            <a:off x="3073400" y="3929063"/>
            <a:ext cx="192088" cy="192087"/>
          </a:xfrm>
          <a:prstGeom prst="ellipse">
            <a:avLst/>
          </a:prstGeom>
          <a:solidFill>
            <a:srgbClr val="000099"/>
          </a:solidFill>
          <a:ln w="9525">
            <a:solidFill>
              <a:schemeClr val="tx1"/>
            </a:solidFill>
            <a:round/>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endParaRPr lang="en-US" altLang="en-US" sz="1800">
              <a:solidFill>
                <a:srgbClr val="000099"/>
              </a:solidFill>
            </a:endParaRPr>
          </a:p>
        </p:txBody>
      </p:sp>
      <p:sp>
        <p:nvSpPr>
          <p:cNvPr id="51214" name="Text Box 14"/>
          <p:cNvSpPr txBox="1">
            <a:spLocks noChangeArrowheads="1"/>
          </p:cNvSpPr>
          <p:nvPr/>
        </p:nvSpPr>
        <p:spPr bwMode="auto">
          <a:xfrm>
            <a:off x="5570538" y="1930400"/>
            <a:ext cx="2879725"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50000"/>
              </a:spcBef>
              <a:buClrTx/>
              <a:buSzTx/>
              <a:buFontTx/>
              <a:buNone/>
            </a:pPr>
            <a:r>
              <a:rPr lang="en-US" altLang="en-US" sz="1800"/>
              <a:t>For example, consider a rotation of 90 degrees about the x-axis. The y and z coordinates change but the x coordinate is not affected.  </a:t>
            </a:r>
          </a:p>
          <a:p>
            <a:pPr eaLnBrk="1" hangingPunct="1">
              <a:spcBef>
                <a:spcPct val="50000"/>
              </a:spcBef>
              <a:buClrTx/>
              <a:buSzTx/>
              <a:buFontTx/>
              <a:buNone/>
            </a:pPr>
            <a:r>
              <a:rPr lang="en-US" altLang="en-US" sz="1800"/>
              <a:t>A 3D rotation about one of the major axes occurs in a 2D plane defined by the point’s coordinate relative to that axis (x = 0 plane in this case).</a:t>
            </a:r>
          </a:p>
        </p:txBody>
      </p:sp>
      <p:sp>
        <p:nvSpPr>
          <p:cNvPr id="7184" name="Date Placeholder 1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3EF93EE8-6306-4F61-A799-D5D94858DFD4}" type="datetime1">
              <a:rPr lang="en-US" altLang="en-US" sz="1200" smtClean="0"/>
              <a:t>10/10/2017</a:t>
            </a:fld>
            <a:endParaRPr lang="en-US" altLang="en-US" sz="1200" smtClean="0"/>
          </a:p>
        </p:txBody>
      </p:sp>
      <p:sp>
        <p:nvSpPr>
          <p:cNvPr id="7185" name="Slide Number Placeholder 1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E0889224-CD3F-4972-9169-A7E7C68C5E4F}" type="slidenum">
              <a:rPr lang="en-US" altLang="en-US" sz="1200" smtClean="0">
                <a:latin typeface="Arial Black" pitchFamily="34" charset="0"/>
              </a:rPr>
              <a:pPr eaLnBrk="1" hangingPunct="1">
                <a:spcBef>
                  <a:spcPct val="0"/>
                </a:spcBef>
                <a:buClrTx/>
                <a:buSzTx/>
                <a:buFontTx/>
                <a:buNone/>
              </a:pPr>
              <a:t>5</a:t>
            </a:fld>
            <a:endParaRPr lang="en-US" altLang="en-US" sz="1200" smtClean="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8195" name="Rectangle 2"/>
          <p:cNvSpPr>
            <a:spLocks noGrp="1" noChangeArrowheads="1"/>
          </p:cNvSpPr>
          <p:nvPr>
            <p:ph type="title"/>
          </p:nvPr>
        </p:nvSpPr>
        <p:spPr/>
        <p:txBody>
          <a:bodyPr/>
          <a:lstStyle/>
          <a:p>
            <a:pPr eaLnBrk="1" hangingPunct="1"/>
            <a:r>
              <a:rPr lang="en-US" altLang="en-US" smtClean="0"/>
              <a:t>3D Rotation about the x axis</a:t>
            </a:r>
          </a:p>
        </p:txBody>
      </p:sp>
      <p:sp>
        <p:nvSpPr>
          <p:cNvPr id="8196" name="Rectangle 3"/>
          <p:cNvSpPr>
            <a:spLocks noGrp="1" noChangeArrowheads="1"/>
          </p:cNvSpPr>
          <p:nvPr>
            <p:ph type="body" sz="half" idx="1"/>
          </p:nvPr>
        </p:nvSpPr>
        <p:spPr>
          <a:xfrm>
            <a:off x="304800" y="1447800"/>
            <a:ext cx="8229600" cy="1876425"/>
          </a:xfrm>
        </p:spPr>
        <p:txBody>
          <a:bodyPr/>
          <a:lstStyle/>
          <a:p>
            <a:pPr eaLnBrk="1" hangingPunct="1">
              <a:buFont typeface="Wingdings" pitchFamily="2" charset="2"/>
              <a:buNone/>
            </a:pPr>
            <a:r>
              <a:rPr lang="en-US" altLang="en-US" sz="2800" smtClean="0"/>
              <a:t>By looking at the 2D rotation matrix we can write down what the 3D rotation matrix about the x axis must look like:</a:t>
            </a:r>
          </a:p>
        </p:txBody>
      </p:sp>
      <p:graphicFrame>
        <p:nvGraphicFramePr>
          <p:cNvPr id="8197" name="Object 4"/>
          <p:cNvGraphicFramePr>
            <a:graphicFrameLocks noGrp="1" noChangeAspect="1"/>
          </p:cNvGraphicFramePr>
          <p:nvPr>
            <p:ph sz="half" idx="2"/>
          </p:nvPr>
        </p:nvGraphicFramePr>
        <p:xfrm>
          <a:off x="1143000" y="2971800"/>
          <a:ext cx="7067550" cy="1030288"/>
        </p:xfrm>
        <a:graphic>
          <a:graphicData uri="http://schemas.openxmlformats.org/presentationml/2006/ole">
            <mc:AlternateContent xmlns:mc="http://schemas.openxmlformats.org/markup-compatibility/2006">
              <mc:Choice xmlns:v="urn:schemas-microsoft-com:vml" Requires="v">
                <p:oleObj spid="_x0000_s8231" name="Equation" r:id="rId4" imgW="2692400" imgH="457200" progId="Equation.3">
                  <p:embed/>
                </p:oleObj>
              </mc:Choice>
              <mc:Fallback>
                <p:oleObj name="Equation" r:id="rId4" imgW="26924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971800"/>
                        <a:ext cx="7067550"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5"/>
          <p:cNvGraphicFramePr>
            <a:graphicFrameLocks noGrp="1" noChangeAspect="1"/>
          </p:cNvGraphicFramePr>
          <p:nvPr>
            <p:ph sz="quarter" idx="4294967295"/>
          </p:nvPr>
        </p:nvGraphicFramePr>
        <p:xfrm>
          <a:off x="1066800" y="4191000"/>
          <a:ext cx="6084888" cy="1473200"/>
        </p:xfrm>
        <a:graphic>
          <a:graphicData uri="http://schemas.openxmlformats.org/presentationml/2006/ole">
            <mc:AlternateContent xmlns:mc="http://schemas.openxmlformats.org/markup-compatibility/2006">
              <mc:Choice xmlns:v="urn:schemas-microsoft-com:vml" Requires="v">
                <p:oleObj spid="_x0000_s8232" name="Equation" r:id="rId6" imgW="2933700" imgH="711200" progId="Equation.3">
                  <p:embed/>
                </p:oleObj>
              </mc:Choice>
              <mc:Fallback>
                <p:oleObj name="Equation" r:id="rId6" imgW="2933700" imgH="711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191000"/>
                        <a:ext cx="6084888"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Date Placeholder 6"/>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E3E1956D-2593-45FA-9FF4-F45944236EAB}" type="datetime1">
              <a:rPr lang="en-US" altLang="en-US" sz="1200" smtClean="0"/>
              <a:t>10/10/2017</a:t>
            </a:fld>
            <a:endParaRPr lang="en-US" altLang="en-US" sz="1200" smtClean="0"/>
          </a:p>
        </p:txBody>
      </p:sp>
      <p:sp>
        <p:nvSpPr>
          <p:cNvPr id="8200"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3ED00A02-A934-4D9D-BA64-E43162925C05}" type="slidenum">
              <a:rPr lang="en-US" altLang="en-US" sz="1200" smtClean="0">
                <a:latin typeface="Arial Black" pitchFamily="34" charset="0"/>
              </a:rPr>
              <a:pPr eaLnBrk="1" hangingPunct="1">
                <a:spcBef>
                  <a:spcPct val="0"/>
                </a:spcBef>
                <a:buClrTx/>
                <a:buSzTx/>
                <a:buFontTx/>
                <a:buNone/>
              </a:pPr>
              <a:t>6</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9219" name="Rectangle 2"/>
          <p:cNvSpPr>
            <a:spLocks noGrp="1" noChangeArrowheads="1"/>
          </p:cNvSpPr>
          <p:nvPr>
            <p:ph type="title"/>
          </p:nvPr>
        </p:nvSpPr>
        <p:spPr>
          <a:xfrm>
            <a:off x="533400" y="762000"/>
            <a:ext cx="8229600" cy="1371600"/>
          </a:xfrm>
        </p:spPr>
        <p:txBody>
          <a:bodyPr/>
          <a:lstStyle/>
          <a:p>
            <a:pPr eaLnBrk="1" hangingPunct="1"/>
            <a:r>
              <a:rPr lang="en-US" altLang="en-US" sz="3600" smtClean="0"/>
              <a:t>In interactive computer graphics (including VR) we need to be able to make sense of:</a:t>
            </a:r>
          </a:p>
        </p:txBody>
      </p:sp>
      <p:sp>
        <p:nvSpPr>
          <p:cNvPr id="9220" name="Rectangle 3"/>
          <p:cNvSpPr>
            <a:spLocks noGrp="1" noChangeArrowheads="1"/>
          </p:cNvSpPr>
          <p:nvPr>
            <p:ph type="body" idx="1"/>
          </p:nvPr>
        </p:nvSpPr>
        <p:spPr>
          <a:xfrm>
            <a:off x="381000" y="2362200"/>
            <a:ext cx="8229600" cy="3886200"/>
          </a:xfrm>
        </p:spPr>
        <p:txBody>
          <a:bodyPr/>
          <a:lstStyle/>
          <a:p>
            <a:pPr eaLnBrk="1" hangingPunct="1"/>
            <a:r>
              <a:rPr lang="en-US" altLang="en-US" smtClean="0"/>
              <a:t>Notation – How we write down an operation.</a:t>
            </a:r>
          </a:p>
          <a:p>
            <a:pPr eaLnBrk="1" hangingPunct="1"/>
            <a:r>
              <a:rPr lang="en-US" altLang="en-US" smtClean="0"/>
              <a:t>Implementation – How we code the operation.</a:t>
            </a:r>
          </a:p>
          <a:p>
            <a:pPr eaLnBrk="1" hangingPunct="1"/>
            <a:r>
              <a:rPr lang="en-US" altLang="en-US" smtClean="0"/>
              <a:t>Meaning – What the operation does to an object.</a:t>
            </a:r>
          </a:p>
        </p:txBody>
      </p:sp>
      <p:sp>
        <p:nvSpPr>
          <p:cNvPr id="9221"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C335B43A-3D05-4308-9B68-B9041936CCFD}" type="datetime1">
              <a:rPr lang="en-US" altLang="en-US" sz="1200" smtClean="0"/>
              <a:t>10/10/2017</a:t>
            </a:fld>
            <a:endParaRPr lang="en-US" altLang="en-US" sz="1200" smtClean="0"/>
          </a:p>
        </p:txBody>
      </p:sp>
      <p:sp>
        <p:nvSpPr>
          <p:cNvPr id="922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6A59AA70-5373-4623-A24E-794836FCF0D7}" type="slidenum">
              <a:rPr lang="en-US" altLang="en-US" sz="1200" smtClean="0">
                <a:latin typeface="Arial Black" pitchFamily="34" charset="0"/>
              </a:rPr>
              <a:pPr eaLnBrk="1" hangingPunct="1">
                <a:spcBef>
                  <a:spcPct val="0"/>
                </a:spcBef>
                <a:buClrTx/>
                <a:buSzTx/>
                <a:buFontTx/>
                <a:buNone/>
              </a:pPr>
              <a:t>7</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10243" name="Rectangle 2"/>
          <p:cNvSpPr>
            <a:spLocks noGrp="1" noChangeArrowheads="1"/>
          </p:cNvSpPr>
          <p:nvPr>
            <p:ph type="title"/>
          </p:nvPr>
        </p:nvSpPr>
        <p:spPr/>
        <p:txBody>
          <a:bodyPr/>
          <a:lstStyle/>
          <a:p>
            <a:pPr eaLnBrk="1" hangingPunct="1"/>
            <a:r>
              <a:rPr lang="en-US" altLang="en-US" smtClean="0"/>
              <a:t>Cartesian Coordinate System</a:t>
            </a:r>
          </a:p>
        </p:txBody>
      </p:sp>
      <p:grpSp>
        <p:nvGrpSpPr>
          <p:cNvPr id="10244" name="Group 13"/>
          <p:cNvGrpSpPr>
            <a:grpSpLocks/>
          </p:cNvGrpSpPr>
          <p:nvPr/>
        </p:nvGrpSpPr>
        <p:grpSpPr bwMode="auto">
          <a:xfrm>
            <a:off x="533400" y="2895600"/>
            <a:ext cx="3886200" cy="3414713"/>
            <a:chOff x="144" y="1824"/>
            <a:chExt cx="2448" cy="2151"/>
          </a:xfrm>
        </p:grpSpPr>
        <p:sp>
          <p:nvSpPr>
            <p:cNvPr id="10259" name="Line 3"/>
            <p:cNvSpPr>
              <a:spLocks noChangeShapeType="1"/>
            </p:cNvSpPr>
            <p:nvPr/>
          </p:nvSpPr>
          <p:spPr bwMode="auto">
            <a:xfrm>
              <a:off x="528" y="2976"/>
              <a:ext cx="168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0" name="Line 4"/>
            <p:cNvSpPr>
              <a:spLocks noChangeShapeType="1"/>
            </p:cNvSpPr>
            <p:nvPr/>
          </p:nvSpPr>
          <p:spPr bwMode="auto">
            <a:xfrm rot="5400000">
              <a:off x="552" y="2904"/>
              <a:ext cx="168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1" name="Line 5"/>
            <p:cNvSpPr>
              <a:spLocks noChangeShapeType="1"/>
            </p:cNvSpPr>
            <p:nvPr/>
          </p:nvSpPr>
          <p:spPr bwMode="auto">
            <a:xfrm flipV="1">
              <a:off x="816" y="2496"/>
              <a:ext cx="1152" cy="96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2" name="Text Box 7"/>
            <p:cNvSpPr txBox="1">
              <a:spLocks noChangeArrowheads="1"/>
            </p:cNvSpPr>
            <p:nvPr/>
          </p:nvSpPr>
          <p:spPr bwMode="auto">
            <a:xfrm>
              <a:off x="624" y="345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-Z</a:t>
              </a:r>
            </a:p>
          </p:txBody>
        </p:sp>
        <p:sp>
          <p:nvSpPr>
            <p:cNvPr id="10263" name="Text Box 8"/>
            <p:cNvSpPr txBox="1">
              <a:spLocks noChangeArrowheads="1"/>
            </p:cNvSpPr>
            <p:nvPr/>
          </p:nvSpPr>
          <p:spPr bwMode="auto">
            <a:xfrm>
              <a:off x="1824" y="225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+Z</a:t>
              </a:r>
            </a:p>
          </p:txBody>
        </p:sp>
        <p:sp>
          <p:nvSpPr>
            <p:cNvPr id="10264" name="Text Box 9"/>
            <p:cNvSpPr txBox="1">
              <a:spLocks noChangeArrowheads="1"/>
            </p:cNvSpPr>
            <p:nvPr/>
          </p:nvSpPr>
          <p:spPr bwMode="auto">
            <a:xfrm>
              <a:off x="1200" y="374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-Y</a:t>
              </a:r>
            </a:p>
          </p:txBody>
        </p:sp>
        <p:sp>
          <p:nvSpPr>
            <p:cNvPr id="10265" name="Text Box 10"/>
            <p:cNvSpPr txBox="1">
              <a:spLocks noChangeArrowheads="1"/>
            </p:cNvSpPr>
            <p:nvPr/>
          </p:nvSpPr>
          <p:spPr bwMode="auto">
            <a:xfrm>
              <a:off x="1200" y="182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+Y</a:t>
              </a:r>
            </a:p>
          </p:txBody>
        </p:sp>
        <p:sp>
          <p:nvSpPr>
            <p:cNvPr id="10266" name="Text Box 11"/>
            <p:cNvSpPr txBox="1">
              <a:spLocks noChangeArrowheads="1"/>
            </p:cNvSpPr>
            <p:nvPr/>
          </p:nvSpPr>
          <p:spPr bwMode="auto">
            <a:xfrm>
              <a:off x="144" y="28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-X</a:t>
              </a:r>
            </a:p>
          </p:txBody>
        </p:sp>
        <p:sp>
          <p:nvSpPr>
            <p:cNvPr id="10267" name="Text Box 12"/>
            <p:cNvSpPr txBox="1">
              <a:spLocks noChangeArrowheads="1"/>
            </p:cNvSpPr>
            <p:nvPr/>
          </p:nvSpPr>
          <p:spPr bwMode="auto">
            <a:xfrm>
              <a:off x="2208" y="283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+X</a:t>
              </a:r>
            </a:p>
          </p:txBody>
        </p:sp>
      </p:grpSp>
      <p:grpSp>
        <p:nvGrpSpPr>
          <p:cNvPr id="10245" name="Group 24"/>
          <p:cNvGrpSpPr>
            <a:grpSpLocks/>
          </p:cNvGrpSpPr>
          <p:nvPr/>
        </p:nvGrpSpPr>
        <p:grpSpPr bwMode="auto">
          <a:xfrm>
            <a:off x="4648200" y="1676400"/>
            <a:ext cx="3886200" cy="3414713"/>
            <a:chOff x="3024" y="768"/>
            <a:chExt cx="2448" cy="2151"/>
          </a:xfrm>
        </p:grpSpPr>
        <p:sp>
          <p:nvSpPr>
            <p:cNvPr id="10250" name="Line 15"/>
            <p:cNvSpPr>
              <a:spLocks noChangeShapeType="1"/>
            </p:cNvSpPr>
            <p:nvPr/>
          </p:nvSpPr>
          <p:spPr bwMode="auto">
            <a:xfrm>
              <a:off x="3408" y="1920"/>
              <a:ext cx="168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Line 16"/>
            <p:cNvSpPr>
              <a:spLocks noChangeShapeType="1"/>
            </p:cNvSpPr>
            <p:nvPr/>
          </p:nvSpPr>
          <p:spPr bwMode="auto">
            <a:xfrm rot="5400000">
              <a:off x="3432" y="1848"/>
              <a:ext cx="168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2" name="Line 17"/>
            <p:cNvSpPr>
              <a:spLocks noChangeShapeType="1"/>
            </p:cNvSpPr>
            <p:nvPr/>
          </p:nvSpPr>
          <p:spPr bwMode="auto">
            <a:xfrm flipV="1">
              <a:off x="3696" y="1440"/>
              <a:ext cx="1152" cy="96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Text Box 18"/>
            <p:cNvSpPr txBox="1">
              <a:spLocks noChangeArrowheads="1"/>
            </p:cNvSpPr>
            <p:nvPr/>
          </p:nvSpPr>
          <p:spPr bwMode="auto">
            <a:xfrm>
              <a:off x="3504" y="240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+Z</a:t>
              </a:r>
            </a:p>
          </p:txBody>
        </p:sp>
        <p:sp>
          <p:nvSpPr>
            <p:cNvPr id="10254" name="Text Box 19"/>
            <p:cNvSpPr txBox="1">
              <a:spLocks noChangeArrowheads="1"/>
            </p:cNvSpPr>
            <p:nvPr/>
          </p:nvSpPr>
          <p:spPr bwMode="auto">
            <a:xfrm>
              <a:off x="4704" y="120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-Z</a:t>
              </a:r>
            </a:p>
          </p:txBody>
        </p:sp>
        <p:sp>
          <p:nvSpPr>
            <p:cNvPr id="10255" name="Text Box 20"/>
            <p:cNvSpPr txBox="1">
              <a:spLocks noChangeArrowheads="1"/>
            </p:cNvSpPr>
            <p:nvPr/>
          </p:nvSpPr>
          <p:spPr bwMode="auto">
            <a:xfrm>
              <a:off x="4080" y="268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-Y</a:t>
              </a:r>
            </a:p>
          </p:txBody>
        </p:sp>
        <p:sp>
          <p:nvSpPr>
            <p:cNvPr id="10256" name="Text Box 21"/>
            <p:cNvSpPr txBox="1">
              <a:spLocks noChangeArrowheads="1"/>
            </p:cNvSpPr>
            <p:nvPr/>
          </p:nvSpPr>
          <p:spPr bwMode="auto">
            <a:xfrm>
              <a:off x="4080" y="7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+Y</a:t>
              </a:r>
            </a:p>
          </p:txBody>
        </p:sp>
        <p:sp>
          <p:nvSpPr>
            <p:cNvPr id="10257" name="Text Box 22"/>
            <p:cNvSpPr txBox="1">
              <a:spLocks noChangeArrowheads="1"/>
            </p:cNvSpPr>
            <p:nvPr/>
          </p:nvSpPr>
          <p:spPr bwMode="auto">
            <a:xfrm>
              <a:off x="3024" y="182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-X</a:t>
              </a:r>
            </a:p>
          </p:txBody>
        </p:sp>
        <p:sp>
          <p:nvSpPr>
            <p:cNvPr id="10258" name="Text Box 23"/>
            <p:cNvSpPr txBox="1">
              <a:spLocks noChangeArrowheads="1"/>
            </p:cNvSpPr>
            <p:nvPr/>
          </p:nvSpPr>
          <p:spPr bwMode="auto">
            <a:xfrm>
              <a:off x="5088"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50000"/>
                </a:spcBef>
                <a:buClrTx/>
                <a:buSzTx/>
                <a:buFontTx/>
                <a:buNone/>
              </a:pPr>
              <a:r>
                <a:rPr lang="en-US" altLang="en-US" sz="1800" b="1"/>
                <a:t>+X</a:t>
              </a:r>
            </a:p>
          </p:txBody>
        </p:sp>
      </p:grpSp>
      <p:sp>
        <p:nvSpPr>
          <p:cNvPr id="10246" name="Text Box 25"/>
          <p:cNvSpPr txBox="1">
            <a:spLocks noChangeArrowheads="1"/>
          </p:cNvSpPr>
          <p:nvPr/>
        </p:nvSpPr>
        <p:spPr bwMode="auto">
          <a:xfrm>
            <a:off x="5867400" y="5257800"/>
            <a:ext cx="158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r>
              <a:rPr lang="en-US" altLang="en-US" sz="1800"/>
              <a:t>Right Handed</a:t>
            </a:r>
          </a:p>
        </p:txBody>
      </p:sp>
      <p:sp>
        <p:nvSpPr>
          <p:cNvPr id="10247" name="Text Box 26"/>
          <p:cNvSpPr txBox="1">
            <a:spLocks noChangeArrowheads="1"/>
          </p:cNvSpPr>
          <p:nvPr/>
        </p:nvSpPr>
        <p:spPr bwMode="auto">
          <a:xfrm>
            <a:off x="1828800" y="2438400"/>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eaLnBrk="1" hangingPunct="1">
              <a:spcBef>
                <a:spcPct val="0"/>
              </a:spcBef>
              <a:buClrTx/>
              <a:buSzTx/>
              <a:buFontTx/>
              <a:buNone/>
            </a:pPr>
            <a:r>
              <a:rPr lang="en-US" altLang="en-US" sz="1800"/>
              <a:t>Left Handed</a:t>
            </a:r>
          </a:p>
        </p:txBody>
      </p:sp>
      <p:sp>
        <p:nvSpPr>
          <p:cNvPr id="10248" name="Date Placeholder 2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17A437DE-D602-4F8E-B7F6-18D7BD48B238}" type="datetime1">
              <a:rPr lang="en-US" altLang="en-US" sz="1200" smtClean="0"/>
              <a:t>10/10/2017</a:t>
            </a:fld>
            <a:endParaRPr lang="en-US" altLang="en-US" sz="1200" smtClean="0"/>
          </a:p>
        </p:txBody>
      </p:sp>
      <p:sp>
        <p:nvSpPr>
          <p:cNvPr id="10249" name="Slide Number Placeholder 2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EC8F9ABE-6F8D-4B43-A885-608A5BCD3BFF}" type="slidenum">
              <a:rPr lang="en-US" altLang="en-US" sz="1200" smtClean="0">
                <a:latin typeface="Arial Black" pitchFamily="34" charset="0"/>
              </a:rPr>
              <a:pPr eaLnBrk="1" hangingPunct="1">
                <a:spcBef>
                  <a:spcPct val="0"/>
                </a:spcBef>
                <a:buClrTx/>
                <a:buSzTx/>
                <a:buFontTx/>
                <a:buNone/>
              </a:pPr>
              <a:t>8</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200" smtClean="0"/>
              <a:t>©Babu 2017 </a:t>
            </a:r>
          </a:p>
        </p:txBody>
      </p:sp>
      <p:sp>
        <p:nvSpPr>
          <p:cNvPr id="11267" name="Rectangle 2"/>
          <p:cNvSpPr>
            <a:spLocks noGrp="1" noChangeArrowheads="1"/>
          </p:cNvSpPr>
          <p:nvPr>
            <p:ph type="title"/>
          </p:nvPr>
        </p:nvSpPr>
        <p:spPr/>
        <p:txBody>
          <a:bodyPr/>
          <a:lstStyle/>
          <a:p>
            <a:pPr eaLnBrk="1" hangingPunct="1"/>
            <a:r>
              <a:rPr lang="en-US" altLang="en-US" smtClean="0"/>
              <a:t>Euclidean Space</a:t>
            </a:r>
          </a:p>
        </p:txBody>
      </p:sp>
      <p:sp>
        <p:nvSpPr>
          <p:cNvPr id="11268" name="Rectangle 3"/>
          <p:cNvSpPr>
            <a:spLocks noGrp="1" noChangeArrowheads="1"/>
          </p:cNvSpPr>
          <p:nvPr>
            <p:ph type="body" idx="1"/>
          </p:nvPr>
        </p:nvSpPr>
        <p:spPr/>
        <p:txBody>
          <a:bodyPr/>
          <a:lstStyle/>
          <a:p>
            <a:pPr eaLnBrk="1" hangingPunct="1">
              <a:lnSpc>
                <a:spcPct val="90000"/>
              </a:lnSpc>
            </a:pPr>
            <a:r>
              <a:rPr lang="en-US" altLang="en-US" sz="2800" smtClean="0"/>
              <a:t>Scalars</a:t>
            </a:r>
          </a:p>
          <a:p>
            <a:pPr eaLnBrk="1" hangingPunct="1">
              <a:lnSpc>
                <a:spcPct val="90000"/>
              </a:lnSpc>
            </a:pPr>
            <a:r>
              <a:rPr lang="en-US" altLang="en-US" sz="2800" smtClean="0"/>
              <a:t>Points: P = (x,y,z)</a:t>
            </a:r>
          </a:p>
          <a:p>
            <a:pPr eaLnBrk="1" hangingPunct="1">
              <a:lnSpc>
                <a:spcPct val="90000"/>
              </a:lnSpc>
            </a:pPr>
            <a:r>
              <a:rPr lang="en-US" altLang="en-US" sz="2800" smtClean="0"/>
              <a:t>Vectors: </a:t>
            </a:r>
            <a:r>
              <a:rPr lang="en-US" altLang="en-US" sz="2800" b="1" smtClean="0"/>
              <a:t>V</a:t>
            </a:r>
            <a:r>
              <a:rPr lang="en-US" altLang="en-US" sz="2800" smtClean="0"/>
              <a:t> = [x,y,z]</a:t>
            </a:r>
          </a:p>
          <a:p>
            <a:pPr lvl="1" eaLnBrk="1" hangingPunct="1">
              <a:lnSpc>
                <a:spcPct val="90000"/>
              </a:lnSpc>
            </a:pPr>
            <a:r>
              <a:rPr lang="en-US" altLang="en-US" sz="2400" smtClean="0"/>
              <a:t>Magnitude or distance ||V|| = </a:t>
            </a:r>
            <a:r>
              <a:rPr lang="en-US" altLang="en-US" sz="2400" smtClean="0">
                <a:sym typeface="Symbol" pitchFamily="18" charset="2"/>
              </a:rPr>
              <a:t>(x</a:t>
            </a:r>
            <a:r>
              <a:rPr lang="en-US" altLang="en-US" sz="2400" baseline="30000" smtClean="0">
                <a:sym typeface="Symbol" pitchFamily="18" charset="2"/>
              </a:rPr>
              <a:t>2</a:t>
            </a:r>
            <a:r>
              <a:rPr lang="en-US" altLang="en-US" sz="2400" smtClean="0">
                <a:sym typeface="Symbol" pitchFamily="18" charset="2"/>
              </a:rPr>
              <a:t>+y</a:t>
            </a:r>
            <a:r>
              <a:rPr lang="en-US" altLang="en-US" sz="2400" baseline="30000" smtClean="0">
                <a:sym typeface="Symbol" pitchFamily="18" charset="2"/>
              </a:rPr>
              <a:t>2</a:t>
            </a:r>
            <a:r>
              <a:rPr lang="en-US" altLang="en-US" sz="2400" smtClean="0">
                <a:sym typeface="Symbol" pitchFamily="18" charset="2"/>
              </a:rPr>
              <a:t>+z</a:t>
            </a:r>
            <a:r>
              <a:rPr lang="en-US" altLang="en-US" sz="2400" baseline="30000" smtClean="0">
                <a:sym typeface="Symbol" pitchFamily="18" charset="2"/>
              </a:rPr>
              <a:t>2</a:t>
            </a:r>
            <a:r>
              <a:rPr lang="en-US" altLang="en-US" sz="2400" smtClean="0">
                <a:sym typeface="Symbol" pitchFamily="18" charset="2"/>
              </a:rPr>
              <a:t>)</a:t>
            </a:r>
          </a:p>
          <a:p>
            <a:pPr lvl="1" eaLnBrk="1" hangingPunct="1">
              <a:lnSpc>
                <a:spcPct val="90000"/>
              </a:lnSpc>
            </a:pPr>
            <a:r>
              <a:rPr lang="en-US" altLang="en-US" sz="2400" smtClean="0">
                <a:sym typeface="Symbol" pitchFamily="18" charset="2"/>
              </a:rPr>
              <a:t>Direction</a:t>
            </a:r>
          </a:p>
          <a:p>
            <a:pPr lvl="1" eaLnBrk="1" hangingPunct="1">
              <a:lnSpc>
                <a:spcPct val="90000"/>
              </a:lnSpc>
            </a:pPr>
            <a:r>
              <a:rPr lang="en-US" altLang="en-US" sz="2400" smtClean="0">
                <a:sym typeface="Symbol" pitchFamily="18" charset="2"/>
              </a:rPr>
              <a:t>No position</a:t>
            </a:r>
          </a:p>
          <a:p>
            <a:pPr eaLnBrk="1" hangingPunct="1">
              <a:lnSpc>
                <a:spcPct val="90000"/>
              </a:lnSpc>
            </a:pPr>
            <a:r>
              <a:rPr lang="en-US" altLang="en-US" sz="2800" smtClean="0">
                <a:sym typeface="Symbol" pitchFamily="18" charset="2"/>
              </a:rPr>
              <a:t>Position vector</a:t>
            </a:r>
          </a:p>
          <a:p>
            <a:pPr lvl="1" eaLnBrk="1" hangingPunct="1">
              <a:lnSpc>
                <a:spcPct val="90000"/>
              </a:lnSpc>
            </a:pPr>
            <a:r>
              <a:rPr lang="en-US" altLang="en-US" sz="2400" smtClean="0">
                <a:sym typeface="Symbol" pitchFamily="18" charset="2"/>
              </a:rPr>
              <a:t>Think of as magnitude and distance relative to a point, usually the origin of the coordinate system</a:t>
            </a:r>
          </a:p>
        </p:txBody>
      </p:sp>
      <p:sp>
        <p:nvSpPr>
          <p:cNvPr id="11269"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DA60C7C9-DD96-46E3-8650-F4DA7C38D0E7}" type="datetime1">
              <a:rPr lang="en-US" altLang="en-US" sz="1200" smtClean="0"/>
              <a:t>10/10/2017</a:t>
            </a:fld>
            <a:endParaRPr lang="en-US" altLang="en-US" sz="1200" smtClean="0"/>
          </a:p>
        </p:txBody>
      </p:sp>
      <p:sp>
        <p:nvSpPr>
          <p:cNvPr id="1127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fld id="{617F5424-D705-47C2-BF74-E8CA14CCB82B}" type="slidenum">
              <a:rPr lang="en-US" altLang="en-US" sz="1200" smtClean="0">
                <a:latin typeface="Arial Black" pitchFamily="34" charset="0"/>
              </a:rPr>
              <a:pPr eaLnBrk="1" hangingPunct="1">
                <a:spcBef>
                  <a:spcPct val="0"/>
                </a:spcBef>
                <a:buClrTx/>
                <a:buSzTx/>
                <a:buFontTx/>
                <a:buNone/>
              </a:pPr>
              <a:t>9</a:t>
            </a:fld>
            <a:endParaRPr lang="en-US" altLang="en-US" sz="1200" smtClean="0">
              <a:latin typeface="Arial Black"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ransformations&amp;quot;&quot;/&gt;&lt;property id=&quot;20307&quot; value=&quot;256&quot;/&gt;&lt;/object&gt;&lt;object type=&quot;3&quot; unique_id=&quot;10005&quot;&gt;&lt;property id=&quot;20148&quot; value=&quot;5&quot;/&gt;&lt;property id=&quot;20300&quot; value=&quot;Slide 2 - &amp;quot;Rotations &amp;amp; Transformations&amp;quot;&quot;/&gt;&lt;property id=&quot;20307&quot; value=&quot;289&quot;/&gt;&lt;/object&gt;&lt;object type=&quot;3&quot; unique_id=&quot;10006&quot;&gt;&lt;property id=&quot;20148&quot; value=&quot;5&quot;/&gt;&lt;property id=&quot;20300&quot; value=&quot;Slide 3 - &amp;quot;Review of 2D Rotation about the Origin&amp;quot;&quot;/&gt;&lt;property id=&quot;20307&quot; value=&quot;284&quot;/&gt;&lt;/object&gt;&lt;object type=&quot;3&quot; unique_id=&quot;10007&quot;&gt;&lt;property id=&quot;20148&quot; value=&quot;5&quot;/&gt;&lt;property id=&quot;20300&quot; value=&quot;Slide 4 - &amp;quot;2D Rotation about the Origin&amp;quot;&quot;/&gt;&lt;property id=&quot;20307&quot; value=&quot;285&quot;/&gt;&lt;/object&gt;&lt;object type=&quot;3&quot; unique_id=&quot;10008&quot;&gt;&lt;property id=&quot;20148&quot; value=&quot;5&quot;/&gt;&lt;property id=&quot;20300&quot; value=&quot;Slide 5 - &amp;quot;3D rotations about an x,y, or z axis are trivial extensions of 2D rotations about the origin&amp;quot;&quot;/&gt;&lt;property id=&quot;20307&quot; value=&quot;286&quot;/&gt;&lt;/object&gt;&lt;object type=&quot;3&quot; unique_id=&quot;10009&quot;&gt;&lt;property id=&quot;20148&quot; value=&quot;5&quot;/&gt;&lt;property id=&quot;20300&quot; value=&quot;Slide 6 - &amp;quot;3D Rotation about the x axis&amp;quot;&quot;/&gt;&lt;property id=&quot;20307&quot; value=&quot;287&quot;/&gt;&lt;/object&gt;&lt;object type=&quot;3&quot; unique_id=&quot;10010&quot;&gt;&lt;property id=&quot;20148&quot; value=&quot;5&quot;/&gt;&lt;property id=&quot;20300&quot; value=&quot;Slide 7 - &amp;quot;In interactive computer graphics (including VR) we need to be able to make sense of:&amp;quot;&quot;/&gt;&lt;property id=&quot;20307&quot; value=&quot;288&quot;/&gt;&lt;/object&gt;&lt;object type=&quot;3&quot; unique_id=&quot;10011&quot;&gt;&lt;property id=&quot;20148&quot; value=&quot;5&quot;/&gt;&lt;property id=&quot;20300&quot; value=&quot;Slide 8 - &amp;quot;Cartesian Coordinate System&amp;quot;&quot;/&gt;&lt;property id=&quot;20307&quot; value=&quot;259&quot;/&gt;&lt;/object&gt;&lt;object type=&quot;3&quot; unique_id=&quot;10012&quot;&gt;&lt;property id=&quot;20148&quot; value=&quot;5&quot;/&gt;&lt;property id=&quot;20300&quot; value=&quot;Slide 9 - &amp;quot;Euclidean Space&amp;quot;&quot;/&gt;&lt;property id=&quot;20307&quot; value=&quot;275&quot;/&gt;&lt;/object&gt;&lt;object type=&quot;3&quot; unique_id=&quot;10013&quot;&gt;&lt;property id=&quot;20148&quot; value=&quot;5&quot;/&gt;&lt;property id=&quot;20300&quot; value=&quot;Slide 10 - &amp;quot;Review of Common Vector Operations in 3D&amp;quot;&quot;/&gt;&lt;property id=&quot;20307&quot; value=&quot;276&quot;/&gt;&lt;/object&gt;&lt;object type=&quot;3&quot; unique_id=&quot;10014&quot;&gt;&lt;property id=&quot;20148&quot; value=&quot;5&quot;/&gt;&lt;property id=&quot;20300&quot; value=&quot;Slide 11 - &amp;quot;Transformations&amp;quot;&quot;/&gt;&lt;property id=&quot;20307&quot; value=&quot;277&quot;/&gt;&lt;/object&gt;&lt;object type=&quot;3&quot; unique_id=&quot;10015&quot;&gt;&lt;property id=&quot;20148&quot; value=&quot;5&quot;/&gt;&lt;property id=&quot;20300&quot; value=&quot;Slide 12 - &amp;quot;Translations are defined relative to the x,y, and z axes&amp;quot;&quot;/&gt;&lt;property id=&quot;20307&quot; value=&quot;260&quot;/&gt;&lt;/object&gt;&lt;object type=&quot;3&quot; unique_id=&quot;10016&quot;&gt;&lt;property id=&quot;20148&quot; value=&quot;5&quot;/&gt;&lt;property id=&quot;20300&quot; value=&quot;Slide 13 - &amp;quot;Scales&amp;quot;&quot;/&gt;&lt;property id=&quot;20307&quot; value=&quot;280&quot;/&gt;&lt;/object&gt;&lt;object type=&quot;3&quot; unique_id=&quot;10017&quot;&gt;&lt;property id=&quot;20148&quot; value=&quot;5&quot;/&gt;&lt;property id=&quot;20300&quot; value=&quot;Slide 14 - &amp;quot;Scales can move things!&amp;quot;&quot;/&gt;&lt;property id=&quot;20307&quot; value=&quot;281&quot;/&gt;&lt;/object&gt;&lt;object type=&quot;3&quot; unique_id=&quot;10018&quot;&gt;&lt;property id=&quot;20148&quot; value=&quot;5&quot;/&gt;&lt;property id=&quot;20300&quot; value=&quot;Slide 15 - &amp;quot;Shears&amp;quot;&quot;/&gt;&lt;property id=&quot;20307&quot; value=&quot;297&quot;/&gt;&lt;/object&gt;&lt;object type=&quot;3&quot; unique_id=&quot;10019&quot;&gt;&lt;property id=&quot;20148&quot; value=&quot;5&quot;/&gt;&lt;property id=&quot;20300&quot; value=&quot;Slide 16 - &amp;quot;Rotations are usually defined relative to the x,y and z axes (Euler angles)&amp;quot;&quot;/&gt;&lt;property id=&quot;20307&quot; value=&quot;261&quot;/&gt;&lt;/object&gt;&lt;object type=&quot;3&quot; unique_id=&quot;10020&quot;&gt;&lt;property id=&quot;20148&quot; value=&quot;5&quot;/&gt;&lt;property id=&quot;20300&quot; value=&quot;Slide 17 - &amp;quot;Rotation about the x axis&amp;quot;&quot;/&gt;&lt;property id=&quot;20307&quot; value=&quot;263&quot;/&gt;&lt;/object&gt;&lt;object type=&quot;3&quot; unique_id=&quot;10021&quot;&gt;&lt;property id=&quot;20148&quot; value=&quot;5&quot;/&gt;&lt;property id=&quot;20300&quot; value=&quot;Slide 18 - &amp;quot;Rotation about the y axis&amp;quot;&quot;/&gt;&lt;property id=&quot;20307&quot; value=&quot;278&quot;/&gt;&lt;/object&gt;&lt;object type=&quot;3&quot; unique_id=&quot;10022&quot;&gt;&lt;property id=&quot;20148&quot; value=&quot;5&quot;/&gt;&lt;property id=&quot;20300&quot; value=&quot;Slide 19 - &amp;quot;Rotation about the z axis&amp;quot;&quot;/&gt;&lt;property id=&quot;20307&quot; value=&quot;279&quot;/&gt;&lt;/object&gt;&lt;object type=&quot;3&quot; unique_id=&quot;10023&quot;&gt;&lt;property id=&quot;20148&quot; value=&quot;5&quot;/&gt;&lt;property id=&quot;20300&quot; value=&quot;Slide 20 - &amp;quot;Describing Orientation with Euler Angles&amp;quot;&quot;/&gt;&lt;property id=&quot;20307&quot; value=&quot;291&quot;/&gt;&lt;/object&gt;&lt;object type=&quot;3&quot; unique_id=&quot;10024&quot;&gt;&lt;property id=&quot;20148&quot; value=&quot;5&quot;/&gt;&lt;property id=&quot;20300&quot; value=&quot;Slide 21 - &amp;quot;Rotation About An Arbitrary Axis&amp;quot;&quot;/&gt;&lt;property id=&quot;20307&quot; value=&quot;298&quot;/&gt;&lt;/object&gt;&lt;object type=&quot;3&quot; unique_id=&quot;10025&quot;&gt;&lt;property id=&quot;20148&quot; value=&quot;5&quot;/&gt;&lt;property id=&quot;20300&quot; value=&quot;Slide 22 - &amp;quot;Rotation About An Arbitrary Axis&amp;quot;&quot;/&gt;&lt;property id=&quot;20307&quot; value=&quot;299&quot;/&gt;&lt;/object&gt;&lt;object type=&quot;3&quot; unique_id=&quot;10026&quot;&gt;&lt;property id=&quot;20148&quot; value=&quot;5&quot;/&gt;&lt;property id=&quot;20300&quot; value=&quot;Slide 23 - &amp;quot;Rotation About An Arbitrary Axis&amp;quot;&quot;/&gt;&lt;property id=&quot;20307&quot; value=&quot;300&quot;/&gt;&lt;/object&gt;&lt;object type=&quot;3&quot; unique_id=&quot;10027&quot;&gt;&lt;property id=&quot;20148&quot; value=&quot;5&quot;/&gt;&lt;property id=&quot;20300&quot; value=&quot;Slide 24 - &amp;quot;Rotation About An Arbitrary Axis&amp;quot;&quot;/&gt;&lt;property id=&quot;20307&quot; value=&quot;301&quot;/&gt;&lt;/object&gt;&lt;object type=&quot;3&quot; unique_id=&quot;10028&quot;&gt;&lt;property id=&quot;20148&quot; value=&quot;5&quot;/&gt;&lt;property id=&quot;20300&quot; value=&quot;Slide 25 - &amp;quot;Rotation About An Arbitrary Axis&amp;quot;&quot;/&gt;&lt;property id=&quot;20307&quot; value=&quot;302&quot;/&gt;&lt;/object&gt;&lt;object type=&quot;3&quot; unique_id=&quot;10029&quot;&gt;&lt;property id=&quot;20148&quot; value=&quot;5&quot;/&gt;&lt;property id=&quot;20300&quot; value=&quot;Slide 26 - &amp;quot;Rotation About An Arbitrary Axis&amp;quot;&quot;/&gt;&lt;property id=&quot;20307&quot; value=&quot;303&quot;/&gt;&lt;/object&gt;&lt;object type=&quot;3&quot; unique_id=&quot;10030&quot;&gt;&lt;property id=&quot;20148&quot; value=&quot;5&quot;/&gt;&lt;property id=&quot;20300&quot; value=&quot;Slide 27 - &amp;quot;Rotation About An Arbitrary Axis&amp;quot;&quot;/&gt;&lt;property id=&quot;20307&quot; value=&quot;304&quot;/&gt;&lt;/object&gt;&lt;object type=&quot;3&quot; unique_id=&quot;10031&quot;&gt;&lt;property id=&quot;20148&quot; value=&quot;5&quot;/&gt;&lt;property id=&quot;20300&quot; value=&quot;Slide 28 - &amp;quot;Rotation About An Arbitrary Axis&amp;quot;&quot;/&gt;&lt;property id=&quot;20307&quot; value=&quot;305&quot;/&gt;&lt;/object&gt;&lt;object type=&quot;3&quot; unique_id=&quot;10032&quot;&gt;&lt;property id=&quot;20148&quot; value=&quot;5&quot;/&gt;&lt;property id=&quot;20300&quot; value=&quot;Slide 29 - &amp;quot;Problem with Euler Angles&amp;quot;&quot;/&gt;&lt;property id=&quot;20307&quot; value=&quot;294&quot;/&gt;&lt;/object&gt;&lt;object type=&quot;3&quot; unique_id=&quot;10033&quot;&gt;&lt;property id=&quot;20148&quot; value=&quot;5&quot;/&gt;&lt;property id=&quot;20300&quot; value=&quot;Slide 30 - &amp;quot;Smooth Rotation&amp;quot;&quot;/&gt;&lt;property id=&quot;20307&quot; value=&quot;295&quot;/&gt;&lt;/object&gt;&lt;object type=&quot;3&quot; unique_id=&quot;10034&quot;&gt;&lt;property id=&quot;20148&quot; value=&quot;5&quot;/&gt;&lt;property id=&quot;20300&quot; value=&quot;Slide 31 - &amp;quot;Problems with Euler Angles&amp;quot;&quot;/&gt;&lt;property id=&quot;20307&quot; value=&quot;292&quot;/&gt;&lt;/object&gt;&lt;object type=&quot;3&quot; unique_id=&quot;10035&quot;&gt;&lt;property id=&quot;20148&quot; value=&quot;5&quot;/&gt;&lt;property id=&quot;20300&quot; value=&quot;Slide 32 - &amp;quot;Quaternions – next topic!&amp;quot;&quot;/&gt;&lt;property id=&quot;20307&quot; value=&quot;296&quot;/&gt;&lt;/object&gt;&lt;object type=&quot;3&quot; unique_id=&quot;11883&quot;&gt;&lt;property id=&quot;20148&quot; value=&quot;5&quot;/&gt;&lt;property id=&quot;20300&quot; value=&quot;Slide 33 - &amp;quot;Quaternions&amp;quot;&quot;/&gt;&lt;property id=&quot;20307&quot; value=&quot;306&quot;/&gt;&lt;/object&gt;&lt;object type=&quot;3&quot; unique_id=&quot;11884&quot;&gt;&lt;property id=&quot;20148&quot; value=&quot;5&quot;/&gt;&lt;property id=&quot;20300&quot; value=&quot;Slide 34 - &amp;quot;Quaternions&amp;quot;&quot;/&gt;&lt;property id=&quot;20307&quot; value=&quot;307&quot;/&gt;&lt;/object&gt;&lt;object type=&quot;3&quot; unique_id=&quot;11885&quot;&gt;&lt;property id=&quot;20148&quot; value=&quot;5&quot;/&gt;&lt;property id=&quot;20300&quot; value=&quot;Slide 35 - &amp;quot;Quaternion Rotation:  Basic Idea&amp;quot;&quot;/&gt;&lt;property id=&quot;20307&quot; value=&quot;308&quot;/&gt;&lt;/object&gt;&lt;object type=&quot;3&quot; unique_id=&quot;11886&quot;&gt;&lt;property id=&quot;20148&quot; value=&quot;5&quot;/&gt;&lt;property id=&quot;20300&quot; value=&quot;Slide 36 - &amp;quot;Details of Rotation&amp;quot;&quot;/&gt;&lt;property id=&quot;20307&quot; value=&quot;309&quot;/&gt;&lt;/object&gt;&lt;object type=&quot;3&quot; unique_id=&quot;11887&quot;&gt;&lt;property id=&quot;20148&quot; value=&quot;5&quot;/&gt;&lt;property id=&quot;20300&quot; value=&quot;Slide 37 - &amp;quot;Quaternion Rotation:  Complete Equation&amp;quot;&quot;/&gt;&lt;property id=&quot;20307&quot; value=&quot;310&quot;/&gt;&lt;/object&gt;&lt;object type=&quot;3&quot; unique_id=&quot;11888&quot;&gt;&lt;property id=&quot;20148&quot; value=&quot;5&quot;/&gt;&lt;property id=&quot;20300&quot; value=&quot;Slide 38 - &amp;quot;How do quaternions help?&amp;quot;&quot;/&gt;&lt;property id=&quot;20307&quot; value=&quot;311&quot;/&gt;&lt;/object&gt;&lt;/object&gt;&lt;/object&gt;&lt;/database&gt;"/>
  <p:tag name="SECTOMILLISECCONVERTED" val="1"/>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18859</TotalTime>
  <Words>4389</Words>
  <Application>Microsoft Office PowerPoint</Application>
  <PresentationFormat>On-screen Show (4:3)</PresentationFormat>
  <Paragraphs>654</Paragraphs>
  <Slides>38</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Pixel</vt:lpstr>
      <vt:lpstr>Equation</vt:lpstr>
      <vt:lpstr>Transformations</vt:lpstr>
      <vt:lpstr>Rotations &amp; Transformations</vt:lpstr>
      <vt:lpstr>Review of 2D Rotation about the Origin</vt:lpstr>
      <vt:lpstr>2D Rotation about the Origin</vt:lpstr>
      <vt:lpstr>3D rotations about an x,y, or z axis are trivial extensions of 2D rotations about the origin</vt:lpstr>
      <vt:lpstr>3D Rotation about the x axis</vt:lpstr>
      <vt:lpstr>In interactive computer graphics (including VR) we need to be able to make sense of:</vt:lpstr>
      <vt:lpstr>Cartesian Coordinate System</vt:lpstr>
      <vt:lpstr>Euclidean Space</vt:lpstr>
      <vt:lpstr>Review of Common Vector Operations in 3D</vt:lpstr>
      <vt:lpstr>Transformations</vt:lpstr>
      <vt:lpstr>Translations are defined relative to the x,y, and z axes</vt:lpstr>
      <vt:lpstr>Scales</vt:lpstr>
      <vt:lpstr>Scales can move things!</vt:lpstr>
      <vt:lpstr>Shears</vt:lpstr>
      <vt:lpstr>Rotations are usually defined relative to the x,y and z axes (Euler angles)</vt:lpstr>
      <vt:lpstr>Rotation about the x axis</vt:lpstr>
      <vt:lpstr>Rotation about the y axis</vt:lpstr>
      <vt:lpstr>Rotation about the z axis</vt:lpstr>
      <vt:lpstr>Describing Orientation with Euler Angles</vt:lpstr>
      <vt:lpstr>Rotation About An Arbitrary Axis</vt:lpstr>
      <vt:lpstr>Rotation About An Arbitrary Axis</vt:lpstr>
      <vt:lpstr>Rotation About An Arbitrary Axis</vt:lpstr>
      <vt:lpstr>Rotation About An Arbitrary Axis</vt:lpstr>
      <vt:lpstr>Rotation About An Arbitrary Axis</vt:lpstr>
      <vt:lpstr>Rotation About An Arbitrary Axis</vt:lpstr>
      <vt:lpstr>Rotation About An Arbitrary Axis</vt:lpstr>
      <vt:lpstr>Rotation About An Arbitrary Axis</vt:lpstr>
      <vt:lpstr>Problem with Euler Angles</vt:lpstr>
      <vt:lpstr>Smooth Rotation</vt:lpstr>
      <vt:lpstr>Problems with Euler Angles</vt:lpstr>
      <vt:lpstr>Quaternions – next topic!</vt:lpstr>
      <vt:lpstr>Quaternions</vt:lpstr>
      <vt:lpstr>Quaternions</vt:lpstr>
      <vt:lpstr>Quaternion Rotation:  Basic Idea</vt:lpstr>
      <vt:lpstr>Details of Rotation</vt:lpstr>
      <vt:lpstr>Quaternion Rotation:  Complete Equation</vt:lpstr>
      <vt:lpstr>How do quaternions help?</vt:lpstr>
    </vt:vector>
  </TitlesOfParts>
  <Company>UNC Charlotte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 &amp; Coordinate Systems for Virtual Environments</dc:title>
  <dc:creator>Larry F Hodges</dc:creator>
  <cp:lastModifiedBy>Windows User</cp:lastModifiedBy>
  <cp:revision>836</cp:revision>
  <dcterms:created xsi:type="dcterms:W3CDTF">2003-06-12T14:22:21Z</dcterms:created>
  <dcterms:modified xsi:type="dcterms:W3CDTF">2017-10-10T18:59:43Z</dcterms:modified>
</cp:coreProperties>
</file>