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61" r:id="rId4"/>
    <p:sldId id="289" r:id="rId5"/>
    <p:sldId id="263" r:id="rId6"/>
    <p:sldId id="310" r:id="rId7"/>
    <p:sldId id="311" r:id="rId8"/>
    <p:sldId id="287" r:id="rId9"/>
    <p:sldId id="290" r:id="rId10"/>
    <p:sldId id="291" r:id="rId11"/>
    <p:sldId id="292" r:id="rId12"/>
    <p:sldId id="293" r:id="rId13"/>
    <p:sldId id="294" r:id="rId14"/>
    <p:sldId id="295" r:id="rId15"/>
    <p:sldId id="296" r:id="rId16"/>
    <p:sldId id="297" r:id="rId17"/>
    <p:sldId id="298" r:id="rId18"/>
    <p:sldId id="270" r:id="rId19"/>
    <p:sldId id="299" r:id="rId20"/>
    <p:sldId id="300" r:id="rId21"/>
    <p:sldId id="301" r:id="rId22"/>
    <p:sldId id="302" r:id="rId23"/>
    <p:sldId id="303" r:id="rId24"/>
    <p:sldId id="304" r:id="rId25"/>
    <p:sldId id="305" r:id="rId26"/>
    <p:sldId id="306" r:id="rId27"/>
    <p:sldId id="307" r:id="rId28"/>
    <p:sldId id="308" r:id="rId29"/>
    <p:sldId id="309" r:id="rId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p:restoredTop sz="94676"/>
  </p:normalViewPr>
  <p:slideViewPr>
    <p:cSldViewPr>
      <p:cViewPr varScale="1">
        <p:scale>
          <a:sx n="106" d="100"/>
          <a:sy n="106" d="100"/>
        </p:scale>
        <p:origin x="1784" y="88"/>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euclid.mscs.mu.edu\rge\courses\mscs6060-spring2014\programs\memory\HPCL_cach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euclid.mscs.mu.edu\rge\courses\mscs6060-spring2014\programs\memory\HPCL_cach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Memory Access Time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[HPCL_cache.xlsx]Sheet1!$B$10</c:f>
              <c:strCache>
                <c:ptCount val="1"/>
                <c:pt idx="0">
                  <c:v>4K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[HPCL_cache.xlsx]Sheet1!$D$1:$D$10</c:f>
              <c:numCache>
                <c:formatCode>General</c:formatCode>
                <c:ptCount val="10"/>
                <c:pt idx="0">
                  <c:v>4</c:v>
                </c:pt>
                <c:pt idx="1">
                  <c:v>8</c:v>
                </c:pt>
                <c:pt idx="2">
                  <c:v>16</c:v>
                </c:pt>
                <c:pt idx="3">
                  <c:v>32</c:v>
                </c:pt>
                <c:pt idx="4">
                  <c:v>64</c:v>
                </c:pt>
                <c:pt idx="5">
                  <c:v>128</c:v>
                </c:pt>
                <c:pt idx="6">
                  <c:v>256</c:v>
                </c:pt>
                <c:pt idx="7">
                  <c:v>512</c:v>
                </c:pt>
                <c:pt idx="8">
                  <c:v>1024</c:v>
                </c:pt>
                <c:pt idx="9">
                  <c:v>2048</c:v>
                </c:pt>
              </c:numCache>
            </c:numRef>
          </c:xVal>
          <c:yVal>
            <c:numRef>
              <c:f>[HPCL_cache.xlsx]Sheet1!$E$1:$E$10</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0-DC14-4F4F-8802-4B889543D5B6}"/>
            </c:ext>
          </c:extLst>
        </c:ser>
        <c:ser>
          <c:idx val="1"/>
          <c:order val="1"/>
          <c:tx>
            <c:strRef>
              <c:f>[HPCL_cache.xlsx]Sheet1!$B$18</c:f>
              <c:strCache>
                <c:ptCount val="1"/>
                <c:pt idx="0">
                  <c:v>8K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[HPCL_cache.xlsx]Sheet1!$D$11:$D$21</c:f>
              <c:numCache>
                <c:formatCode>General</c:formatCode>
                <c:ptCount val="11"/>
                <c:pt idx="0">
                  <c:v>4</c:v>
                </c:pt>
                <c:pt idx="1">
                  <c:v>8</c:v>
                </c:pt>
                <c:pt idx="2">
                  <c:v>16</c:v>
                </c:pt>
                <c:pt idx="3">
                  <c:v>32</c:v>
                </c:pt>
                <c:pt idx="4">
                  <c:v>64</c:v>
                </c:pt>
                <c:pt idx="5">
                  <c:v>128</c:v>
                </c:pt>
                <c:pt idx="6">
                  <c:v>256</c:v>
                </c:pt>
                <c:pt idx="7">
                  <c:v>512</c:v>
                </c:pt>
                <c:pt idx="8">
                  <c:v>1024</c:v>
                </c:pt>
                <c:pt idx="9">
                  <c:v>2048</c:v>
                </c:pt>
                <c:pt idx="10">
                  <c:v>4096</c:v>
                </c:pt>
              </c:numCache>
            </c:numRef>
          </c:xVal>
          <c:yVal>
            <c:numRef>
              <c:f>[HPCL_cache.xlsx]Sheet1!$E$11:$E$21</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yVal>
          <c:smooth val="1"/>
          <c:extLst>
            <c:ext xmlns:c16="http://schemas.microsoft.com/office/drawing/2014/chart" uri="{C3380CC4-5D6E-409C-BE32-E72D297353CC}">
              <c16:uniqueId val="{00000001-DC14-4F4F-8802-4B889543D5B6}"/>
            </c:ext>
          </c:extLst>
        </c:ser>
        <c:ser>
          <c:idx val="2"/>
          <c:order val="2"/>
          <c:tx>
            <c:strRef>
              <c:f>[HPCL_cache.xlsx]Sheet1!$B$22</c:f>
              <c:strCache>
                <c:ptCount val="1"/>
                <c:pt idx="0">
                  <c:v>16K</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[HPCL_cache.xlsx]Sheet1!$D$22:$D$33</c:f>
              <c:numCache>
                <c:formatCode>General</c:formatCode>
                <c:ptCount val="12"/>
                <c:pt idx="0">
                  <c:v>4</c:v>
                </c:pt>
                <c:pt idx="1">
                  <c:v>8</c:v>
                </c:pt>
                <c:pt idx="2">
                  <c:v>16</c:v>
                </c:pt>
                <c:pt idx="3">
                  <c:v>32</c:v>
                </c:pt>
                <c:pt idx="4">
                  <c:v>64</c:v>
                </c:pt>
                <c:pt idx="5">
                  <c:v>128</c:v>
                </c:pt>
                <c:pt idx="6">
                  <c:v>256</c:v>
                </c:pt>
                <c:pt idx="7">
                  <c:v>512</c:v>
                </c:pt>
                <c:pt idx="8">
                  <c:v>1024</c:v>
                </c:pt>
                <c:pt idx="9">
                  <c:v>2048</c:v>
                </c:pt>
                <c:pt idx="10">
                  <c:v>4096</c:v>
                </c:pt>
                <c:pt idx="11">
                  <c:v>8192</c:v>
                </c:pt>
              </c:numCache>
            </c:numRef>
          </c:xVal>
          <c:yVal>
            <c:numRef>
              <c:f>[HPCL_cache.xlsx]Sheet1!$E$22:$E$33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1"/>
          <c:extLst>
            <c:ext xmlns:c16="http://schemas.microsoft.com/office/drawing/2014/chart" uri="{C3380CC4-5D6E-409C-BE32-E72D297353CC}">
              <c16:uniqueId val="{00000002-DC14-4F4F-8802-4B889543D5B6}"/>
            </c:ext>
          </c:extLst>
        </c:ser>
        <c:ser>
          <c:idx val="3"/>
          <c:order val="3"/>
          <c:tx>
            <c:strRef>
              <c:f>[HPCL_cache.xlsx]Sheet1!$B$34</c:f>
              <c:strCache>
                <c:ptCount val="1"/>
                <c:pt idx="0">
                  <c:v>32K</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[HPCL_cache.xlsx]Sheet1!$E$34:$E$46</c:f>
              <c:numCache>
                <c:formatCode>General</c:formatCode>
                <c:ptCount val="13"/>
                <c:pt idx="0">
                  <c:v>1</c:v>
                </c:pt>
                <c:pt idx="1">
                  <c:v>1</c:v>
                </c:pt>
                <c:pt idx="2">
                  <c:v>1</c:v>
                </c:pt>
                <c:pt idx="3">
                  <c:v>1</c:v>
                </c:pt>
                <c:pt idx="4">
                  <c:v>1</c:v>
                </c:pt>
                <c:pt idx="5">
                  <c:v>1</c:v>
                </c:pt>
                <c:pt idx="6">
                  <c:v>1</c:v>
                </c:pt>
                <c:pt idx="7">
                  <c:v>1</c:v>
                </c:pt>
                <c:pt idx="8">
                  <c:v>1</c:v>
                </c:pt>
                <c:pt idx="9">
                  <c:v>2</c:v>
                </c:pt>
                <c:pt idx="10">
                  <c:v>1</c:v>
                </c:pt>
                <c:pt idx="11">
                  <c:v>1</c:v>
                </c:pt>
                <c:pt idx="12">
                  <c:v>1</c:v>
                </c:pt>
              </c:numCache>
            </c:numRef>
          </c:xVal>
          <c:yVal>
            <c:numLit>
              <c:formatCode>General</c:formatCode>
              <c:ptCount val="1"/>
              <c:pt idx="0">
                <c:v>1</c:v>
              </c:pt>
            </c:numLit>
          </c:yVal>
          <c:smooth val="1"/>
          <c:extLst>
            <c:ext xmlns:c16="http://schemas.microsoft.com/office/drawing/2014/chart" uri="{C3380CC4-5D6E-409C-BE32-E72D297353CC}">
              <c16:uniqueId val="{00000003-DC14-4F4F-8802-4B889543D5B6}"/>
            </c:ext>
          </c:extLst>
        </c:ser>
        <c:ser>
          <c:idx val="4"/>
          <c:order val="4"/>
          <c:tx>
            <c:strRef>
              <c:f>[HPCL_cache.xlsx]Sheet1!$B$47</c:f>
              <c:strCache>
                <c:ptCount val="1"/>
                <c:pt idx="0">
                  <c:v>64K</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[HPCL_cache.xlsx]Sheet1!$D$47:$D$60</c:f>
              <c:numCache>
                <c:formatCode>General</c:formatCode>
                <c:ptCount val="1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numCache>
            </c:numRef>
          </c:xVal>
          <c:yVal>
            <c:numRef>
              <c:f>[HPCL_cache.xlsx]Sheet1!$E$47:$E$60</c:f>
              <c:numCache>
                <c:formatCode>General</c:formatCode>
                <c:ptCount val="14"/>
                <c:pt idx="0">
                  <c:v>1</c:v>
                </c:pt>
                <c:pt idx="1">
                  <c:v>1</c:v>
                </c:pt>
                <c:pt idx="2">
                  <c:v>1</c:v>
                </c:pt>
                <c:pt idx="3">
                  <c:v>1</c:v>
                </c:pt>
                <c:pt idx="4">
                  <c:v>1</c:v>
                </c:pt>
                <c:pt idx="5">
                  <c:v>1</c:v>
                </c:pt>
                <c:pt idx="6">
                  <c:v>1</c:v>
                </c:pt>
                <c:pt idx="7">
                  <c:v>1</c:v>
                </c:pt>
                <c:pt idx="8">
                  <c:v>2</c:v>
                </c:pt>
                <c:pt idx="9">
                  <c:v>2</c:v>
                </c:pt>
                <c:pt idx="10">
                  <c:v>3</c:v>
                </c:pt>
                <c:pt idx="11">
                  <c:v>1</c:v>
                </c:pt>
                <c:pt idx="12">
                  <c:v>1</c:v>
                </c:pt>
                <c:pt idx="13">
                  <c:v>1</c:v>
                </c:pt>
              </c:numCache>
            </c:numRef>
          </c:yVal>
          <c:smooth val="1"/>
          <c:extLst>
            <c:ext xmlns:c16="http://schemas.microsoft.com/office/drawing/2014/chart" uri="{C3380CC4-5D6E-409C-BE32-E72D297353CC}">
              <c16:uniqueId val="{00000004-DC14-4F4F-8802-4B889543D5B6}"/>
            </c:ext>
          </c:extLst>
        </c:ser>
        <c:ser>
          <c:idx val="5"/>
          <c:order val="5"/>
          <c:tx>
            <c:strRef>
              <c:f>[HPCL_cache.xlsx]Sheet1!$B$61</c:f>
              <c:strCache>
                <c:ptCount val="1"/>
                <c:pt idx="0">
                  <c:v>128K</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[HPCL_cache.xlsx]Sheet1!$D$61:$D$75</c:f>
              <c:numCache>
                <c:formatCode>General</c:formatCode>
                <c:ptCount val="15"/>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numCache>
            </c:numRef>
          </c:xVal>
          <c:yVal>
            <c:numRef>
              <c:f>[HPCL_cache.xlsx]Sheet1!$E$61:$E$75</c:f>
              <c:numCache>
                <c:formatCode>General</c:formatCode>
                <c:ptCount val="15"/>
                <c:pt idx="0">
                  <c:v>1</c:v>
                </c:pt>
                <c:pt idx="1">
                  <c:v>1</c:v>
                </c:pt>
                <c:pt idx="2">
                  <c:v>1</c:v>
                </c:pt>
                <c:pt idx="3">
                  <c:v>3</c:v>
                </c:pt>
                <c:pt idx="4">
                  <c:v>9</c:v>
                </c:pt>
                <c:pt idx="5">
                  <c:v>7</c:v>
                </c:pt>
                <c:pt idx="6">
                  <c:v>7</c:v>
                </c:pt>
                <c:pt idx="7">
                  <c:v>7</c:v>
                </c:pt>
                <c:pt idx="8">
                  <c:v>7</c:v>
                </c:pt>
                <c:pt idx="9">
                  <c:v>8</c:v>
                </c:pt>
                <c:pt idx="10">
                  <c:v>10</c:v>
                </c:pt>
                <c:pt idx="11">
                  <c:v>25</c:v>
                </c:pt>
                <c:pt idx="12">
                  <c:v>25</c:v>
                </c:pt>
                <c:pt idx="13">
                  <c:v>21</c:v>
                </c:pt>
                <c:pt idx="14">
                  <c:v>2</c:v>
                </c:pt>
              </c:numCache>
            </c:numRef>
          </c:yVal>
          <c:smooth val="1"/>
          <c:extLst>
            <c:ext xmlns:c16="http://schemas.microsoft.com/office/drawing/2014/chart" uri="{C3380CC4-5D6E-409C-BE32-E72D297353CC}">
              <c16:uniqueId val="{00000005-DC14-4F4F-8802-4B889543D5B6}"/>
            </c:ext>
          </c:extLst>
        </c:ser>
        <c:ser>
          <c:idx val="6"/>
          <c:order val="6"/>
          <c:tx>
            <c:strRef>
              <c:f>[HPCL_cache.xlsx]Sheet1!$B$76</c:f>
              <c:strCache>
                <c:ptCount val="1"/>
                <c:pt idx="0">
                  <c:v>256K</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[HPCL_cache.xlsx]Sheet1!$D$76:$D$91</c:f>
              <c:numCache>
                <c:formatCode>General</c:formatCode>
                <c:ptCount val="16"/>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numCache>
            </c:numRef>
          </c:xVal>
          <c:yVal>
            <c:numRef>
              <c:f>[HPCL_cache.xlsx]Sheet1!$E$76:$E$91</c:f>
              <c:numCache>
                <c:formatCode>General</c:formatCode>
                <c:ptCount val="16"/>
                <c:pt idx="0">
                  <c:v>1</c:v>
                </c:pt>
                <c:pt idx="1">
                  <c:v>1</c:v>
                </c:pt>
                <c:pt idx="2">
                  <c:v>1</c:v>
                </c:pt>
                <c:pt idx="3">
                  <c:v>3</c:v>
                </c:pt>
                <c:pt idx="4">
                  <c:v>9</c:v>
                </c:pt>
                <c:pt idx="5">
                  <c:v>7</c:v>
                </c:pt>
                <c:pt idx="6">
                  <c:v>7</c:v>
                </c:pt>
                <c:pt idx="7">
                  <c:v>7</c:v>
                </c:pt>
                <c:pt idx="8">
                  <c:v>6</c:v>
                </c:pt>
                <c:pt idx="9">
                  <c:v>12</c:v>
                </c:pt>
                <c:pt idx="10">
                  <c:v>17</c:v>
                </c:pt>
                <c:pt idx="11">
                  <c:v>27</c:v>
                </c:pt>
                <c:pt idx="12">
                  <c:v>26</c:v>
                </c:pt>
                <c:pt idx="13">
                  <c:v>41</c:v>
                </c:pt>
                <c:pt idx="14">
                  <c:v>22</c:v>
                </c:pt>
                <c:pt idx="15">
                  <c:v>2</c:v>
                </c:pt>
              </c:numCache>
            </c:numRef>
          </c:yVal>
          <c:smooth val="1"/>
          <c:extLst>
            <c:ext xmlns:c16="http://schemas.microsoft.com/office/drawing/2014/chart" uri="{C3380CC4-5D6E-409C-BE32-E72D297353CC}">
              <c16:uniqueId val="{00000006-DC14-4F4F-8802-4B889543D5B6}"/>
            </c:ext>
          </c:extLst>
        </c:ser>
        <c:ser>
          <c:idx val="7"/>
          <c:order val="7"/>
          <c:tx>
            <c:strRef>
              <c:f>[HPCL_cache.xlsx]Sheet1!$B$96</c:f>
              <c:strCache>
                <c:ptCount val="1"/>
                <c:pt idx="0">
                  <c:v>512K</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[HPCL_cache.xlsx]Sheet1!$D$92:$D$108</c:f>
              <c:numCache>
                <c:formatCode>General</c:formatCode>
                <c:ptCount val="17"/>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numCache>
            </c:numRef>
          </c:xVal>
          <c:yVal>
            <c:numRef>
              <c:f>[HPCL_cache.xlsx]Sheet1!$E$92:$E$108</c:f>
              <c:numCache>
                <c:formatCode>General</c:formatCode>
                <c:ptCount val="17"/>
                <c:pt idx="0">
                  <c:v>1</c:v>
                </c:pt>
                <c:pt idx="1">
                  <c:v>1</c:v>
                </c:pt>
                <c:pt idx="2">
                  <c:v>1</c:v>
                </c:pt>
                <c:pt idx="3">
                  <c:v>3</c:v>
                </c:pt>
                <c:pt idx="4">
                  <c:v>10</c:v>
                </c:pt>
                <c:pt idx="5">
                  <c:v>8</c:v>
                </c:pt>
                <c:pt idx="6">
                  <c:v>8</c:v>
                </c:pt>
                <c:pt idx="7">
                  <c:v>8</c:v>
                </c:pt>
                <c:pt idx="8">
                  <c:v>7</c:v>
                </c:pt>
                <c:pt idx="9">
                  <c:v>13</c:v>
                </c:pt>
                <c:pt idx="10">
                  <c:v>17</c:v>
                </c:pt>
                <c:pt idx="11">
                  <c:v>26</c:v>
                </c:pt>
                <c:pt idx="12">
                  <c:v>25</c:v>
                </c:pt>
                <c:pt idx="13">
                  <c:v>38</c:v>
                </c:pt>
                <c:pt idx="14">
                  <c:v>39</c:v>
                </c:pt>
                <c:pt idx="15">
                  <c:v>21</c:v>
                </c:pt>
                <c:pt idx="16">
                  <c:v>2</c:v>
                </c:pt>
              </c:numCache>
            </c:numRef>
          </c:yVal>
          <c:smooth val="1"/>
          <c:extLst>
            <c:ext xmlns:c16="http://schemas.microsoft.com/office/drawing/2014/chart" uri="{C3380CC4-5D6E-409C-BE32-E72D297353CC}">
              <c16:uniqueId val="{00000007-DC14-4F4F-8802-4B889543D5B6}"/>
            </c:ext>
          </c:extLst>
        </c:ser>
        <c:ser>
          <c:idx val="8"/>
          <c:order val="8"/>
          <c:tx>
            <c:strRef>
              <c:f>[HPCL_cache.xlsx]Sheet1!$B$109</c:f>
              <c:strCache>
                <c:ptCount val="1"/>
                <c:pt idx="0">
                  <c:v>1M</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[HPCL_cache.xlsx]Sheet1!$D$109:$D$126</c:f>
              <c:numCache>
                <c:formatCode>General</c:formatCode>
                <c:ptCount val="18"/>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numCache>
            </c:numRef>
          </c:xVal>
          <c:yVal>
            <c:numRef>
              <c:f>[HPCL_cache.xlsx]Sheet1!$E$109:$E$126</c:f>
              <c:numCache>
                <c:formatCode>General</c:formatCode>
                <c:ptCount val="18"/>
                <c:pt idx="0">
                  <c:v>1</c:v>
                </c:pt>
                <c:pt idx="1">
                  <c:v>1</c:v>
                </c:pt>
                <c:pt idx="2">
                  <c:v>2</c:v>
                </c:pt>
                <c:pt idx="3">
                  <c:v>5</c:v>
                </c:pt>
                <c:pt idx="4">
                  <c:v>12</c:v>
                </c:pt>
                <c:pt idx="5">
                  <c:v>13</c:v>
                </c:pt>
                <c:pt idx="6">
                  <c:v>11</c:v>
                </c:pt>
                <c:pt idx="7">
                  <c:v>11</c:v>
                </c:pt>
                <c:pt idx="8">
                  <c:v>11</c:v>
                </c:pt>
                <c:pt idx="9">
                  <c:v>17</c:v>
                </c:pt>
                <c:pt idx="10">
                  <c:v>25</c:v>
                </c:pt>
                <c:pt idx="11">
                  <c:v>26</c:v>
                </c:pt>
                <c:pt idx="12">
                  <c:v>26</c:v>
                </c:pt>
                <c:pt idx="13">
                  <c:v>40</c:v>
                </c:pt>
                <c:pt idx="14">
                  <c:v>41</c:v>
                </c:pt>
                <c:pt idx="15">
                  <c:v>42</c:v>
                </c:pt>
                <c:pt idx="16">
                  <c:v>21</c:v>
                </c:pt>
                <c:pt idx="17">
                  <c:v>1</c:v>
                </c:pt>
              </c:numCache>
            </c:numRef>
          </c:yVal>
          <c:smooth val="1"/>
          <c:extLst>
            <c:ext xmlns:c16="http://schemas.microsoft.com/office/drawing/2014/chart" uri="{C3380CC4-5D6E-409C-BE32-E72D297353CC}">
              <c16:uniqueId val="{00000008-DC14-4F4F-8802-4B889543D5B6}"/>
            </c:ext>
          </c:extLst>
        </c:ser>
        <c:ser>
          <c:idx val="9"/>
          <c:order val="9"/>
          <c:tx>
            <c:strRef>
              <c:f>[HPCL_cache.xlsx]Sheet1!$B$127</c:f>
              <c:strCache>
                <c:ptCount val="1"/>
                <c:pt idx="0">
                  <c:v>2M</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[HPCL_cache.xlsx]Sheet1!$D$127:$D$145</c:f>
              <c:numCache>
                <c:formatCode>General</c:formatCode>
                <c:ptCount val="19"/>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numCache>
            </c:numRef>
          </c:xVal>
          <c:yVal>
            <c:numRef>
              <c:f>[HPCL_cache.xlsx]Sheet1!$E$127:$E$145</c:f>
              <c:numCache>
                <c:formatCode>General</c:formatCode>
                <c:ptCount val="19"/>
                <c:pt idx="0">
                  <c:v>1</c:v>
                </c:pt>
                <c:pt idx="1">
                  <c:v>1</c:v>
                </c:pt>
                <c:pt idx="2">
                  <c:v>2</c:v>
                </c:pt>
                <c:pt idx="3">
                  <c:v>5</c:v>
                </c:pt>
                <c:pt idx="4">
                  <c:v>12</c:v>
                </c:pt>
                <c:pt idx="5">
                  <c:v>13</c:v>
                </c:pt>
                <c:pt idx="6">
                  <c:v>11</c:v>
                </c:pt>
                <c:pt idx="7">
                  <c:v>11</c:v>
                </c:pt>
                <c:pt idx="8">
                  <c:v>11</c:v>
                </c:pt>
                <c:pt idx="9">
                  <c:v>17</c:v>
                </c:pt>
                <c:pt idx="10">
                  <c:v>24</c:v>
                </c:pt>
                <c:pt idx="11">
                  <c:v>28</c:v>
                </c:pt>
                <c:pt idx="12">
                  <c:v>29</c:v>
                </c:pt>
                <c:pt idx="13">
                  <c:v>41</c:v>
                </c:pt>
                <c:pt idx="14">
                  <c:v>41</c:v>
                </c:pt>
                <c:pt idx="15">
                  <c:v>39</c:v>
                </c:pt>
                <c:pt idx="16">
                  <c:v>41</c:v>
                </c:pt>
                <c:pt idx="17">
                  <c:v>22</c:v>
                </c:pt>
                <c:pt idx="18">
                  <c:v>2</c:v>
                </c:pt>
              </c:numCache>
            </c:numRef>
          </c:yVal>
          <c:smooth val="1"/>
          <c:extLst>
            <c:ext xmlns:c16="http://schemas.microsoft.com/office/drawing/2014/chart" uri="{C3380CC4-5D6E-409C-BE32-E72D297353CC}">
              <c16:uniqueId val="{00000009-DC14-4F4F-8802-4B889543D5B6}"/>
            </c:ext>
          </c:extLst>
        </c:ser>
        <c:ser>
          <c:idx val="10"/>
          <c:order val="10"/>
          <c:tx>
            <c:strRef>
              <c:f>[HPCL_cache.xlsx]Sheet1!$B$147</c:f>
              <c:strCache>
                <c:ptCount val="1"/>
                <c:pt idx="0">
                  <c:v>4M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[HPCL_cache.xlsx]Sheet1!$D$146:$D$165</c:f>
              <c:numCache>
                <c:formatCode>General</c:formatCode>
                <c:ptCount val="20"/>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numCache>
            </c:numRef>
          </c:xVal>
          <c:yVal>
            <c:numRef>
              <c:f>[HPCL_cache.xlsx]Sheet1!$E$146:$E$165</c:f>
              <c:numCache>
                <c:formatCode>General</c:formatCode>
                <c:ptCount val="20"/>
                <c:pt idx="0">
                  <c:v>1</c:v>
                </c:pt>
                <c:pt idx="1">
                  <c:v>1</c:v>
                </c:pt>
                <c:pt idx="2">
                  <c:v>2</c:v>
                </c:pt>
                <c:pt idx="3">
                  <c:v>5</c:v>
                </c:pt>
                <c:pt idx="4">
                  <c:v>12</c:v>
                </c:pt>
                <c:pt idx="5">
                  <c:v>12</c:v>
                </c:pt>
                <c:pt idx="6">
                  <c:v>11</c:v>
                </c:pt>
                <c:pt idx="7">
                  <c:v>11</c:v>
                </c:pt>
                <c:pt idx="8">
                  <c:v>11</c:v>
                </c:pt>
                <c:pt idx="9">
                  <c:v>14</c:v>
                </c:pt>
                <c:pt idx="10">
                  <c:v>24</c:v>
                </c:pt>
                <c:pt idx="11">
                  <c:v>31</c:v>
                </c:pt>
                <c:pt idx="12">
                  <c:v>30</c:v>
                </c:pt>
                <c:pt idx="13">
                  <c:v>51</c:v>
                </c:pt>
                <c:pt idx="14">
                  <c:v>52</c:v>
                </c:pt>
                <c:pt idx="15">
                  <c:v>47</c:v>
                </c:pt>
                <c:pt idx="16">
                  <c:v>42</c:v>
                </c:pt>
                <c:pt idx="17">
                  <c:v>42</c:v>
                </c:pt>
                <c:pt idx="18">
                  <c:v>21</c:v>
                </c:pt>
                <c:pt idx="19">
                  <c:v>2</c:v>
                </c:pt>
              </c:numCache>
            </c:numRef>
          </c:yVal>
          <c:smooth val="1"/>
          <c:extLst>
            <c:ext xmlns:c16="http://schemas.microsoft.com/office/drawing/2014/chart" uri="{C3380CC4-5D6E-409C-BE32-E72D297353CC}">
              <c16:uniqueId val="{0000000A-DC14-4F4F-8802-4B889543D5B6}"/>
            </c:ext>
          </c:extLst>
        </c:ser>
        <c:ser>
          <c:idx val="11"/>
          <c:order val="11"/>
          <c:tx>
            <c:strRef>
              <c:f>[HPCL_cache.xlsx]Sheet1!$B$180</c:f>
              <c:strCache>
                <c:ptCount val="1"/>
                <c:pt idx="0">
                  <c:v>8M</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[HPCL_cache.xlsx]Sheet1!$D$166:$D$186</c:f>
              <c:numCache>
                <c:formatCode>General</c:formatCode>
                <c:ptCount val="21"/>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numCache>
            </c:numRef>
          </c:xVal>
          <c:yVal>
            <c:numRef>
              <c:f>[HPCL_cache.xlsx]Sheet1!$E$166:$E$186</c:f>
              <c:numCache>
                <c:formatCode>General</c:formatCode>
                <c:ptCount val="21"/>
                <c:pt idx="0">
                  <c:v>1.6</c:v>
                </c:pt>
                <c:pt idx="1">
                  <c:v>3.5</c:v>
                </c:pt>
                <c:pt idx="2">
                  <c:v>6.4</c:v>
                </c:pt>
                <c:pt idx="3">
                  <c:v>12.1</c:v>
                </c:pt>
                <c:pt idx="4">
                  <c:v>25.4</c:v>
                </c:pt>
                <c:pt idx="5">
                  <c:v>26.6</c:v>
                </c:pt>
                <c:pt idx="6">
                  <c:v>27</c:v>
                </c:pt>
                <c:pt idx="7">
                  <c:v>25</c:v>
                </c:pt>
                <c:pt idx="8">
                  <c:v>24.6</c:v>
                </c:pt>
                <c:pt idx="9">
                  <c:v>25.8</c:v>
                </c:pt>
                <c:pt idx="10">
                  <c:v>38.5</c:v>
                </c:pt>
                <c:pt idx="11">
                  <c:v>60.4</c:v>
                </c:pt>
                <c:pt idx="12">
                  <c:v>47.7</c:v>
                </c:pt>
                <c:pt idx="13">
                  <c:v>56.4</c:v>
                </c:pt>
                <c:pt idx="14">
                  <c:v>55.6</c:v>
                </c:pt>
                <c:pt idx="15">
                  <c:v>57.2</c:v>
                </c:pt>
                <c:pt idx="16">
                  <c:v>55.6</c:v>
                </c:pt>
                <c:pt idx="17">
                  <c:v>45.3</c:v>
                </c:pt>
                <c:pt idx="18">
                  <c:v>46.9</c:v>
                </c:pt>
                <c:pt idx="19">
                  <c:v>23</c:v>
                </c:pt>
                <c:pt idx="20">
                  <c:v>1.7</c:v>
                </c:pt>
              </c:numCache>
            </c:numRef>
          </c:yVal>
          <c:smooth val="1"/>
          <c:extLst>
            <c:ext xmlns:c16="http://schemas.microsoft.com/office/drawing/2014/chart" uri="{C3380CC4-5D6E-409C-BE32-E72D297353CC}">
              <c16:uniqueId val="{0000000B-DC14-4F4F-8802-4B889543D5B6}"/>
            </c:ext>
          </c:extLst>
        </c:ser>
        <c:ser>
          <c:idx val="12"/>
          <c:order val="12"/>
          <c:tx>
            <c:strRef>
              <c:f>[HPCL_cache.xlsx]Sheet1!$B$187</c:f>
              <c:strCache>
                <c:ptCount val="1"/>
                <c:pt idx="0">
                  <c:v>16M</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[HPCL_cache.xlsx]Sheet1!$D$187:$D$208</c:f>
              <c:numCache>
                <c:formatCode>General</c:formatCode>
                <c:ptCount val="22"/>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numCache>
            </c:numRef>
          </c:xVal>
          <c:yVal>
            <c:numRef>
              <c:f>[HPCL_cache.xlsx]Sheet1!$E$187:$E$208</c:f>
              <c:numCache>
                <c:formatCode>General</c:formatCode>
                <c:ptCount val="22"/>
                <c:pt idx="0">
                  <c:v>1.6</c:v>
                </c:pt>
                <c:pt idx="1">
                  <c:v>3.7</c:v>
                </c:pt>
                <c:pt idx="2">
                  <c:v>6.9</c:v>
                </c:pt>
                <c:pt idx="3">
                  <c:v>12.7</c:v>
                </c:pt>
                <c:pt idx="4">
                  <c:v>27</c:v>
                </c:pt>
                <c:pt idx="5">
                  <c:v>29.4</c:v>
                </c:pt>
                <c:pt idx="6">
                  <c:v>30.2</c:v>
                </c:pt>
                <c:pt idx="7">
                  <c:v>28.6</c:v>
                </c:pt>
                <c:pt idx="8">
                  <c:v>28.6</c:v>
                </c:pt>
                <c:pt idx="9">
                  <c:v>30.2</c:v>
                </c:pt>
                <c:pt idx="10">
                  <c:v>39.700000000000003</c:v>
                </c:pt>
                <c:pt idx="11">
                  <c:v>67.900000000000006</c:v>
                </c:pt>
                <c:pt idx="12">
                  <c:v>91</c:v>
                </c:pt>
                <c:pt idx="13">
                  <c:v>137.1</c:v>
                </c:pt>
                <c:pt idx="14">
                  <c:v>143.80000000000001</c:v>
                </c:pt>
                <c:pt idx="15">
                  <c:v>146.6</c:v>
                </c:pt>
                <c:pt idx="16">
                  <c:v>60</c:v>
                </c:pt>
                <c:pt idx="17">
                  <c:v>60</c:v>
                </c:pt>
                <c:pt idx="18">
                  <c:v>47.7</c:v>
                </c:pt>
                <c:pt idx="19">
                  <c:v>50.5</c:v>
                </c:pt>
                <c:pt idx="20">
                  <c:v>22.3</c:v>
                </c:pt>
                <c:pt idx="21">
                  <c:v>1.5</c:v>
                </c:pt>
              </c:numCache>
            </c:numRef>
          </c:yVal>
          <c:smooth val="1"/>
          <c:extLst>
            <c:ext xmlns:c16="http://schemas.microsoft.com/office/drawing/2014/chart" uri="{C3380CC4-5D6E-409C-BE32-E72D297353CC}">
              <c16:uniqueId val="{0000000C-DC14-4F4F-8802-4B889543D5B6}"/>
            </c:ext>
          </c:extLst>
        </c:ser>
        <c:ser>
          <c:idx val="13"/>
          <c:order val="13"/>
          <c:tx>
            <c:strRef>
              <c:f>[HPCL_cache.xlsx]Sheet1!$B$209</c:f>
              <c:strCache>
                <c:ptCount val="1"/>
                <c:pt idx="0">
                  <c:v>32M</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[HPCL_cache.xlsx]Sheet1!$D$209:$D$231</c:f>
              <c:numCache>
                <c:formatCode>General</c:formatCode>
                <c:ptCount val="23"/>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numCache>
            </c:numRef>
          </c:xVal>
          <c:yVal>
            <c:numRef>
              <c:f>[HPCL_cache.xlsx]Sheet1!$E$209:$E$231</c:f>
              <c:numCache>
                <c:formatCode>General</c:formatCode>
                <c:ptCount val="23"/>
                <c:pt idx="0">
                  <c:v>1.9</c:v>
                </c:pt>
                <c:pt idx="1">
                  <c:v>4.2</c:v>
                </c:pt>
                <c:pt idx="2">
                  <c:v>7.7</c:v>
                </c:pt>
                <c:pt idx="3">
                  <c:v>14.1</c:v>
                </c:pt>
                <c:pt idx="4">
                  <c:v>28.6</c:v>
                </c:pt>
                <c:pt idx="5">
                  <c:v>29.6</c:v>
                </c:pt>
                <c:pt idx="6">
                  <c:v>30</c:v>
                </c:pt>
                <c:pt idx="7">
                  <c:v>31.2</c:v>
                </c:pt>
                <c:pt idx="8">
                  <c:v>31.6</c:v>
                </c:pt>
                <c:pt idx="9">
                  <c:v>32.200000000000003</c:v>
                </c:pt>
                <c:pt idx="10">
                  <c:v>38.1</c:v>
                </c:pt>
                <c:pt idx="11">
                  <c:v>76.5</c:v>
                </c:pt>
                <c:pt idx="12">
                  <c:v>112.1</c:v>
                </c:pt>
                <c:pt idx="13">
                  <c:v>183.2</c:v>
                </c:pt>
                <c:pt idx="14">
                  <c:v>191.1</c:v>
                </c:pt>
                <c:pt idx="15">
                  <c:v>203.5</c:v>
                </c:pt>
                <c:pt idx="16">
                  <c:v>181.4</c:v>
                </c:pt>
                <c:pt idx="17">
                  <c:v>61.2</c:v>
                </c:pt>
                <c:pt idx="18">
                  <c:v>61.2</c:v>
                </c:pt>
                <c:pt idx="19">
                  <c:v>49.5</c:v>
                </c:pt>
                <c:pt idx="20">
                  <c:v>50.7</c:v>
                </c:pt>
                <c:pt idx="21">
                  <c:v>22.6</c:v>
                </c:pt>
                <c:pt idx="22">
                  <c:v>1.6</c:v>
                </c:pt>
              </c:numCache>
            </c:numRef>
          </c:yVal>
          <c:smooth val="1"/>
          <c:extLst>
            <c:ext xmlns:c16="http://schemas.microsoft.com/office/drawing/2014/chart" uri="{C3380CC4-5D6E-409C-BE32-E72D297353CC}">
              <c16:uniqueId val="{0000000D-DC14-4F4F-8802-4B889543D5B6}"/>
            </c:ext>
          </c:extLst>
        </c:ser>
        <c:ser>
          <c:idx val="14"/>
          <c:order val="14"/>
          <c:tx>
            <c:strRef>
              <c:f>[HPCL_cache.xlsx]Sheet1!$B$255</c:f>
              <c:strCache>
                <c:ptCount val="1"/>
                <c:pt idx="0">
                  <c:v>64M</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[HPCL_cache.xlsx]Sheet1!$D$232:$D$255</c:f>
              <c:numCache>
                <c:formatCode>General</c:formatCode>
                <c:ptCount val="2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pt idx="23">
                  <c:v>33554432</c:v>
                </c:pt>
              </c:numCache>
            </c:numRef>
          </c:xVal>
          <c:yVal>
            <c:numRef>
              <c:f>[HPCL_cache.xlsx]Sheet1!$E$232:$E$255</c:f>
              <c:numCache>
                <c:formatCode>General</c:formatCode>
                <c:ptCount val="24"/>
                <c:pt idx="0">
                  <c:v>2.1</c:v>
                </c:pt>
                <c:pt idx="1">
                  <c:v>4.7</c:v>
                </c:pt>
                <c:pt idx="2">
                  <c:v>8.8000000000000007</c:v>
                </c:pt>
                <c:pt idx="3">
                  <c:v>15.3</c:v>
                </c:pt>
                <c:pt idx="4">
                  <c:v>31.2</c:v>
                </c:pt>
                <c:pt idx="5">
                  <c:v>32.1</c:v>
                </c:pt>
                <c:pt idx="6">
                  <c:v>32.799999999999997</c:v>
                </c:pt>
                <c:pt idx="7">
                  <c:v>34</c:v>
                </c:pt>
                <c:pt idx="8">
                  <c:v>34.200000000000003</c:v>
                </c:pt>
                <c:pt idx="9">
                  <c:v>35.1</c:v>
                </c:pt>
                <c:pt idx="10">
                  <c:v>42.5</c:v>
                </c:pt>
                <c:pt idx="11">
                  <c:v>82.9</c:v>
                </c:pt>
                <c:pt idx="12">
                  <c:v>125</c:v>
                </c:pt>
                <c:pt idx="13">
                  <c:v>218.6</c:v>
                </c:pt>
                <c:pt idx="14">
                  <c:v>225.1</c:v>
                </c:pt>
                <c:pt idx="15">
                  <c:v>232.2</c:v>
                </c:pt>
                <c:pt idx="16">
                  <c:v>229.4</c:v>
                </c:pt>
                <c:pt idx="17">
                  <c:v>214.6</c:v>
                </c:pt>
                <c:pt idx="18">
                  <c:v>62</c:v>
                </c:pt>
                <c:pt idx="19">
                  <c:v>62</c:v>
                </c:pt>
                <c:pt idx="20">
                  <c:v>49.7</c:v>
                </c:pt>
                <c:pt idx="21">
                  <c:v>50.9</c:v>
                </c:pt>
                <c:pt idx="22">
                  <c:v>22.7</c:v>
                </c:pt>
                <c:pt idx="23">
                  <c:v>1.5</c:v>
                </c:pt>
              </c:numCache>
            </c:numRef>
          </c:yVal>
          <c:smooth val="1"/>
          <c:extLst>
            <c:ext xmlns:c16="http://schemas.microsoft.com/office/drawing/2014/chart" uri="{C3380CC4-5D6E-409C-BE32-E72D297353CC}">
              <c16:uniqueId val="{0000000E-DC14-4F4F-8802-4B889543D5B6}"/>
            </c:ext>
          </c:extLst>
        </c:ser>
        <c:dLbls>
          <c:showLegendKey val="0"/>
          <c:showVal val="0"/>
          <c:showCatName val="0"/>
          <c:showSerName val="0"/>
          <c:showPercent val="0"/>
          <c:showBubbleSize val="0"/>
        </c:dLbls>
        <c:axId val="-2105402272"/>
        <c:axId val="-2101858464"/>
      </c:scatterChart>
      <c:valAx>
        <c:axId val="-2105402272"/>
        <c:scaling>
          <c:logBase val="2"/>
          <c:orientation val="minMax"/>
          <c:max val="409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Stride size (bytes)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858464"/>
        <c:crosses val="autoZero"/>
        <c:crossBetween val="midCat"/>
      </c:valAx>
      <c:valAx>
        <c:axId val="-2101858464"/>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R+W time (nanosecond)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5402272"/>
        <c:crosses val="autoZero"/>
        <c:crossBetween val="midCat"/>
      </c:valAx>
      <c:spPr>
        <a:noFill/>
        <a:ln>
          <a:noFill/>
        </a:ln>
        <a:effectLst/>
      </c:spPr>
    </c:plotArea>
    <c:legend>
      <c:legendPos val="r"/>
      <c:layout>
        <c:manualLayout>
          <c:xMode val="edge"/>
          <c:yMode val="edge"/>
          <c:x val="0.87338003578312295"/>
          <c:y val="3.8131477122060803E-2"/>
          <c:w val="0.124589208325703"/>
          <c:h val="0.8325154909759989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Memory Access Time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[HPCL_cache.xlsx]Sheet1!$B$10</c:f>
              <c:strCache>
                <c:ptCount val="1"/>
                <c:pt idx="0">
                  <c:v>4K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[HPCL_cache.xlsx]Sheet1!$D$1:$D$10</c:f>
              <c:numCache>
                <c:formatCode>General</c:formatCode>
                <c:ptCount val="10"/>
                <c:pt idx="0">
                  <c:v>4</c:v>
                </c:pt>
                <c:pt idx="1">
                  <c:v>8</c:v>
                </c:pt>
                <c:pt idx="2">
                  <c:v>16</c:v>
                </c:pt>
                <c:pt idx="3">
                  <c:v>32</c:v>
                </c:pt>
                <c:pt idx="4">
                  <c:v>64</c:v>
                </c:pt>
                <c:pt idx="5">
                  <c:v>128</c:v>
                </c:pt>
                <c:pt idx="6">
                  <c:v>256</c:v>
                </c:pt>
                <c:pt idx="7">
                  <c:v>512</c:v>
                </c:pt>
                <c:pt idx="8">
                  <c:v>1024</c:v>
                </c:pt>
                <c:pt idx="9">
                  <c:v>2048</c:v>
                </c:pt>
              </c:numCache>
            </c:numRef>
          </c:xVal>
          <c:yVal>
            <c:numRef>
              <c:f>[HPCL_cache.xlsx]Sheet1!$E$1:$E$10</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0-4FE1-452C-8B24-D73615F79568}"/>
            </c:ext>
          </c:extLst>
        </c:ser>
        <c:ser>
          <c:idx val="1"/>
          <c:order val="1"/>
          <c:tx>
            <c:strRef>
              <c:f>[HPCL_cache.xlsx]Sheet1!$B$18</c:f>
              <c:strCache>
                <c:ptCount val="1"/>
                <c:pt idx="0">
                  <c:v>8K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[HPCL_cache.xlsx]Sheet1!$D$11:$D$21</c:f>
              <c:numCache>
                <c:formatCode>General</c:formatCode>
                <c:ptCount val="11"/>
                <c:pt idx="0">
                  <c:v>4</c:v>
                </c:pt>
                <c:pt idx="1">
                  <c:v>8</c:v>
                </c:pt>
                <c:pt idx="2">
                  <c:v>16</c:v>
                </c:pt>
                <c:pt idx="3">
                  <c:v>32</c:v>
                </c:pt>
                <c:pt idx="4">
                  <c:v>64</c:v>
                </c:pt>
                <c:pt idx="5">
                  <c:v>128</c:v>
                </c:pt>
                <c:pt idx="6">
                  <c:v>256</c:v>
                </c:pt>
                <c:pt idx="7">
                  <c:v>512</c:v>
                </c:pt>
                <c:pt idx="8">
                  <c:v>1024</c:v>
                </c:pt>
                <c:pt idx="9">
                  <c:v>2048</c:v>
                </c:pt>
                <c:pt idx="10">
                  <c:v>4096</c:v>
                </c:pt>
              </c:numCache>
            </c:numRef>
          </c:xVal>
          <c:yVal>
            <c:numRef>
              <c:f>[HPCL_cache.xlsx]Sheet1!$E$11:$E$21</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yVal>
          <c:smooth val="1"/>
          <c:extLst>
            <c:ext xmlns:c16="http://schemas.microsoft.com/office/drawing/2014/chart" uri="{C3380CC4-5D6E-409C-BE32-E72D297353CC}">
              <c16:uniqueId val="{00000001-4FE1-452C-8B24-D73615F79568}"/>
            </c:ext>
          </c:extLst>
        </c:ser>
        <c:ser>
          <c:idx val="2"/>
          <c:order val="2"/>
          <c:tx>
            <c:strRef>
              <c:f>[HPCL_cache.xlsx]Sheet1!$B$22</c:f>
              <c:strCache>
                <c:ptCount val="1"/>
                <c:pt idx="0">
                  <c:v>16K</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[HPCL_cache.xlsx]Sheet1!$D$22:$D$33</c:f>
              <c:numCache>
                <c:formatCode>General</c:formatCode>
                <c:ptCount val="12"/>
                <c:pt idx="0">
                  <c:v>4</c:v>
                </c:pt>
                <c:pt idx="1">
                  <c:v>8</c:v>
                </c:pt>
                <c:pt idx="2">
                  <c:v>16</c:v>
                </c:pt>
                <c:pt idx="3">
                  <c:v>32</c:v>
                </c:pt>
                <c:pt idx="4">
                  <c:v>64</c:v>
                </c:pt>
                <c:pt idx="5">
                  <c:v>128</c:v>
                </c:pt>
                <c:pt idx="6">
                  <c:v>256</c:v>
                </c:pt>
                <c:pt idx="7">
                  <c:v>512</c:v>
                </c:pt>
                <c:pt idx="8">
                  <c:v>1024</c:v>
                </c:pt>
                <c:pt idx="9">
                  <c:v>2048</c:v>
                </c:pt>
                <c:pt idx="10">
                  <c:v>4096</c:v>
                </c:pt>
                <c:pt idx="11">
                  <c:v>8192</c:v>
                </c:pt>
              </c:numCache>
            </c:numRef>
          </c:xVal>
          <c:yVal>
            <c:numRef>
              <c:f>[HPCL_cache.xlsx]Sheet1!$E$22:$E$33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1"/>
          <c:extLst>
            <c:ext xmlns:c16="http://schemas.microsoft.com/office/drawing/2014/chart" uri="{C3380CC4-5D6E-409C-BE32-E72D297353CC}">
              <c16:uniqueId val="{00000002-4FE1-452C-8B24-D73615F79568}"/>
            </c:ext>
          </c:extLst>
        </c:ser>
        <c:ser>
          <c:idx val="3"/>
          <c:order val="3"/>
          <c:tx>
            <c:strRef>
              <c:f>[HPCL_cache.xlsx]Sheet1!$B$34</c:f>
              <c:strCache>
                <c:ptCount val="1"/>
                <c:pt idx="0">
                  <c:v>32K</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[HPCL_cache.xlsx]Sheet1!$E$34:$E$46</c:f>
              <c:numCache>
                <c:formatCode>General</c:formatCode>
                <c:ptCount val="13"/>
                <c:pt idx="0">
                  <c:v>1</c:v>
                </c:pt>
                <c:pt idx="1">
                  <c:v>1</c:v>
                </c:pt>
                <c:pt idx="2">
                  <c:v>1</c:v>
                </c:pt>
                <c:pt idx="3">
                  <c:v>1</c:v>
                </c:pt>
                <c:pt idx="4">
                  <c:v>1</c:v>
                </c:pt>
                <c:pt idx="5">
                  <c:v>1</c:v>
                </c:pt>
                <c:pt idx="6">
                  <c:v>1</c:v>
                </c:pt>
                <c:pt idx="7">
                  <c:v>1</c:v>
                </c:pt>
                <c:pt idx="8">
                  <c:v>1</c:v>
                </c:pt>
                <c:pt idx="9">
                  <c:v>2</c:v>
                </c:pt>
                <c:pt idx="10">
                  <c:v>1</c:v>
                </c:pt>
                <c:pt idx="11">
                  <c:v>1</c:v>
                </c:pt>
                <c:pt idx="12">
                  <c:v>1</c:v>
                </c:pt>
              </c:numCache>
            </c:numRef>
          </c:xVal>
          <c:yVal>
            <c:numLit>
              <c:formatCode>General</c:formatCode>
              <c:ptCount val="1"/>
              <c:pt idx="0">
                <c:v>1</c:v>
              </c:pt>
            </c:numLit>
          </c:yVal>
          <c:smooth val="1"/>
          <c:extLst>
            <c:ext xmlns:c16="http://schemas.microsoft.com/office/drawing/2014/chart" uri="{C3380CC4-5D6E-409C-BE32-E72D297353CC}">
              <c16:uniqueId val="{00000003-4FE1-452C-8B24-D73615F79568}"/>
            </c:ext>
          </c:extLst>
        </c:ser>
        <c:ser>
          <c:idx val="4"/>
          <c:order val="4"/>
          <c:tx>
            <c:strRef>
              <c:f>[HPCL_cache.xlsx]Sheet1!$B$47</c:f>
              <c:strCache>
                <c:ptCount val="1"/>
                <c:pt idx="0">
                  <c:v>64K</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[HPCL_cache.xlsx]Sheet1!$D$47:$D$60</c:f>
              <c:numCache>
                <c:formatCode>General</c:formatCode>
                <c:ptCount val="1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numCache>
            </c:numRef>
          </c:xVal>
          <c:yVal>
            <c:numRef>
              <c:f>[HPCL_cache.xlsx]Sheet1!$E$47:$E$60</c:f>
              <c:numCache>
                <c:formatCode>General</c:formatCode>
                <c:ptCount val="14"/>
                <c:pt idx="0">
                  <c:v>1</c:v>
                </c:pt>
                <c:pt idx="1">
                  <c:v>1</c:v>
                </c:pt>
                <c:pt idx="2">
                  <c:v>1</c:v>
                </c:pt>
                <c:pt idx="3">
                  <c:v>1</c:v>
                </c:pt>
                <c:pt idx="4">
                  <c:v>1</c:v>
                </c:pt>
                <c:pt idx="5">
                  <c:v>1</c:v>
                </c:pt>
                <c:pt idx="6">
                  <c:v>1</c:v>
                </c:pt>
                <c:pt idx="7">
                  <c:v>1</c:v>
                </c:pt>
                <c:pt idx="8">
                  <c:v>2</c:v>
                </c:pt>
                <c:pt idx="9">
                  <c:v>2</c:v>
                </c:pt>
                <c:pt idx="10">
                  <c:v>3</c:v>
                </c:pt>
                <c:pt idx="11">
                  <c:v>1</c:v>
                </c:pt>
                <c:pt idx="12">
                  <c:v>1</c:v>
                </c:pt>
                <c:pt idx="13">
                  <c:v>1</c:v>
                </c:pt>
              </c:numCache>
            </c:numRef>
          </c:yVal>
          <c:smooth val="1"/>
          <c:extLst>
            <c:ext xmlns:c16="http://schemas.microsoft.com/office/drawing/2014/chart" uri="{C3380CC4-5D6E-409C-BE32-E72D297353CC}">
              <c16:uniqueId val="{00000004-4FE1-452C-8B24-D73615F79568}"/>
            </c:ext>
          </c:extLst>
        </c:ser>
        <c:ser>
          <c:idx val="5"/>
          <c:order val="5"/>
          <c:tx>
            <c:strRef>
              <c:f>[HPCL_cache.xlsx]Sheet1!$B$61</c:f>
              <c:strCache>
                <c:ptCount val="1"/>
                <c:pt idx="0">
                  <c:v>128K</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[HPCL_cache.xlsx]Sheet1!$D$61:$D$75</c:f>
              <c:numCache>
                <c:formatCode>General</c:formatCode>
                <c:ptCount val="15"/>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numCache>
            </c:numRef>
          </c:xVal>
          <c:yVal>
            <c:numRef>
              <c:f>[HPCL_cache.xlsx]Sheet1!$E$61:$E$75</c:f>
              <c:numCache>
                <c:formatCode>General</c:formatCode>
                <c:ptCount val="15"/>
                <c:pt idx="0">
                  <c:v>1</c:v>
                </c:pt>
                <c:pt idx="1">
                  <c:v>1</c:v>
                </c:pt>
                <c:pt idx="2">
                  <c:v>1</c:v>
                </c:pt>
                <c:pt idx="3">
                  <c:v>3</c:v>
                </c:pt>
                <c:pt idx="4">
                  <c:v>9</c:v>
                </c:pt>
                <c:pt idx="5">
                  <c:v>7</c:v>
                </c:pt>
                <c:pt idx="6">
                  <c:v>7</c:v>
                </c:pt>
                <c:pt idx="7">
                  <c:v>7</c:v>
                </c:pt>
                <c:pt idx="8">
                  <c:v>7</c:v>
                </c:pt>
                <c:pt idx="9">
                  <c:v>8</c:v>
                </c:pt>
                <c:pt idx="10">
                  <c:v>10</c:v>
                </c:pt>
                <c:pt idx="11">
                  <c:v>25</c:v>
                </c:pt>
                <c:pt idx="12">
                  <c:v>25</c:v>
                </c:pt>
                <c:pt idx="13">
                  <c:v>21</c:v>
                </c:pt>
                <c:pt idx="14">
                  <c:v>2</c:v>
                </c:pt>
              </c:numCache>
            </c:numRef>
          </c:yVal>
          <c:smooth val="1"/>
          <c:extLst>
            <c:ext xmlns:c16="http://schemas.microsoft.com/office/drawing/2014/chart" uri="{C3380CC4-5D6E-409C-BE32-E72D297353CC}">
              <c16:uniqueId val="{00000005-4FE1-452C-8B24-D73615F79568}"/>
            </c:ext>
          </c:extLst>
        </c:ser>
        <c:ser>
          <c:idx val="6"/>
          <c:order val="6"/>
          <c:tx>
            <c:strRef>
              <c:f>[HPCL_cache.xlsx]Sheet1!$B$76</c:f>
              <c:strCache>
                <c:ptCount val="1"/>
                <c:pt idx="0">
                  <c:v>256K</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[HPCL_cache.xlsx]Sheet1!$D$76:$D$91</c:f>
              <c:numCache>
                <c:formatCode>General</c:formatCode>
                <c:ptCount val="16"/>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numCache>
            </c:numRef>
          </c:xVal>
          <c:yVal>
            <c:numRef>
              <c:f>[HPCL_cache.xlsx]Sheet1!$E$76:$E$91</c:f>
              <c:numCache>
                <c:formatCode>General</c:formatCode>
                <c:ptCount val="16"/>
                <c:pt idx="0">
                  <c:v>1</c:v>
                </c:pt>
                <c:pt idx="1">
                  <c:v>1</c:v>
                </c:pt>
                <c:pt idx="2">
                  <c:v>1</c:v>
                </c:pt>
                <c:pt idx="3">
                  <c:v>3</c:v>
                </c:pt>
                <c:pt idx="4">
                  <c:v>9</c:v>
                </c:pt>
                <c:pt idx="5">
                  <c:v>7</c:v>
                </c:pt>
                <c:pt idx="6">
                  <c:v>7</c:v>
                </c:pt>
                <c:pt idx="7">
                  <c:v>7</c:v>
                </c:pt>
                <c:pt idx="8">
                  <c:v>6</c:v>
                </c:pt>
                <c:pt idx="9">
                  <c:v>12</c:v>
                </c:pt>
                <c:pt idx="10">
                  <c:v>17</c:v>
                </c:pt>
                <c:pt idx="11">
                  <c:v>27</c:v>
                </c:pt>
                <c:pt idx="12">
                  <c:v>26</c:v>
                </c:pt>
                <c:pt idx="13">
                  <c:v>41</c:v>
                </c:pt>
                <c:pt idx="14">
                  <c:v>22</c:v>
                </c:pt>
                <c:pt idx="15">
                  <c:v>2</c:v>
                </c:pt>
              </c:numCache>
            </c:numRef>
          </c:yVal>
          <c:smooth val="1"/>
          <c:extLst>
            <c:ext xmlns:c16="http://schemas.microsoft.com/office/drawing/2014/chart" uri="{C3380CC4-5D6E-409C-BE32-E72D297353CC}">
              <c16:uniqueId val="{00000006-4FE1-452C-8B24-D73615F79568}"/>
            </c:ext>
          </c:extLst>
        </c:ser>
        <c:ser>
          <c:idx val="7"/>
          <c:order val="7"/>
          <c:tx>
            <c:strRef>
              <c:f>[HPCL_cache.xlsx]Sheet1!$B$96</c:f>
              <c:strCache>
                <c:ptCount val="1"/>
                <c:pt idx="0">
                  <c:v>512K</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[HPCL_cache.xlsx]Sheet1!$D$92:$D$108</c:f>
              <c:numCache>
                <c:formatCode>General</c:formatCode>
                <c:ptCount val="17"/>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numCache>
            </c:numRef>
          </c:xVal>
          <c:yVal>
            <c:numRef>
              <c:f>[HPCL_cache.xlsx]Sheet1!$E$92:$E$108</c:f>
              <c:numCache>
                <c:formatCode>General</c:formatCode>
                <c:ptCount val="17"/>
                <c:pt idx="0">
                  <c:v>1</c:v>
                </c:pt>
                <c:pt idx="1">
                  <c:v>1</c:v>
                </c:pt>
                <c:pt idx="2">
                  <c:v>1</c:v>
                </c:pt>
                <c:pt idx="3">
                  <c:v>3</c:v>
                </c:pt>
                <c:pt idx="4">
                  <c:v>10</c:v>
                </c:pt>
                <c:pt idx="5">
                  <c:v>8</c:v>
                </c:pt>
                <c:pt idx="6">
                  <c:v>8</c:v>
                </c:pt>
                <c:pt idx="7">
                  <c:v>8</c:v>
                </c:pt>
                <c:pt idx="8">
                  <c:v>7</c:v>
                </c:pt>
                <c:pt idx="9">
                  <c:v>13</c:v>
                </c:pt>
                <c:pt idx="10">
                  <c:v>17</c:v>
                </c:pt>
                <c:pt idx="11">
                  <c:v>26</c:v>
                </c:pt>
                <c:pt idx="12">
                  <c:v>25</c:v>
                </c:pt>
                <c:pt idx="13">
                  <c:v>38</c:v>
                </c:pt>
                <c:pt idx="14">
                  <c:v>39</c:v>
                </c:pt>
                <c:pt idx="15">
                  <c:v>21</c:v>
                </c:pt>
                <c:pt idx="16">
                  <c:v>2</c:v>
                </c:pt>
              </c:numCache>
            </c:numRef>
          </c:yVal>
          <c:smooth val="1"/>
          <c:extLst>
            <c:ext xmlns:c16="http://schemas.microsoft.com/office/drawing/2014/chart" uri="{C3380CC4-5D6E-409C-BE32-E72D297353CC}">
              <c16:uniqueId val="{00000007-4FE1-452C-8B24-D73615F79568}"/>
            </c:ext>
          </c:extLst>
        </c:ser>
        <c:ser>
          <c:idx val="8"/>
          <c:order val="8"/>
          <c:tx>
            <c:strRef>
              <c:f>[HPCL_cache.xlsx]Sheet1!$B$109</c:f>
              <c:strCache>
                <c:ptCount val="1"/>
                <c:pt idx="0">
                  <c:v>1M</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[HPCL_cache.xlsx]Sheet1!$D$109:$D$126</c:f>
              <c:numCache>
                <c:formatCode>General</c:formatCode>
                <c:ptCount val="18"/>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numCache>
            </c:numRef>
          </c:xVal>
          <c:yVal>
            <c:numRef>
              <c:f>[HPCL_cache.xlsx]Sheet1!$E$109:$E$126</c:f>
              <c:numCache>
                <c:formatCode>General</c:formatCode>
                <c:ptCount val="18"/>
                <c:pt idx="0">
                  <c:v>1</c:v>
                </c:pt>
                <c:pt idx="1">
                  <c:v>1</c:v>
                </c:pt>
                <c:pt idx="2">
                  <c:v>2</c:v>
                </c:pt>
                <c:pt idx="3">
                  <c:v>5</c:v>
                </c:pt>
                <c:pt idx="4">
                  <c:v>12</c:v>
                </c:pt>
                <c:pt idx="5">
                  <c:v>13</c:v>
                </c:pt>
                <c:pt idx="6">
                  <c:v>11</c:v>
                </c:pt>
                <c:pt idx="7">
                  <c:v>11</c:v>
                </c:pt>
                <c:pt idx="8">
                  <c:v>11</c:v>
                </c:pt>
                <c:pt idx="9">
                  <c:v>17</c:v>
                </c:pt>
                <c:pt idx="10">
                  <c:v>25</c:v>
                </c:pt>
                <c:pt idx="11">
                  <c:v>26</c:v>
                </c:pt>
                <c:pt idx="12">
                  <c:v>26</c:v>
                </c:pt>
                <c:pt idx="13">
                  <c:v>40</c:v>
                </c:pt>
                <c:pt idx="14">
                  <c:v>41</c:v>
                </c:pt>
                <c:pt idx="15">
                  <c:v>42</c:v>
                </c:pt>
                <c:pt idx="16">
                  <c:v>21</c:v>
                </c:pt>
                <c:pt idx="17">
                  <c:v>1</c:v>
                </c:pt>
              </c:numCache>
            </c:numRef>
          </c:yVal>
          <c:smooth val="1"/>
          <c:extLst>
            <c:ext xmlns:c16="http://schemas.microsoft.com/office/drawing/2014/chart" uri="{C3380CC4-5D6E-409C-BE32-E72D297353CC}">
              <c16:uniqueId val="{00000008-4FE1-452C-8B24-D73615F79568}"/>
            </c:ext>
          </c:extLst>
        </c:ser>
        <c:ser>
          <c:idx val="9"/>
          <c:order val="9"/>
          <c:tx>
            <c:strRef>
              <c:f>[HPCL_cache.xlsx]Sheet1!$B$127</c:f>
              <c:strCache>
                <c:ptCount val="1"/>
                <c:pt idx="0">
                  <c:v>2M</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[HPCL_cache.xlsx]Sheet1!$D$127:$D$145</c:f>
              <c:numCache>
                <c:formatCode>General</c:formatCode>
                <c:ptCount val="19"/>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numCache>
            </c:numRef>
          </c:xVal>
          <c:yVal>
            <c:numRef>
              <c:f>[HPCL_cache.xlsx]Sheet1!$E$127:$E$145</c:f>
              <c:numCache>
                <c:formatCode>General</c:formatCode>
                <c:ptCount val="19"/>
                <c:pt idx="0">
                  <c:v>1</c:v>
                </c:pt>
                <c:pt idx="1">
                  <c:v>1</c:v>
                </c:pt>
                <c:pt idx="2">
                  <c:v>2</c:v>
                </c:pt>
                <c:pt idx="3">
                  <c:v>5</c:v>
                </c:pt>
                <c:pt idx="4">
                  <c:v>12</c:v>
                </c:pt>
                <c:pt idx="5">
                  <c:v>13</c:v>
                </c:pt>
                <c:pt idx="6">
                  <c:v>11</c:v>
                </c:pt>
                <c:pt idx="7">
                  <c:v>11</c:v>
                </c:pt>
                <c:pt idx="8">
                  <c:v>11</c:v>
                </c:pt>
                <c:pt idx="9">
                  <c:v>17</c:v>
                </c:pt>
                <c:pt idx="10">
                  <c:v>24</c:v>
                </c:pt>
                <c:pt idx="11">
                  <c:v>28</c:v>
                </c:pt>
                <c:pt idx="12">
                  <c:v>29</c:v>
                </c:pt>
                <c:pt idx="13">
                  <c:v>41</c:v>
                </c:pt>
                <c:pt idx="14">
                  <c:v>41</c:v>
                </c:pt>
                <c:pt idx="15">
                  <c:v>39</c:v>
                </c:pt>
                <c:pt idx="16">
                  <c:v>41</c:v>
                </c:pt>
                <c:pt idx="17">
                  <c:v>22</c:v>
                </c:pt>
                <c:pt idx="18">
                  <c:v>2</c:v>
                </c:pt>
              </c:numCache>
            </c:numRef>
          </c:yVal>
          <c:smooth val="1"/>
          <c:extLst>
            <c:ext xmlns:c16="http://schemas.microsoft.com/office/drawing/2014/chart" uri="{C3380CC4-5D6E-409C-BE32-E72D297353CC}">
              <c16:uniqueId val="{00000009-4FE1-452C-8B24-D73615F79568}"/>
            </c:ext>
          </c:extLst>
        </c:ser>
        <c:ser>
          <c:idx val="10"/>
          <c:order val="10"/>
          <c:tx>
            <c:strRef>
              <c:f>[HPCL_cache.xlsx]Sheet1!$B$147</c:f>
              <c:strCache>
                <c:ptCount val="1"/>
                <c:pt idx="0">
                  <c:v>4M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[HPCL_cache.xlsx]Sheet1!$D$146:$D$165</c:f>
              <c:numCache>
                <c:formatCode>General</c:formatCode>
                <c:ptCount val="20"/>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numCache>
            </c:numRef>
          </c:xVal>
          <c:yVal>
            <c:numRef>
              <c:f>[HPCL_cache.xlsx]Sheet1!$E$146:$E$165</c:f>
              <c:numCache>
                <c:formatCode>General</c:formatCode>
                <c:ptCount val="20"/>
                <c:pt idx="0">
                  <c:v>1</c:v>
                </c:pt>
                <c:pt idx="1">
                  <c:v>1</c:v>
                </c:pt>
                <c:pt idx="2">
                  <c:v>2</c:v>
                </c:pt>
                <c:pt idx="3">
                  <c:v>5</c:v>
                </c:pt>
                <c:pt idx="4">
                  <c:v>12</c:v>
                </c:pt>
                <c:pt idx="5">
                  <c:v>12</c:v>
                </c:pt>
                <c:pt idx="6">
                  <c:v>11</c:v>
                </c:pt>
                <c:pt idx="7">
                  <c:v>11</c:v>
                </c:pt>
                <c:pt idx="8">
                  <c:v>11</c:v>
                </c:pt>
                <c:pt idx="9">
                  <c:v>14</c:v>
                </c:pt>
                <c:pt idx="10">
                  <c:v>24</c:v>
                </c:pt>
                <c:pt idx="11">
                  <c:v>31</c:v>
                </c:pt>
                <c:pt idx="12">
                  <c:v>30</c:v>
                </c:pt>
                <c:pt idx="13">
                  <c:v>51</c:v>
                </c:pt>
                <c:pt idx="14">
                  <c:v>52</c:v>
                </c:pt>
                <c:pt idx="15">
                  <c:v>47</c:v>
                </c:pt>
                <c:pt idx="16">
                  <c:v>42</c:v>
                </c:pt>
                <c:pt idx="17">
                  <c:v>42</c:v>
                </c:pt>
                <c:pt idx="18">
                  <c:v>21</c:v>
                </c:pt>
                <c:pt idx="19">
                  <c:v>2</c:v>
                </c:pt>
              </c:numCache>
            </c:numRef>
          </c:yVal>
          <c:smooth val="1"/>
          <c:extLst>
            <c:ext xmlns:c16="http://schemas.microsoft.com/office/drawing/2014/chart" uri="{C3380CC4-5D6E-409C-BE32-E72D297353CC}">
              <c16:uniqueId val="{0000000A-4FE1-452C-8B24-D73615F79568}"/>
            </c:ext>
          </c:extLst>
        </c:ser>
        <c:ser>
          <c:idx val="11"/>
          <c:order val="11"/>
          <c:tx>
            <c:strRef>
              <c:f>[HPCL_cache.xlsx]Sheet1!$B$180</c:f>
              <c:strCache>
                <c:ptCount val="1"/>
                <c:pt idx="0">
                  <c:v>8M</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[HPCL_cache.xlsx]Sheet1!$D$166:$D$186</c:f>
              <c:numCache>
                <c:formatCode>General</c:formatCode>
                <c:ptCount val="21"/>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numCache>
            </c:numRef>
          </c:xVal>
          <c:yVal>
            <c:numRef>
              <c:f>[HPCL_cache.xlsx]Sheet1!$E$166:$E$186</c:f>
              <c:numCache>
                <c:formatCode>General</c:formatCode>
                <c:ptCount val="21"/>
                <c:pt idx="0">
                  <c:v>1.6</c:v>
                </c:pt>
                <c:pt idx="1">
                  <c:v>3.5</c:v>
                </c:pt>
                <c:pt idx="2">
                  <c:v>6.4</c:v>
                </c:pt>
                <c:pt idx="3">
                  <c:v>12.1</c:v>
                </c:pt>
                <c:pt idx="4">
                  <c:v>25.4</c:v>
                </c:pt>
                <c:pt idx="5">
                  <c:v>26.6</c:v>
                </c:pt>
                <c:pt idx="6">
                  <c:v>27</c:v>
                </c:pt>
                <c:pt idx="7">
                  <c:v>25</c:v>
                </c:pt>
                <c:pt idx="8">
                  <c:v>24.6</c:v>
                </c:pt>
                <c:pt idx="9">
                  <c:v>25.8</c:v>
                </c:pt>
                <c:pt idx="10">
                  <c:v>38.5</c:v>
                </c:pt>
                <c:pt idx="11">
                  <c:v>60.4</c:v>
                </c:pt>
                <c:pt idx="12">
                  <c:v>47.7</c:v>
                </c:pt>
                <c:pt idx="13">
                  <c:v>56.4</c:v>
                </c:pt>
                <c:pt idx="14">
                  <c:v>55.6</c:v>
                </c:pt>
                <c:pt idx="15">
                  <c:v>57.2</c:v>
                </c:pt>
                <c:pt idx="16">
                  <c:v>55.6</c:v>
                </c:pt>
                <c:pt idx="17">
                  <c:v>45.3</c:v>
                </c:pt>
                <c:pt idx="18">
                  <c:v>46.9</c:v>
                </c:pt>
                <c:pt idx="19">
                  <c:v>23</c:v>
                </c:pt>
                <c:pt idx="20">
                  <c:v>1.7</c:v>
                </c:pt>
              </c:numCache>
            </c:numRef>
          </c:yVal>
          <c:smooth val="1"/>
          <c:extLst>
            <c:ext xmlns:c16="http://schemas.microsoft.com/office/drawing/2014/chart" uri="{C3380CC4-5D6E-409C-BE32-E72D297353CC}">
              <c16:uniqueId val="{0000000B-4FE1-452C-8B24-D73615F79568}"/>
            </c:ext>
          </c:extLst>
        </c:ser>
        <c:ser>
          <c:idx val="12"/>
          <c:order val="12"/>
          <c:tx>
            <c:strRef>
              <c:f>[HPCL_cache.xlsx]Sheet1!$B$187</c:f>
              <c:strCache>
                <c:ptCount val="1"/>
                <c:pt idx="0">
                  <c:v>16M</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[HPCL_cache.xlsx]Sheet1!$D$187:$D$208</c:f>
              <c:numCache>
                <c:formatCode>General</c:formatCode>
                <c:ptCount val="22"/>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numCache>
            </c:numRef>
          </c:xVal>
          <c:yVal>
            <c:numRef>
              <c:f>[HPCL_cache.xlsx]Sheet1!$E$187:$E$208</c:f>
              <c:numCache>
                <c:formatCode>General</c:formatCode>
                <c:ptCount val="22"/>
                <c:pt idx="0">
                  <c:v>1.6</c:v>
                </c:pt>
                <c:pt idx="1">
                  <c:v>3.7</c:v>
                </c:pt>
                <c:pt idx="2">
                  <c:v>6.9</c:v>
                </c:pt>
                <c:pt idx="3">
                  <c:v>12.7</c:v>
                </c:pt>
                <c:pt idx="4">
                  <c:v>27</c:v>
                </c:pt>
                <c:pt idx="5">
                  <c:v>29.4</c:v>
                </c:pt>
                <c:pt idx="6">
                  <c:v>30.2</c:v>
                </c:pt>
                <c:pt idx="7">
                  <c:v>28.6</c:v>
                </c:pt>
                <c:pt idx="8">
                  <c:v>28.6</c:v>
                </c:pt>
                <c:pt idx="9">
                  <c:v>30.2</c:v>
                </c:pt>
                <c:pt idx="10">
                  <c:v>39.700000000000003</c:v>
                </c:pt>
                <c:pt idx="11">
                  <c:v>67.900000000000006</c:v>
                </c:pt>
                <c:pt idx="12">
                  <c:v>91</c:v>
                </c:pt>
                <c:pt idx="13">
                  <c:v>137.1</c:v>
                </c:pt>
                <c:pt idx="14">
                  <c:v>143.80000000000001</c:v>
                </c:pt>
                <c:pt idx="15">
                  <c:v>146.6</c:v>
                </c:pt>
                <c:pt idx="16">
                  <c:v>60</c:v>
                </c:pt>
                <c:pt idx="17">
                  <c:v>60</c:v>
                </c:pt>
                <c:pt idx="18">
                  <c:v>47.7</c:v>
                </c:pt>
                <c:pt idx="19">
                  <c:v>50.5</c:v>
                </c:pt>
                <c:pt idx="20">
                  <c:v>22.3</c:v>
                </c:pt>
                <c:pt idx="21">
                  <c:v>1.5</c:v>
                </c:pt>
              </c:numCache>
            </c:numRef>
          </c:yVal>
          <c:smooth val="1"/>
          <c:extLst>
            <c:ext xmlns:c16="http://schemas.microsoft.com/office/drawing/2014/chart" uri="{C3380CC4-5D6E-409C-BE32-E72D297353CC}">
              <c16:uniqueId val="{0000000C-4FE1-452C-8B24-D73615F79568}"/>
            </c:ext>
          </c:extLst>
        </c:ser>
        <c:ser>
          <c:idx val="13"/>
          <c:order val="13"/>
          <c:tx>
            <c:strRef>
              <c:f>[HPCL_cache.xlsx]Sheet1!$B$209</c:f>
              <c:strCache>
                <c:ptCount val="1"/>
                <c:pt idx="0">
                  <c:v>32M</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[HPCL_cache.xlsx]Sheet1!$D$209:$D$231</c:f>
              <c:numCache>
                <c:formatCode>General</c:formatCode>
                <c:ptCount val="23"/>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numCache>
            </c:numRef>
          </c:xVal>
          <c:yVal>
            <c:numRef>
              <c:f>[HPCL_cache.xlsx]Sheet1!$E$209:$E$231</c:f>
              <c:numCache>
                <c:formatCode>General</c:formatCode>
                <c:ptCount val="23"/>
                <c:pt idx="0">
                  <c:v>1.9</c:v>
                </c:pt>
                <c:pt idx="1">
                  <c:v>4.2</c:v>
                </c:pt>
                <c:pt idx="2">
                  <c:v>7.7</c:v>
                </c:pt>
                <c:pt idx="3">
                  <c:v>14.1</c:v>
                </c:pt>
                <c:pt idx="4">
                  <c:v>28.6</c:v>
                </c:pt>
                <c:pt idx="5">
                  <c:v>29.6</c:v>
                </c:pt>
                <c:pt idx="6">
                  <c:v>30</c:v>
                </c:pt>
                <c:pt idx="7">
                  <c:v>31.2</c:v>
                </c:pt>
                <c:pt idx="8">
                  <c:v>31.6</c:v>
                </c:pt>
                <c:pt idx="9">
                  <c:v>32.200000000000003</c:v>
                </c:pt>
                <c:pt idx="10">
                  <c:v>38.1</c:v>
                </c:pt>
                <c:pt idx="11">
                  <c:v>76.5</c:v>
                </c:pt>
                <c:pt idx="12">
                  <c:v>112.1</c:v>
                </c:pt>
                <c:pt idx="13">
                  <c:v>183.2</c:v>
                </c:pt>
                <c:pt idx="14">
                  <c:v>191.1</c:v>
                </c:pt>
                <c:pt idx="15">
                  <c:v>203.5</c:v>
                </c:pt>
                <c:pt idx="16">
                  <c:v>181.4</c:v>
                </c:pt>
                <c:pt idx="17">
                  <c:v>61.2</c:v>
                </c:pt>
                <c:pt idx="18">
                  <c:v>61.2</c:v>
                </c:pt>
                <c:pt idx="19">
                  <c:v>49.5</c:v>
                </c:pt>
                <c:pt idx="20">
                  <c:v>50.7</c:v>
                </c:pt>
                <c:pt idx="21">
                  <c:v>22.6</c:v>
                </c:pt>
                <c:pt idx="22">
                  <c:v>1.6</c:v>
                </c:pt>
              </c:numCache>
            </c:numRef>
          </c:yVal>
          <c:smooth val="1"/>
          <c:extLst>
            <c:ext xmlns:c16="http://schemas.microsoft.com/office/drawing/2014/chart" uri="{C3380CC4-5D6E-409C-BE32-E72D297353CC}">
              <c16:uniqueId val="{0000000D-4FE1-452C-8B24-D73615F79568}"/>
            </c:ext>
          </c:extLst>
        </c:ser>
        <c:ser>
          <c:idx val="14"/>
          <c:order val="14"/>
          <c:tx>
            <c:strRef>
              <c:f>[HPCL_cache.xlsx]Sheet1!$B$255</c:f>
              <c:strCache>
                <c:ptCount val="1"/>
                <c:pt idx="0">
                  <c:v>64M</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[HPCL_cache.xlsx]Sheet1!$D$232:$D$255</c:f>
              <c:numCache>
                <c:formatCode>General</c:formatCode>
                <c:ptCount val="2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pt idx="23">
                  <c:v>33554432</c:v>
                </c:pt>
              </c:numCache>
            </c:numRef>
          </c:xVal>
          <c:yVal>
            <c:numRef>
              <c:f>[HPCL_cache.xlsx]Sheet1!$E$232:$E$255</c:f>
              <c:numCache>
                <c:formatCode>General</c:formatCode>
                <c:ptCount val="24"/>
                <c:pt idx="0">
                  <c:v>2.1</c:v>
                </c:pt>
                <c:pt idx="1">
                  <c:v>4.7</c:v>
                </c:pt>
                <c:pt idx="2">
                  <c:v>8.8000000000000007</c:v>
                </c:pt>
                <c:pt idx="3">
                  <c:v>15.3</c:v>
                </c:pt>
                <c:pt idx="4">
                  <c:v>31.2</c:v>
                </c:pt>
                <c:pt idx="5">
                  <c:v>32.1</c:v>
                </c:pt>
                <c:pt idx="6">
                  <c:v>32.799999999999997</c:v>
                </c:pt>
                <c:pt idx="7">
                  <c:v>34</c:v>
                </c:pt>
                <c:pt idx="8">
                  <c:v>34.200000000000003</c:v>
                </c:pt>
                <c:pt idx="9">
                  <c:v>35.1</c:v>
                </c:pt>
                <c:pt idx="10">
                  <c:v>42.5</c:v>
                </c:pt>
                <c:pt idx="11">
                  <c:v>82.9</c:v>
                </c:pt>
                <c:pt idx="12">
                  <c:v>125</c:v>
                </c:pt>
                <c:pt idx="13">
                  <c:v>218.6</c:v>
                </c:pt>
                <c:pt idx="14">
                  <c:v>225.1</c:v>
                </c:pt>
                <c:pt idx="15">
                  <c:v>232.2</c:v>
                </c:pt>
                <c:pt idx="16">
                  <c:v>229.4</c:v>
                </c:pt>
                <c:pt idx="17">
                  <c:v>214.6</c:v>
                </c:pt>
                <c:pt idx="18">
                  <c:v>62</c:v>
                </c:pt>
                <c:pt idx="19">
                  <c:v>62</c:v>
                </c:pt>
                <c:pt idx="20">
                  <c:v>49.7</c:v>
                </c:pt>
                <c:pt idx="21">
                  <c:v>50.9</c:v>
                </c:pt>
                <c:pt idx="22">
                  <c:v>22.7</c:v>
                </c:pt>
                <c:pt idx="23">
                  <c:v>1.5</c:v>
                </c:pt>
              </c:numCache>
            </c:numRef>
          </c:yVal>
          <c:smooth val="1"/>
          <c:extLst>
            <c:ext xmlns:c16="http://schemas.microsoft.com/office/drawing/2014/chart" uri="{C3380CC4-5D6E-409C-BE32-E72D297353CC}">
              <c16:uniqueId val="{0000000E-4FE1-452C-8B24-D73615F79568}"/>
            </c:ext>
          </c:extLst>
        </c:ser>
        <c:dLbls>
          <c:showLegendKey val="0"/>
          <c:showVal val="0"/>
          <c:showCatName val="0"/>
          <c:showSerName val="0"/>
          <c:showPercent val="0"/>
          <c:showBubbleSize val="0"/>
        </c:dLbls>
        <c:axId val="-2101707168"/>
        <c:axId val="-2101701248"/>
      </c:scatterChart>
      <c:valAx>
        <c:axId val="-2101707168"/>
        <c:scaling>
          <c:logBase val="2"/>
          <c:orientation val="minMax"/>
          <c:max val="409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Stride size (bytes)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701248"/>
        <c:crosses val="autoZero"/>
        <c:crossBetween val="midCat"/>
      </c:valAx>
      <c:valAx>
        <c:axId val="-2101701248"/>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R+W time (nanosecond)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707168"/>
        <c:crosses val="autoZero"/>
        <c:crossBetween val="midCat"/>
      </c:valAx>
      <c:spPr>
        <a:noFill/>
        <a:ln>
          <a:noFill/>
        </a:ln>
        <a:effectLst/>
      </c:spPr>
    </c:plotArea>
    <c:legend>
      <c:legendPos val="r"/>
      <c:layout>
        <c:manualLayout>
          <c:xMode val="edge"/>
          <c:yMode val="edge"/>
          <c:x val="0.87338003578312295"/>
          <c:y val="3.8131477122060803E-2"/>
          <c:w val="0.124589208325703"/>
          <c:h val="0.8325154909759989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0.5</cdr:x>
      <cdr:y>0.68624</cdr:y>
    </cdr:from>
    <cdr:to>
      <cdr:x>0.5</cdr:x>
      <cdr:y>0.84994</cdr:y>
    </cdr:to>
    <cdr:cxnSp macro="">
      <cdr:nvCxnSpPr>
        <cdr:cNvPr id="3" name="Straight Arrow Connector 2">
          <a:extLst xmlns:a="http://schemas.openxmlformats.org/drawingml/2006/main">
            <a:ext uri="{FF2B5EF4-FFF2-40B4-BE49-F238E27FC236}">
              <a16:creationId xmlns:a16="http://schemas.microsoft.com/office/drawing/2014/main" id="{FFD1EE06-0F65-8F44-A620-491B263DC330}"/>
            </a:ext>
          </a:extLst>
        </cdr:cNvPr>
        <cdr:cNvCxnSpPr/>
      </cdr:nvCxnSpPr>
      <cdr:spPr>
        <a:xfrm xmlns:a="http://schemas.openxmlformats.org/drawingml/2006/main">
          <a:off x="4114800" y="3833122"/>
          <a:ext cx="0" cy="9144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0.47346</cdr:x>
      <cdr:y>0.68505</cdr:y>
    </cdr:from>
    <cdr:to>
      <cdr:x>0.47346</cdr:x>
      <cdr:y>0.84875</cdr:y>
    </cdr:to>
    <cdr:cxnSp macro="">
      <cdr:nvCxnSpPr>
        <cdr:cNvPr id="3" name="Straight Arrow Connector 2">
          <a:extLst xmlns:a="http://schemas.openxmlformats.org/drawingml/2006/main">
            <a:ext uri="{FF2B5EF4-FFF2-40B4-BE49-F238E27FC236}">
              <a16:creationId xmlns:a16="http://schemas.microsoft.com/office/drawing/2014/main" id="{49A5F7D4-F719-B94F-9DE5-1B01DF4708F7}"/>
            </a:ext>
          </a:extLst>
        </cdr:cNvPr>
        <cdr:cNvCxnSpPr/>
      </cdr:nvCxnSpPr>
      <cdr:spPr>
        <a:xfrm xmlns:a="http://schemas.openxmlformats.org/drawingml/2006/main">
          <a:off x="3896360" y="3826519"/>
          <a:ext cx="0" cy="914383"/>
        </a:xfrm>
        <a:prstGeom xmlns:a="http://schemas.openxmlformats.org/drawingml/2006/main" prst="straightConnector1">
          <a:avLst/>
        </a:prstGeom>
        <a:ln xmlns:a="http://schemas.openxmlformats.org/drawingml/2006/main" w="31750">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0.51852</cdr:x>
      <cdr:y>0.84994</cdr:y>
    </cdr:from>
    <cdr:to>
      <cdr:x>0.51852</cdr:x>
      <cdr:y>0.86631</cdr:y>
    </cdr:to>
    <cdr:cxnSp macro="">
      <cdr:nvCxnSpPr>
        <cdr:cNvPr id="4" name="Straight Arrow Connector 3">
          <a:extLst xmlns:a="http://schemas.openxmlformats.org/drawingml/2006/main">
            <a:ext uri="{FF2B5EF4-FFF2-40B4-BE49-F238E27FC236}">
              <a16:creationId xmlns:a16="http://schemas.microsoft.com/office/drawing/2014/main" id="{F26B50E2-275C-8E49-B235-9AE755F6672B}"/>
            </a:ext>
          </a:extLst>
        </cdr:cNvPr>
        <cdr:cNvCxnSpPr/>
      </cdr:nvCxnSpPr>
      <cdr:spPr>
        <a:xfrm xmlns:a="http://schemas.openxmlformats.org/drawingml/2006/main">
          <a:off x="4267200" y="4747522"/>
          <a:ext cx="0" cy="9144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B2BC203-C232-40BB-BFB0-72F550317DC8}" type="slidenum">
              <a:rPr lang="en-US" altLang="zh-CN"/>
              <a:pPr>
                <a:defRPr/>
              </a:pPr>
              <a:t>‹#›</a:t>
            </a:fld>
            <a:endParaRPr lang="en-US" altLang="zh-CN"/>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5689AF3-6467-4BFD-B44E-D8E50E19EFA0}" type="datetimeFigureOut">
              <a:rPr lang="en-US" altLang="zh-CN"/>
              <a:pPr>
                <a:defRPr/>
              </a:pPr>
              <a:t>4/10/18</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F4E3164-0D27-4BBE-86D8-9B9875780871}" type="datetimeFigureOut">
              <a:rPr lang="en-US" altLang="zh-CN"/>
              <a:pPr>
                <a:defRPr/>
              </a:pPr>
              <a:t>4/10/18</a:t>
            </a:fld>
            <a:endParaRPr lang="en-US" altLang="zh-CN"/>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wrap="square" lIns="96125" tIns="48063" rIns="96125" bIns="48063" numCol="1" anchor="ctr" anchorCtr="0" compatLnSpc="1">
            <a:prstTxWarp prst="textNoShape">
              <a:avLst/>
            </a:prstTxWarp>
          </a:bodyPr>
          <a:lstStyle/>
          <a:p>
            <a:pPr lvl="0"/>
            <a:endParaRPr lang="en-US" alt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502BD66-ADB8-4237-9A0C-53F708C39BD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8440D5-CCD5-4415-984A-8703DA48E920}" type="slidenum">
              <a:rPr lang="en-US" altLang="zh-CN">
                <a:latin typeface="Calibri" panose="020F0502020204030204" pitchFamily="34" charset="0"/>
              </a:rPr>
              <a:pPr/>
              <a:t>1</a:t>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lecture</a:t>
            </a:r>
          </a:p>
          <a:p>
            <a:endParaRPr lang="en-US" altLang="zh-CN"/>
          </a:p>
          <a:p>
            <a:r>
              <a:rPr lang="en-US" altLang="zh-CN"/>
              <a:t>Another sample string to try 0 1 2 3 0 8 11 0 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This is called a 4-way set associative cache because there are four cache entries for each cache index.  Essentially, you have four direct mapped cache working in parallel.</a:t>
            </a:r>
          </a:p>
          <a:p>
            <a:r>
              <a:rPr lang="en-US" altLang="zh-CN" dirty="0"/>
              <a:t>This is how it works: the cache index selects a set from the cache. The four tags in the set are compared in parallel with the upper bits of the memory address.</a:t>
            </a:r>
          </a:p>
          <a:p>
            <a:r>
              <a:rPr lang="en-US" altLang="zh-CN" dirty="0"/>
              <a:t>If no tags match the incoming address tag, we have a cache miss.</a:t>
            </a:r>
          </a:p>
          <a:p>
            <a:r>
              <a:rPr lang="en-US" altLang="zh-CN" dirty="0"/>
              <a:t>Otherwise, we have a cache hit and we will select the data from the way where the tag matches occur.</a:t>
            </a:r>
          </a:p>
          <a:p>
            <a:r>
              <a:rPr lang="en-US" altLang="zh-CN" dirty="0"/>
              <a:t>This is simple enough.  What is its disadvantages?</a:t>
            </a:r>
          </a:p>
          <a:p>
            <a:endParaRPr lang="en-US" altLang="zh-CN" dirty="0"/>
          </a:p>
          <a:p>
            <a:r>
              <a:rPr lang="en-US" altLang="zh-CN" dirty="0"/>
              <a:t>+1 = 36 min. (Y:16)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lecture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First of all, a N-way set associative cache will need N comparators instead of just one comparator (use the right side of the diagram for direct mapped cache).</a:t>
            </a:r>
          </a:p>
          <a:p>
            <a:r>
              <a:rPr lang="en-US" altLang="zh-CN"/>
              <a:t>A N-way set associative cache will also be slower than a direct mapped cache because of this extra multiplexer delay.</a:t>
            </a:r>
          </a:p>
          <a:p>
            <a:r>
              <a:rPr lang="en-US" altLang="zh-CN"/>
              <a:t>Finally, for a N-way set associative cache, the data will be available AFTER the hit/miss signal becomes valid because the hit/mis is needed to control the data MUX.</a:t>
            </a:r>
          </a:p>
          <a:p>
            <a:r>
              <a:rPr lang="en-US" altLang="zh-CN"/>
              <a:t>For a direct mapped cache, that is everything before the MUX on the right or left side, the cache block will be available BEFORE the hit/miss signal (AND gate output) because the data does not have to go through the comparator.</a:t>
            </a:r>
          </a:p>
          <a:p>
            <a:r>
              <a:rPr lang="en-US" altLang="zh-CN"/>
              <a:t>This can be an important consideration because the processor can now go ahead and use the data  without  knowing if it is a Hit or Miss.  Just assume it is a hit.</a:t>
            </a:r>
          </a:p>
          <a:p>
            <a:r>
              <a:rPr lang="en-US" altLang="zh-CN"/>
              <a:t>Since cache hit rate is in the upper 90% range, you will be ahead of the game 90% of the time and for those 10% of the time that you  are wrong,  just make sure you can recover.</a:t>
            </a:r>
          </a:p>
          <a:p>
            <a:r>
              <a:rPr lang="en-US" altLang="zh-CN"/>
              <a:t>You cannot play this speculation game with a N-way set-associative cache because as I said earlier, the data will not be available to you until the hit/miss signal is valid.</a:t>
            </a:r>
          </a:p>
          <a:p>
            <a:endParaRPr lang="en-US" altLang="zh-CN"/>
          </a:p>
          <a:p>
            <a:r>
              <a:rPr lang="en-US" altLang="zh-CN"/>
              <a:t>+2 = 38 min. (Y:18)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37891"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7773CE8-A72A-4E13-9FBA-CC246D357C4E}" type="datetime3">
              <a:rPr lang="en-AU" altLang="zh-CN">
                <a:latin typeface="Times New Roman" panose="02020603050405020304" pitchFamily="18" charset="0"/>
              </a:rPr>
              <a:pPr/>
              <a:t>10 April, 2018</a:t>
            </a:fld>
            <a:endParaRPr lang="en-AU" altLang="zh-CN">
              <a:latin typeface="Times New Roman" panose="02020603050405020304" pitchFamily="18" charset="0"/>
            </a:endParaRPr>
          </a:p>
        </p:txBody>
      </p:sp>
      <p:sp>
        <p:nvSpPr>
          <p:cNvPr id="3789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378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A635093-B20C-4085-BEE9-0EBCD210F2FC}" type="slidenum">
              <a:rPr lang="en-AU" altLang="zh-CN">
                <a:latin typeface="Times New Roman" panose="02020603050405020304" pitchFamily="18" charset="0"/>
              </a:rPr>
              <a:pPr/>
              <a:t>18</a:t>
            </a:fld>
            <a:endParaRPr lang="en-AU" altLang="zh-CN">
              <a:latin typeface="Times New Roman" panose="02020603050405020304" pitchFamily="18" charset="0"/>
            </a:endParaRPr>
          </a:p>
        </p:txBody>
      </p:sp>
      <p:sp>
        <p:nvSpPr>
          <p:cNvPr id="378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Also reduces cache miss penalty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Global miss rate – the fraction of references that miss in all levels of a multilevel cache.  The global miss rate dictates how often we must access the main memory.</a:t>
            </a:r>
          </a:p>
          <a:p>
            <a:r>
              <a:rPr lang="en-US" altLang="zh-CN"/>
              <a:t>Local miss rate – the fraction of references to one level of a cache that miss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95655" tIns="46988" rIns="95655" bIns="46988" numCol="1" anchor="t" anchorCtr="0" compatLnSpc="1">
            <a:prstTxWarp prst="textNoShape">
              <a:avLst/>
            </a:prstTxWarp>
          </a:bodyPr>
          <a:lstStyle/>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Besides working at Sun, I also teach people how to fly whenever I have time.</a:t>
            </a:r>
          </a:p>
          <a:p>
            <a:r>
              <a:rPr lang="en-US" altLang="zh-CN"/>
              <a:t>Statistic have shown that if a pilot crashed after an engine failure, he or she is more likely to get killed in a multi-engine light airplane than a single engine airplane.</a:t>
            </a:r>
          </a:p>
          <a:p>
            <a:r>
              <a:rPr lang="en-US" altLang="zh-CN"/>
              <a:t>The joke among us flight instructors is that: sure, when the engine quit in a single engine stops, you have one option: sooner or later, you land.  Probably sooner.</a:t>
            </a:r>
          </a:p>
          <a:p>
            <a:r>
              <a:rPr lang="en-US" altLang="zh-CN"/>
              <a:t>But in a multi-engine airplane with one engine stops, you have a lot of options.  It is the need to make a decision that kills those people.</a:t>
            </a:r>
          </a:p>
          <a:p>
            <a:endParaRPr lang="en-US" altLang="zh-CN"/>
          </a:p>
        </p:txBody>
      </p:sp>
      <p:sp>
        <p:nvSpPr>
          <p:cNvPr id="53251" name="Rectangle 3"/>
          <p:cNvSpPr>
            <a:spLocks noGrp="1" noRot="1" noChangeAspect="1" noChangeArrowheads="1" noTextEdit="1"/>
          </p:cNvSpPr>
          <p:nvPr>
            <p:ph type="sldImg"/>
          </p:nvPr>
        </p:nvSpPr>
        <p:spPr bwMode="auto">
          <a:xfrm>
            <a:off x="1277938" y="620713"/>
            <a:ext cx="4775200" cy="3581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bwMode="auto">
          <a:xfrm>
            <a:off x="550863" y="4564063"/>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100871" tIns="49552" rIns="100871" bIns="49552" numCol="1" anchor="t" anchorCtr="0" compatLnSpc="1">
            <a:prstTxWarp prst="textNoShape">
              <a:avLst/>
            </a:prstTxWarp>
          </a:bodyPr>
          <a:lstStyle/>
          <a:p>
            <a:endParaRPr lang="en-US" altLang="en-US"/>
          </a:p>
        </p:txBody>
      </p:sp>
      <p:sp>
        <p:nvSpPr>
          <p:cNvPr id="11267" name="Rectangle 3"/>
          <p:cNvSpPr>
            <a:spLocks noGrp="1" noRot="1" noChangeAspect="1" noChangeArrowheads="1" noTextEdit="1"/>
          </p:cNvSpPr>
          <p:nvPr>
            <p:ph type="sldImg"/>
          </p:nvPr>
        </p:nvSpPr>
        <p:spPr bwMode="auto">
          <a:xfrm>
            <a:off x="1271588" y="614363"/>
            <a:ext cx="4786312" cy="35893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latin typeface="Times New Roman" panose="02020603050405020304" pitchFamily="18" charset="0"/>
              </a:rPr>
              <a:t>Morgan Kaufmann Publishers</a:t>
            </a:r>
          </a:p>
        </p:txBody>
      </p:sp>
      <p:sp>
        <p:nvSpPr>
          <p:cNvPr id="1331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3D341F-7714-44A2-A4AB-BE446C51F10D}" type="datetime4">
              <a:rPr lang="en-US" altLang="zh-CN">
                <a:latin typeface="Times New Roman" panose="02020603050405020304" pitchFamily="18" charset="0"/>
              </a:rPr>
              <a:pPr/>
              <a:t>April 10, 2018</a:t>
            </a:fld>
            <a:endParaRPr lang="en-US" altLang="zh-CN">
              <a:latin typeface="Times New Roman" panose="02020603050405020304" pitchFamily="18" charset="0"/>
            </a:endParaRPr>
          </a:p>
        </p:txBody>
      </p:sp>
      <p:sp>
        <p:nvSpPr>
          <p:cNvPr id="1331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latin typeface="Times New Roman" panose="02020603050405020304" pitchFamily="18" charset="0"/>
              </a:rPr>
              <a:t>Chapter 1 — Computer Abstractions and Technology</a:t>
            </a:r>
          </a:p>
        </p:txBody>
      </p:sp>
      <p:sp>
        <p:nvSpPr>
          <p:cNvPr id="133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61ABEB2-DAE3-4383-9008-A76F2C38E540}"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133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15363"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C3BEF10-8536-45B4-8A79-AD2A238107AF}" type="datetime3">
              <a:rPr lang="en-AU" altLang="zh-CN">
                <a:latin typeface="Times New Roman" panose="02020603050405020304" pitchFamily="18" charset="0"/>
              </a:rPr>
              <a:pPr/>
              <a:t>10 April, 2018</a:t>
            </a:fld>
            <a:endParaRPr lang="en-AU" altLang="zh-CN">
              <a:latin typeface="Times New Roman" panose="02020603050405020304" pitchFamily="18" charset="0"/>
            </a:endParaRPr>
          </a:p>
        </p:txBody>
      </p:sp>
      <p:sp>
        <p:nvSpPr>
          <p:cNvPr id="1536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153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DAA1FB6-5A6D-411D-BB1D-C7B475D1D3D2}" type="slidenum">
              <a:rPr lang="en-AU" altLang="zh-CN">
                <a:latin typeface="Times New Roman" panose="02020603050405020304" pitchFamily="18" charset="0"/>
              </a:rPr>
              <a:pPr/>
              <a:t>4</a:t>
            </a:fld>
            <a:endParaRPr lang="en-AU" altLang="zh-CN">
              <a:latin typeface="Times New Roman" panose="02020603050405020304" pitchFamily="18" charset="0"/>
            </a:endParaRPr>
          </a:p>
        </p:txBody>
      </p:sp>
      <p:sp>
        <p:nvSpPr>
          <p:cNvPr id="153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86BFF8-9D95-437A-AB94-6A5206F2906C}" type="slidenum">
              <a:rPr lang="en-US" altLang="en-US" smtClean="0"/>
              <a:pPr>
                <a:defRPr/>
              </a:pPr>
              <a:t>6</a:t>
            </a:fld>
            <a:endParaRPr lang="en-US" altLang="en-US"/>
          </a:p>
        </p:txBody>
      </p:sp>
    </p:spTree>
    <p:extLst>
      <p:ext uri="{BB962C8B-B14F-4D97-AF65-F5344CB8AC3E}">
        <p14:creationId xmlns:p14="http://schemas.microsoft.com/office/powerpoint/2010/main" val="289970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1843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B6A692-B5FA-40E1-BF0B-F139AD2BAC93}" type="datetime3">
              <a:rPr lang="en-AU" altLang="zh-CN">
                <a:latin typeface="Times New Roman" panose="02020603050405020304" pitchFamily="18" charset="0"/>
              </a:rPr>
              <a:pPr/>
              <a:t>10 April, 2018</a:t>
            </a:fld>
            <a:endParaRPr lang="en-AU" altLang="zh-CN">
              <a:latin typeface="Times New Roman" panose="02020603050405020304" pitchFamily="18" charset="0"/>
            </a:endParaRPr>
          </a:p>
        </p:txBody>
      </p:sp>
      <p:sp>
        <p:nvSpPr>
          <p:cNvPr id="1843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184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ACC6EF-4C90-4C41-BA1B-FBFBD04773E9}" type="slidenum">
              <a:rPr lang="en-AU" altLang="zh-CN">
                <a:latin typeface="Times New Roman" panose="02020603050405020304" pitchFamily="18" charset="0"/>
              </a:rPr>
              <a:pPr/>
              <a:t>8</a:t>
            </a:fld>
            <a:endParaRPr lang="en-AU" altLang="zh-CN">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ideal CPI = 1, then CPIstall = 4.44 and the amount of execution time spent on memory stalls would have risen from 3.44/5.44 = 63% to 3.44/4.44 = 77%</a:t>
            </a:r>
          </a:p>
          <a:p>
            <a:r>
              <a:rPr lang="en-US" altLang="zh-CN"/>
              <a:t>For miss penalty of 200, memory stall cycles = 2%  200 + 36% x 4% x 200 = 6.88 so that CPIstall = 8.88</a:t>
            </a:r>
          </a:p>
          <a:p>
            <a:endParaRPr lang="en-US" altLang="zh-CN"/>
          </a:p>
          <a:p>
            <a:r>
              <a:rPr lang="en-US" altLang="zh-CN"/>
              <a:t>This assumes that hit time is 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lecture</a:t>
            </a:r>
          </a:p>
          <a:p>
            <a:r>
              <a:rPr lang="en-US" altLang="zh-CN"/>
              <a:t>Valid bit indicates whether an entry contains valid information – if the bit is not set, there cannot be a match for this block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class handout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smtClean="0">
                <a:solidFill>
                  <a:schemeClr val="tx1"/>
                </a:solidFill>
                <a:latin typeface="Arial" panose="020B0604020202020204" pitchFamily="34" charset="0"/>
                <a:cs typeface="Arial" panose="020B0604020202020204" pitchFamily="34" charset="0"/>
              </a:defRPr>
            </a:lvl1pPr>
          </a:lstStyle>
          <a:p>
            <a:pPr>
              <a:defRPr/>
            </a:pPr>
            <a:fld id="{75E16A5C-AA69-411A-A9A1-5E7690E9C128}" type="datetime1">
              <a:rPr lang="en-US" altLang="zh-CN"/>
              <a:pPr>
                <a:defRPr/>
              </a:pPr>
              <a:t>4/10/18</a:t>
            </a:fld>
            <a:endParaRPr lang="en-US" altLang="zh-CN"/>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smtClean="0">
                <a:solidFill>
                  <a:schemeClr val="tx1"/>
                </a:solidFill>
                <a:latin typeface="Arial" panose="020B0604020202020204" pitchFamily="34" charset="0"/>
                <a:cs typeface="Arial" panose="020B0604020202020204" pitchFamily="34" charset="0"/>
              </a:defRPr>
            </a:lvl1pPr>
          </a:lstStyle>
          <a:p>
            <a:pPr>
              <a:defRPr/>
            </a:pPr>
            <a:fld id="{21FF014B-980A-424A-AC03-5B280C1843DE}" type="slidenum">
              <a:rPr lang="en-US" altLang="zh-CN"/>
              <a:pPr>
                <a:defRPr/>
              </a:pPr>
              <a:t>‹#›</a:t>
            </a:fld>
            <a:endParaRPr lang="en-US" altLang="zh-CN"/>
          </a:p>
        </p:txBody>
      </p:sp>
    </p:spTree>
    <p:extLst>
      <p:ext uri="{BB962C8B-B14F-4D97-AF65-F5344CB8AC3E}">
        <p14:creationId xmlns:p14="http://schemas.microsoft.com/office/powerpoint/2010/main" val="137530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B9BC12-5C23-4A3F-B299-1426D6D6600E}" type="datetime1">
              <a:rPr lang="en-US" altLang="zh-CN"/>
              <a:pPr>
                <a:defRPr/>
              </a:pPr>
              <a:t>4/10/18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05D8D803-BE26-4AEA-9D8F-C505EBF19F7C}" type="slidenum">
              <a:rPr lang="en-US" altLang="zh-CN"/>
              <a:pPr>
                <a:defRPr/>
              </a:pPr>
              <a:t>‹#›</a:t>
            </a:fld>
            <a:endParaRPr lang="en-US" altLang="zh-CN"/>
          </a:p>
        </p:txBody>
      </p:sp>
    </p:spTree>
    <p:extLst>
      <p:ext uri="{BB962C8B-B14F-4D97-AF65-F5344CB8AC3E}">
        <p14:creationId xmlns:p14="http://schemas.microsoft.com/office/powerpoint/2010/main" val="215121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CFA8BDC-895B-4534-8179-52B2A3B56189}" type="datetime1">
              <a:rPr lang="en-US" altLang="zh-CN"/>
              <a:pPr>
                <a:defRPr/>
              </a:pPr>
              <a:t>4/10/18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5DEF4602-E76B-41BF-B6F8-C5132153FF24}" type="slidenum">
              <a:rPr lang="en-US" altLang="zh-CN"/>
              <a:pPr>
                <a:defRPr/>
              </a:pPr>
              <a:t>‹#›</a:t>
            </a:fld>
            <a:endParaRPr lang="en-US" altLang="zh-CN"/>
          </a:p>
        </p:txBody>
      </p:sp>
    </p:spTree>
    <p:extLst>
      <p:ext uri="{BB962C8B-B14F-4D97-AF65-F5344CB8AC3E}">
        <p14:creationId xmlns:p14="http://schemas.microsoft.com/office/powerpoint/2010/main" val="228004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533400" y="914400"/>
            <a:ext cx="4000500" cy="23987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86300" y="914400"/>
            <a:ext cx="4000500" cy="23987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8900957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33400" y="914400"/>
            <a:ext cx="8153400" cy="2398713"/>
          </a:xfrm>
        </p:spPr>
        <p:txBody>
          <a:bodyPr/>
          <a:lstStyle/>
          <a:p>
            <a:pPr lvl="0"/>
            <a:endParaRPr lang="zh-CN" altLang="en-US" noProof="0"/>
          </a:p>
        </p:txBody>
      </p:sp>
    </p:spTree>
    <p:extLst>
      <p:ext uri="{BB962C8B-B14F-4D97-AF65-F5344CB8AC3E}">
        <p14:creationId xmlns:p14="http://schemas.microsoft.com/office/powerpoint/2010/main" val="18728298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smtClean="0">
                <a:solidFill>
                  <a:schemeClr val="tx1"/>
                </a:solidFill>
                <a:latin typeface="Arial" panose="020B0604020202020204" pitchFamily="34" charset="0"/>
                <a:cs typeface="Arial" panose="020B0604020202020204" pitchFamily="34" charset="0"/>
              </a:defRPr>
            </a:lvl1pPr>
          </a:lstStyle>
          <a:p>
            <a:pPr>
              <a:defRPr/>
            </a:pPr>
            <a:fld id="{F1B1B5E0-1FF3-48A8-86A2-1DFCF411E36F}" type="datetime1">
              <a:rPr lang="en-US" altLang="zh-CN"/>
              <a:pPr>
                <a:defRPr/>
              </a:pPr>
              <a:t>4/10/18</a:t>
            </a:fld>
            <a:endParaRPr lang="en-US" altLang="zh-CN"/>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smtClean="0">
                <a:solidFill>
                  <a:schemeClr val="tx1"/>
                </a:solidFill>
                <a:latin typeface="Arial" panose="020B0604020202020204" pitchFamily="34" charset="0"/>
                <a:cs typeface="Arial" panose="020B0604020202020204" pitchFamily="34" charset="0"/>
              </a:defRPr>
            </a:lvl1pPr>
          </a:lstStyle>
          <a:p>
            <a:pPr>
              <a:defRPr/>
            </a:pPr>
            <a:fld id="{745D60F5-1647-4064-96CD-719215281BBA}" type="slidenum">
              <a:rPr lang="en-US" altLang="zh-CN"/>
              <a:pPr>
                <a:defRPr/>
              </a:pPr>
              <a:t>‹#›</a:t>
            </a:fld>
            <a:endParaRPr lang="en-US" altLang="zh-CN"/>
          </a:p>
        </p:txBody>
      </p:sp>
    </p:spTree>
    <p:extLst>
      <p:ext uri="{BB962C8B-B14F-4D97-AF65-F5344CB8AC3E}">
        <p14:creationId xmlns:p14="http://schemas.microsoft.com/office/powerpoint/2010/main" val="33292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9218D02-0C06-422E-97FB-6944DF5A4FED}" type="datetime1">
              <a:rPr lang="en-US" altLang="zh-CN"/>
              <a:pPr>
                <a:defRPr/>
              </a:pPr>
              <a:t>4/10/18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C480B488-42C4-4E4A-AEE1-F4F49714446B}" type="slidenum">
              <a:rPr lang="en-US" altLang="zh-CN"/>
              <a:pPr>
                <a:defRPr/>
              </a:pPr>
              <a:t>‹#›</a:t>
            </a:fld>
            <a:endParaRPr lang="en-US" altLang="zh-CN"/>
          </a:p>
        </p:txBody>
      </p:sp>
    </p:spTree>
    <p:extLst>
      <p:ext uri="{BB962C8B-B14F-4D97-AF65-F5344CB8AC3E}">
        <p14:creationId xmlns:p14="http://schemas.microsoft.com/office/powerpoint/2010/main" val="3640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3C4E180-4272-4EF1-8637-8C6F964CE932}" type="datetime1">
              <a:rPr lang="en-US" altLang="zh-CN"/>
              <a:pPr>
                <a:defRPr/>
              </a:pPr>
              <a:t>4/10/18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125D1FF3-8B63-4B8B-86C2-B62F8617EB24}" type="slidenum">
              <a:rPr lang="en-US" altLang="zh-CN"/>
              <a:pPr>
                <a:defRPr/>
              </a:pPr>
              <a:t>‹#›</a:t>
            </a:fld>
            <a:endParaRPr lang="en-US" altLang="zh-CN"/>
          </a:p>
        </p:txBody>
      </p:sp>
    </p:spTree>
    <p:extLst>
      <p:ext uri="{BB962C8B-B14F-4D97-AF65-F5344CB8AC3E}">
        <p14:creationId xmlns:p14="http://schemas.microsoft.com/office/powerpoint/2010/main" val="25986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395443-8249-449D-B61D-990FC08817B1}" type="datetime1">
              <a:rPr lang="en-US" altLang="zh-CN"/>
              <a:pPr>
                <a:defRPr/>
              </a:pPr>
              <a:t>4/10/18</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E21D6A8E-2F85-484F-83EB-17BA10C43448}" type="slidenum">
              <a:rPr lang="en-US" altLang="zh-CN"/>
              <a:pPr>
                <a:defRPr/>
              </a:pPr>
              <a:t>‹#›</a:t>
            </a:fld>
            <a:endParaRPr lang="en-US" altLang="zh-CN"/>
          </a:p>
        </p:txBody>
      </p:sp>
    </p:spTree>
    <p:extLst>
      <p:ext uri="{BB962C8B-B14F-4D97-AF65-F5344CB8AC3E}">
        <p14:creationId xmlns:p14="http://schemas.microsoft.com/office/powerpoint/2010/main" val="338782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BE48C9E-1A00-4AC7-B613-4DCD7E6536CC}" type="datetime1">
              <a:rPr lang="en-US" altLang="zh-CN"/>
              <a:pPr>
                <a:defRPr/>
              </a:pPr>
              <a:t>4/10/18</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6B5EB8EF-E2D9-47CA-A5B2-2AEB269FA529}" type="slidenum">
              <a:rPr lang="en-US" altLang="zh-CN"/>
              <a:pPr>
                <a:defRPr/>
              </a:pPr>
              <a:t>‹#›</a:t>
            </a:fld>
            <a:endParaRPr lang="en-US" altLang="zh-CN"/>
          </a:p>
        </p:txBody>
      </p:sp>
    </p:spTree>
    <p:extLst>
      <p:ext uri="{BB962C8B-B14F-4D97-AF65-F5344CB8AC3E}">
        <p14:creationId xmlns:p14="http://schemas.microsoft.com/office/powerpoint/2010/main" val="313644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E78604-3D9D-4A5E-B0E5-88A7E0B5AD1E}" type="datetime1">
              <a:rPr lang="en-US" altLang="zh-CN"/>
              <a:pPr>
                <a:defRPr/>
              </a:pPr>
              <a:t>4/10/18</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F4F88154-91CC-4F7B-A9F2-8CF2D8CDE81F}" type="slidenum">
              <a:rPr lang="en-US" altLang="zh-CN"/>
              <a:pPr>
                <a:defRPr/>
              </a:pPr>
              <a:t>‹#›</a:t>
            </a:fld>
            <a:endParaRPr lang="en-US" altLang="zh-CN"/>
          </a:p>
        </p:txBody>
      </p:sp>
    </p:spTree>
    <p:extLst>
      <p:ext uri="{BB962C8B-B14F-4D97-AF65-F5344CB8AC3E}">
        <p14:creationId xmlns:p14="http://schemas.microsoft.com/office/powerpoint/2010/main" val="90933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A33FBE-A9E4-4B01-A6BF-5B6D174DEFAF}" type="datetime1">
              <a:rPr lang="en-US" altLang="zh-CN"/>
              <a:pPr>
                <a:defRPr/>
              </a:pPr>
              <a:t>4/10/18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03CBFE5D-841E-43C6-AAD7-6B24C9E9F573}" type="slidenum">
              <a:rPr lang="en-US" altLang="zh-CN"/>
              <a:pPr>
                <a:defRPr/>
              </a:pPr>
              <a:t>‹#›</a:t>
            </a:fld>
            <a:endParaRPr lang="en-US" altLang="zh-CN"/>
          </a:p>
        </p:txBody>
      </p:sp>
    </p:spTree>
    <p:extLst>
      <p:ext uri="{BB962C8B-B14F-4D97-AF65-F5344CB8AC3E}">
        <p14:creationId xmlns:p14="http://schemas.microsoft.com/office/powerpoint/2010/main" val="145005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7D15443-480D-4BD1-8EFB-FFDA0A7AD646}" type="datetime1">
              <a:rPr lang="en-US" altLang="zh-CN"/>
              <a:pPr>
                <a:defRPr/>
              </a:pPr>
              <a:t>4/10/18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A7407B8A-AD29-41D2-A047-2BEEBE38B677}" type="slidenum">
              <a:rPr lang="en-US" altLang="zh-CN"/>
              <a:pPr>
                <a:defRPr/>
              </a:pPr>
              <a:t>‹#›</a:t>
            </a:fld>
            <a:endParaRPr lang="en-US" altLang="zh-CN"/>
          </a:p>
        </p:txBody>
      </p:sp>
    </p:spTree>
    <p:extLst>
      <p:ext uri="{BB962C8B-B14F-4D97-AF65-F5344CB8AC3E}">
        <p14:creationId xmlns:p14="http://schemas.microsoft.com/office/powerpoint/2010/main" val="354606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anose="020F0502020204030204" pitchFamily="34" charset="0"/>
              </a:defRPr>
            </a:lvl1pPr>
          </a:lstStyle>
          <a:p>
            <a:pPr>
              <a:defRPr/>
            </a:pPr>
            <a:fld id="{9C8AF401-304D-471A-8D43-7D8E5018C851}" type="datetime1">
              <a:rPr lang="en-US" altLang="zh-CN"/>
              <a:pPr>
                <a:defRPr/>
              </a:pPr>
              <a:t>4/10/18</a:t>
            </a:fld>
            <a:endParaRPr lang="en-US" altLang="zh-CN"/>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C9B77FAC-5A30-44F8-AC75-66225019CC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4" r:id="rId12"/>
    <p:sldLayoutId id="2147483825"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S PGothic" panose="020B0600070205080204" pitchFamily="34" charset="-128"/>
          <a:cs typeface="Arial" pitchFamily="34" charset="0"/>
        </a:defRPr>
      </a:lvl1pPr>
      <a:lvl2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2pPr>
      <a:lvl3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3pPr>
      <a:lvl4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4pPr>
      <a:lvl5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r>
              <a:rPr lang="en-US" altLang="zh-CN"/>
              <a:t>CPSC3300: Computer Systems Organization</a:t>
            </a:r>
          </a:p>
        </p:txBody>
      </p:sp>
      <p:sp>
        <p:nvSpPr>
          <p:cNvPr id="8195" name="Subtitle 2"/>
          <p:cNvSpPr>
            <a:spLocks noGrp="1"/>
          </p:cNvSpPr>
          <p:nvPr>
            <p:ph type="subTitle" idx="1"/>
          </p:nvPr>
        </p:nvSpPr>
        <p:spPr/>
        <p:txBody>
          <a:bodyPr/>
          <a:lstStyle/>
          <a:p>
            <a:pPr eaLnBrk="1" hangingPunct="1">
              <a:lnSpc>
                <a:spcPct val="80000"/>
              </a:lnSpc>
            </a:pPr>
            <a:r>
              <a:rPr lang="en-US" altLang="en-US" sz="2200" dirty="0"/>
              <a:t>Lectures 19 &amp; 20 – </a:t>
            </a:r>
            <a:r>
              <a:rPr lang="en-US" altLang="zh-CN" sz="2200" dirty="0"/>
              <a:t>Cache Performance</a:t>
            </a: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D5FB9940-240E-4816-BB6E-213DF03CE04B}" type="slidenum">
              <a:rPr lang="en-US" altLang="zh-CN" sz="900"/>
              <a:pPr>
                <a:spcBef>
                  <a:spcPct val="0"/>
                </a:spcBef>
                <a:buFontTx/>
                <a:buNone/>
              </a:pPr>
              <a:t>1</a:t>
            </a:fld>
            <a:endParaRPr lang="en-US" altLang="zh-CN"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Reducing Cache Miss Rates #1</a:t>
            </a:r>
          </a:p>
        </p:txBody>
      </p:sp>
      <p:sp>
        <p:nvSpPr>
          <p:cNvPr id="1678339" name="Rectangle 3"/>
          <p:cNvSpPr>
            <a:spLocks noGrp="1" noChangeArrowheads="1"/>
          </p:cNvSpPr>
          <p:nvPr>
            <p:ph type="body" idx="1"/>
          </p:nvPr>
        </p:nvSpPr>
        <p:spPr>
          <a:xfrm>
            <a:off x="152400" y="947738"/>
            <a:ext cx="8686800" cy="5376862"/>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457200">
              <a:buFont typeface="Wingdings" pitchFamily="2" charset="2"/>
              <a:buAutoNum type="arabicPeriod"/>
            </a:pPr>
            <a:r>
              <a:rPr lang="en-US" altLang="zh-CN"/>
              <a:t>Allow more flexible block placement</a:t>
            </a:r>
          </a:p>
          <a:p>
            <a:pPr marL="457200"/>
            <a:r>
              <a:rPr lang="en-US" altLang="zh-CN"/>
              <a:t>In a </a:t>
            </a:r>
            <a:r>
              <a:rPr lang="en-US" altLang="zh-CN">
                <a:solidFill>
                  <a:schemeClr val="accent1"/>
                </a:solidFill>
              </a:rPr>
              <a:t>direct mapped</a:t>
            </a:r>
            <a:r>
              <a:rPr lang="en-US" altLang="zh-CN"/>
              <a:t> </a:t>
            </a:r>
            <a:r>
              <a:rPr lang="en-US" altLang="zh-CN">
                <a:solidFill>
                  <a:schemeClr val="accent1"/>
                </a:solidFill>
              </a:rPr>
              <a:t>cache</a:t>
            </a:r>
            <a:r>
              <a:rPr lang="en-US" altLang="zh-CN"/>
              <a:t> a memory block maps to exactly one cache block</a:t>
            </a:r>
          </a:p>
          <a:p>
            <a:pPr marL="457200"/>
            <a:r>
              <a:rPr lang="en-US" altLang="zh-CN"/>
              <a:t>At the other extreme, could allow a memory block to be mapped to any cache block – </a:t>
            </a:r>
            <a:r>
              <a:rPr lang="en-US" altLang="zh-CN">
                <a:solidFill>
                  <a:schemeClr val="accent1"/>
                </a:solidFill>
              </a:rPr>
              <a:t>fully associative cache</a:t>
            </a:r>
          </a:p>
          <a:p>
            <a:pPr marL="457200"/>
            <a:r>
              <a:rPr lang="en-US" altLang="zh-CN"/>
              <a:t>A compromise is to divide the cache into </a:t>
            </a:r>
            <a:r>
              <a:rPr lang="en-US" altLang="zh-CN">
                <a:solidFill>
                  <a:schemeClr val="accent1"/>
                </a:solidFill>
              </a:rPr>
              <a:t>sets</a:t>
            </a:r>
            <a:r>
              <a:rPr lang="en-US" altLang="zh-CN"/>
              <a:t> each of which consists of n </a:t>
            </a:r>
            <a:r>
              <a:rPr lang="zh-CN" altLang="en-US"/>
              <a:t>“</a:t>
            </a:r>
            <a:r>
              <a:rPr lang="en-US" altLang="zh-CN"/>
              <a:t>ways</a:t>
            </a:r>
            <a:r>
              <a:rPr lang="zh-CN" altLang="en-US"/>
              <a:t>”</a:t>
            </a:r>
            <a:r>
              <a:rPr lang="en-US" altLang="zh-CN"/>
              <a:t> (</a:t>
            </a:r>
            <a:r>
              <a:rPr lang="en-US" altLang="zh-CN">
                <a:solidFill>
                  <a:schemeClr val="accent1"/>
                </a:solidFill>
              </a:rPr>
              <a:t>n-way set associative</a:t>
            </a:r>
            <a:r>
              <a:rPr lang="en-US" altLang="zh-CN"/>
              <a:t>).  A memory block maps to a unique set (specified by the index field) and can be placed in any way of that set (so there are n choices)</a:t>
            </a:r>
            <a:endParaRPr lang="en-US" altLang="zh-CN">
              <a:solidFill>
                <a:schemeClr val="accent1"/>
              </a:solidFill>
            </a:endParaRPr>
          </a:p>
          <a:p>
            <a:pPr marL="876300" lvl="1" indent="-381000" algn="ctr">
              <a:buFont typeface="Monotype Sorts" pitchFamily="2" charset="2"/>
              <a:buNone/>
            </a:pPr>
            <a:r>
              <a:rPr lang="en-US" altLang="zh-CN">
                <a:solidFill>
                  <a:schemeClr val="accent2"/>
                </a:solidFill>
                <a:ea typeface="SimSun" panose="02010600030101010101" pitchFamily="2" charset="-122"/>
              </a:rPr>
              <a:t>(block address) modulo (# sets in the cache)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Set Associative Cache Example</a:t>
            </a:r>
          </a:p>
        </p:txBody>
      </p:sp>
      <p:grpSp>
        <p:nvGrpSpPr>
          <p:cNvPr id="22531" name="Group 3"/>
          <p:cNvGrpSpPr>
            <a:grpSpLocks/>
          </p:cNvGrpSpPr>
          <p:nvPr/>
        </p:nvGrpSpPr>
        <p:grpSpPr bwMode="auto">
          <a:xfrm>
            <a:off x="2209800" y="2422525"/>
            <a:ext cx="990600" cy="1219200"/>
            <a:chOff x="1344" y="1056"/>
            <a:chExt cx="624" cy="768"/>
          </a:xfrm>
        </p:grpSpPr>
        <p:sp>
          <p:nvSpPr>
            <p:cNvPr id="22606" name="Rectangle 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607" name="Line 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8" name="Line 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9" name="Line 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32" name="Line 8"/>
          <p:cNvSpPr>
            <a:spLocks noChangeShapeType="1"/>
          </p:cNvSpPr>
          <p:nvPr/>
        </p:nvSpPr>
        <p:spPr bwMode="auto">
          <a:xfrm>
            <a:off x="4267200" y="1812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3" name="Line 9"/>
          <p:cNvSpPr>
            <a:spLocks noChangeShapeType="1"/>
          </p:cNvSpPr>
          <p:nvPr/>
        </p:nvSpPr>
        <p:spPr bwMode="auto">
          <a:xfrm>
            <a:off x="4267200" y="1508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4" name="Line 10"/>
          <p:cNvSpPr>
            <a:spLocks noChangeShapeType="1"/>
          </p:cNvSpPr>
          <p:nvPr/>
        </p:nvSpPr>
        <p:spPr bwMode="auto">
          <a:xfrm>
            <a:off x="4267200" y="2117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11"/>
          <p:cNvSpPr>
            <a:spLocks noChangeShapeType="1"/>
          </p:cNvSpPr>
          <p:nvPr/>
        </p:nvSpPr>
        <p:spPr bwMode="auto">
          <a:xfrm>
            <a:off x="4267200" y="1203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12"/>
          <p:cNvSpPr>
            <a:spLocks noChangeShapeType="1"/>
          </p:cNvSpPr>
          <p:nvPr/>
        </p:nvSpPr>
        <p:spPr bwMode="auto">
          <a:xfrm>
            <a:off x="4267200" y="1203325"/>
            <a:ext cx="0" cy="3657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3"/>
          <p:cNvSpPr>
            <a:spLocks noChangeShapeType="1"/>
          </p:cNvSpPr>
          <p:nvPr/>
        </p:nvSpPr>
        <p:spPr bwMode="auto">
          <a:xfrm>
            <a:off x="5257800" y="1203325"/>
            <a:ext cx="0" cy="3657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4"/>
          <p:cNvSpPr>
            <a:spLocks noChangeShapeType="1"/>
          </p:cNvSpPr>
          <p:nvPr/>
        </p:nvSpPr>
        <p:spPr bwMode="auto">
          <a:xfrm flipH="1" flipV="1">
            <a:off x="4267200" y="5470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5"/>
          <p:cNvSpPr>
            <a:spLocks noChangeShapeType="1"/>
          </p:cNvSpPr>
          <p:nvPr/>
        </p:nvSpPr>
        <p:spPr bwMode="auto">
          <a:xfrm flipH="1" flipV="1">
            <a:off x="4267200" y="5775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6"/>
          <p:cNvSpPr>
            <a:spLocks noChangeShapeType="1"/>
          </p:cNvSpPr>
          <p:nvPr/>
        </p:nvSpPr>
        <p:spPr bwMode="auto">
          <a:xfrm flipH="1" flipV="1">
            <a:off x="4267200" y="5165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7"/>
          <p:cNvSpPr>
            <a:spLocks noChangeShapeType="1"/>
          </p:cNvSpPr>
          <p:nvPr/>
        </p:nvSpPr>
        <p:spPr bwMode="auto">
          <a:xfrm flipH="1" flipV="1">
            <a:off x="4267200" y="6080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8"/>
          <p:cNvSpPr>
            <a:spLocks noChangeShapeType="1"/>
          </p:cNvSpPr>
          <p:nvPr/>
        </p:nvSpPr>
        <p:spPr bwMode="auto">
          <a:xfrm flipH="1" flipV="1">
            <a:off x="5257800" y="4860925"/>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Text Box 19"/>
          <p:cNvSpPr txBox="1">
            <a:spLocks noChangeArrowheads="1"/>
          </p:cNvSpPr>
          <p:nvPr/>
        </p:nvSpPr>
        <p:spPr bwMode="auto">
          <a:xfrm>
            <a:off x="892175" y="2382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a:t>
            </a:r>
          </a:p>
        </p:txBody>
      </p:sp>
      <p:sp>
        <p:nvSpPr>
          <p:cNvPr id="22544" name="Text Box 23"/>
          <p:cNvSpPr txBox="1">
            <a:spLocks noChangeArrowheads="1"/>
          </p:cNvSpPr>
          <p:nvPr/>
        </p:nvSpPr>
        <p:spPr bwMode="auto">
          <a:xfrm>
            <a:off x="457200" y="15081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Cache</a:t>
            </a:r>
          </a:p>
        </p:txBody>
      </p:sp>
      <p:sp>
        <p:nvSpPr>
          <p:cNvPr id="22545" name="Text Box 24"/>
          <p:cNvSpPr txBox="1">
            <a:spLocks noChangeArrowheads="1"/>
          </p:cNvSpPr>
          <p:nvPr/>
        </p:nvSpPr>
        <p:spPr bwMode="auto">
          <a:xfrm>
            <a:off x="5715000" y="974725"/>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Main Memory</a:t>
            </a:r>
          </a:p>
        </p:txBody>
      </p:sp>
      <p:sp>
        <p:nvSpPr>
          <p:cNvPr id="1679385" name="Text Box 25"/>
          <p:cNvSpPr txBox="1">
            <a:spLocks noChangeArrowheads="1"/>
          </p:cNvSpPr>
          <p:nvPr/>
        </p:nvSpPr>
        <p:spPr bwMode="auto">
          <a:xfrm>
            <a:off x="6172200" y="3489325"/>
            <a:ext cx="2743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a:t>Q2: How do we find it?</a:t>
            </a:r>
          </a:p>
          <a:p>
            <a:endParaRPr lang="en-US" altLang="zh-CN" sz="2000"/>
          </a:p>
          <a:p>
            <a:r>
              <a:rPr lang="en-US" altLang="zh-CN" sz="2000"/>
              <a:t>Use next 1 low order memory address bit to determine which cache set (i.e., modulo the number of sets in the cache)</a:t>
            </a:r>
          </a:p>
        </p:txBody>
      </p:sp>
      <p:sp>
        <p:nvSpPr>
          <p:cNvPr id="22547" name="Line 26"/>
          <p:cNvSpPr>
            <a:spLocks noChangeShapeType="1"/>
          </p:cNvSpPr>
          <p:nvPr/>
        </p:nvSpPr>
        <p:spPr bwMode="auto">
          <a:xfrm>
            <a:off x="4267200" y="2422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8" name="Line 27"/>
          <p:cNvSpPr>
            <a:spLocks noChangeShapeType="1"/>
          </p:cNvSpPr>
          <p:nvPr/>
        </p:nvSpPr>
        <p:spPr bwMode="auto">
          <a:xfrm>
            <a:off x="4267200" y="2727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9" name="Line 28"/>
          <p:cNvSpPr>
            <a:spLocks noChangeShapeType="1"/>
          </p:cNvSpPr>
          <p:nvPr/>
        </p:nvSpPr>
        <p:spPr bwMode="auto">
          <a:xfrm>
            <a:off x="4267200" y="3032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0" name="Line 29"/>
          <p:cNvSpPr>
            <a:spLocks noChangeShapeType="1"/>
          </p:cNvSpPr>
          <p:nvPr/>
        </p:nvSpPr>
        <p:spPr bwMode="auto">
          <a:xfrm>
            <a:off x="4267200" y="3336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1" name="Line 30"/>
          <p:cNvSpPr>
            <a:spLocks noChangeShapeType="1"/>
          </p:cNvSpPr>
          <p:nvPr/>
        </p:nvSpPr>
        <p:spPr bwMode="auto">
          <a:xfrm>
            <a:off x="4267200" y="3641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2" name="Line 31"/>
          <p:cNvSpPr>
            <a:spLocks noChangeShapeType="1"/>
          </p:cNvSpPr>
          <p:nvPr/>
        </p:nvSpPr>
        <p:spPr bwMode="auto">
          <a:xfrm>
            <a:off x="4267200" y="3946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3" name="Line 32"/>
          <p:cNvSpPr>
            <a:spLocks noChangeShapeType="1"/>
          </p:cNvSpPr>
          <p:nvPr/>
        </p:nvSpPr>
        <p:spPr bwMode="auto">
          <a:xfrm>
            <a:off x="4267200" y="4860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4" name="Line 33"/>
          <p:cNvSpPr>
            <a:spLocks noChangeShapeType="1"/>
          </p:cNvSpPr>
          <p:nvPr/>
        </p:nvSpPr>
        <p:spPr bwMode="auto">
          <a:xfrm>
            <a:off x="4267200" y="4251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5" name="Line 34"/>
          <p:cNvSpPr>
            <a:spLocks noChangeShapeType="1"/>
          </p:cNvSpPr>
          <p:nvPr/>
        </p:nvSpPr>
        <p:spPr bwMode="auto">
          <a:xfrm>
            <a:off x="4267200" y="4556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56" name="Group 35"/>
          <p:cNvGrpSpPr>
            <a:grpSpLocks/>
          </p:cNvGrpSpPr>
          <p:nvPr/>
        </p:nvGrpSpPr>
        <p:grpSpPr bwMode="auto">
          <a:xfrm>
            <a:off x="1600200" y="2422525"/>
            <a:ext cx="609600" cy="1219200"/>
            <a:chOff x="1344" y="1056"/>
            <a:chExt cx="624" cy="768"/>
          </a:xfrm>
        </p:grpSpPr>
        <p:sp>
          <p:nvSpPr>
            <p:cNvPr id="22602" name="Rectangle 36"/>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603" name="Line 37"/>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4" name="Line 38"/>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39"/>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57" name="Text Box 40"/>
          <p:cNvSpPr txBox="1">
            <a:spLocks noChangeArrowheads="1"/>
          </p:cNvSpPr>
          <p:nvPr/>
        </p:nvSpPr>
        <p:spPr bwMode="auto">
          <a:xfrm>
            <a:off x="1600200" y="196532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chemeClr val="accent2"/>
                </a:solidFill>
              </a:rPr>
              <a:t>Tag</a:t>
            </a:r>
          </a:p>
        </p:txBody>
      </p:sp>
      <p:sp>
        <p:nvSpPr>
          <p:cNvPr id="22558" name="Text Box 41"/>
          <p:cNvSpPr txBox="1">
            <a:spLocks noChangeArrowheads="1"/>
          </p:cNvSpPr>
          <p:nvPr/>
        </p:nvSpPr>
        <p:spPr bwMode="auto">
          <a:xfrm>
            <a:off x="2362200" y="196532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Data</a:t>
            </a:r>
          </a:p>
        </p:txBody>
      </p:sp>
      <p:sp>
        <p:nvSpPr>
          <p:cNvPr id="22559" name="Rectangle 42" descr="5%"/>
          <p:cNvSpPr>
            <a:spLocks noChangeArrowheads="1"/>
          </p:cNvSpPr>
          <p:nvPr/>
        </p:nvSpPr>
        <p:spPr bwMode="auto">
          <a:xfrm>
            <a:off x="4267200" y="12033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0" name="Rectangle 43" descr="10%"/>
          <p:cNvSpPr>
            <a:spLocks noChangeArrowheads="1"/>
          </p:cNvSpPr>
          <p:nvPr/>
        </p:nvSpPr>
        <p:spPr bwMode="auto">
          <a:xfrm>
            <a:off x="2209800" y="2422525"/>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1" name="Rectangle 44" descr="5%"/>
          <p:cNvSpPr>
            <a:spLocks noChangeArrowheads="1"/>
          </p:cNvSpPr>
          <p:nvPr/>
        </p:nvSpPr>
        <p:spPr bwMode="auto">
          <a:xfrm>
            <a:off x="4267200" y="24225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2" name="Rectangle 45" descr="5%"/>
          <p:cNvSpPr>
            <a:spLocks noChangeArrowheads="1"/>
          </p:cNvSpPr>
          <p:nvPr/>
        </p:nvSpPr>
        <p:spPr bwMode="auto">
          <a:xfrm>
            <a:off x="4267200" y="36417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3" name="Rectangle 46" descr="5%"/>
          <p:cNvSpPr>
            <a:spLocks noChangeArrowheads="1"/>
          </p:cNvSpPr>
          <p:nvPr/>
        </p:nvSpPr>
        <p:spPr bwMode="auto">
          <a:xfrm>
            <a:off x="4267200" y="48609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4" name="Rectangle 47" descr="5%"/>
          <p:cNvSpPr>
            <a:spLocks noChangeArrowheads="1"/>
          </p:cNvSpPr>
          <p:nvPr/>
        </p:nvSpPr>
        <p:spPr bwMode="auto">
          <a:xfrm>
            <a:off x="4267200" y="5775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5" name="Rectangle 48" descr="5%"/>
          <p:cNvSpPr>
            <a:spLocks noChangeArrowheads="1"/>
          </p:cNvSpPr>
          <p:nvPr/>
        </p:nvSpPr>
        <p:spPr bwMode="auto">
          <a:xfrm>
            <a:off x="4267200" y="45561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6" name="Rectangle 49" descr="5%"/>
          <p:cNvSpPr>
            <a:spLocks noChangeArrowheads="1"/>
          </p:cNvSpPr>
          <p:nvPr/>
        </p:nvSpPr>
        <p:spPr bwMode="auto">
          <a:xfrm>
            <a:off x="4267200" y="33369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7" name="Rectangle 50" descr="5%"/>
          <p:cNvSpPr>
            <a:spLocks noChangeArrowheads="1"/>
          </p:cNvSpPr>
          <p:nvPr/>
        </p:nvSpPr>
        <p:spPr bwMode="auto">
          <a:xfrm>
            <a:off x="4267200" y="21177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8" name="Rectangle 51" descr="5%"/>
          <p:cNvSpPr>
            <a:spLocks noChangeArrowheads="1"/>
          </p:cNvSpPr>
          <p:nvPr/>
        </p:nvSpPr>
        <p:spPr bwMode="auto">
          <a:xfrm>
            <a:off x="2209800" y="2727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1679422" name="Text Box 62"/>
          <p:cNvSpPr txBox="1">
            <a:spLocks noChangeArrowheads="1"/>
          </p:cNvSpPr>
          <p:nvPr/>
        </p:nvSpPr>
        <p:spPr bwMode="auto">
          <a:xfrm>
            <a:off x="533400" y="4251325"/>
            <a:ext cx="2819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a:t>Q1: Is it there?</a:t>
            </a:r>
          </a:p>
          <a:p>
            <a:endParaRPr lang="en-US" altLang="zh-CN" sz="2000"/>
          </a:p>
          <a:p>
            <a:r>
              <a:rPr lang="en-US" altLang="zh-CN" sz="2000"/>
              <a:t>Compare </a:t>
            </a:r>
            <a:r>
              <a:rPr lang="en-US" altLang="zh-CN" sz="2000" i="1"/>
              <a:t>all</a:t>
            </a:r>
            <a:r>
              <a:rPr lang="en-US" altLang="zh-CN" sz="2000"/>
              <a:t> the cache </a:t>
            </a:r>
            <a:r>
              <a:rPr lang="en-US" altLang="zh-CN" sz="2000">
                <a:solidFill>
                  <a:schemeClr val="accent2"/>
                </a:solidFill>
              </a:rPr>
              <a:t>tags</a:t>
            </a:r>
            <a:r>
              <a:rPr lang="en-US" altLang="zh-CN" sz="2000"/>
              <a:t> in the set to the </a:t>
            </a:r>
            <a:r>
              <a:rPr lang="en-US" altLang="zh-CN" sz="2000">
                <a:solidFill>
                  <a:schemeClr val="accent2"/>
                </a:solidFill>
              </a:rPr>
              <a:t>high order 3 memory address bits</a:t>
            </a:r>
            <a:r>
              <a:rPr lang="en-US" altLang="zh-CN" sz="2000"/>
              <a:t> to tell if the memory block is in the cache</a:t>
            </a:r>
          </a:p>
        </p:txBody>
      </p:sp>
      <p:grpSp>
        <p:nvGrpSpPr>
          <p:cNvPr id="22570" name="Group 63"/>
          <p:cNvGrpSpPr>
            <a:grpSpLocks/>
          </p:cNvGrpSpPr>
          <p:nvPr/>
        </p:nvGrpSpPr>
        <p:grpSpPr bwMode="auto">
          <a:xfrm>
            <a:off x="1219200" y="2422525"/>
            <a:ext cx="381000" cy="1219200"/>
            <a:chOff x="1344" y="1056"/>
            <a:chExt cx="624" cy="768"/>
          </a:xfrm>
        </p:grpSpPr>
        <p:sp>
          <p:nvSpPr>
            <p:cNvPr id="22598" name="Rectangle 6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99" name="Line 6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Line 6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1" name="Line 6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71" name="Text Box 68"/>
          <p:cNvSpPr txBox="1">
            <a:spLocks noChangeArrowheads="1"/>
          </p:cNvSpPr>
          <p:nvPr/>
        </p:nvSpPr>
        <p:spPr bwMode="auto">
          <a:xfrm>
            <a:off x="1219200" y="19653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V</a:t>
            </a:r>
          </a:p>
        </p:txBody>
      </p:sp>
      <p:grpSp>
        <p:nvGrpSpPr>
          <p:cNvPr id="22572" name="Group 112"/>
          <p:cNvGrpSpPr>
            <a:grpSpLocks/>
          </p:cNvGrpSpPr>
          <p:nvPr/>
        </p:nvGrpSpPr>
        <p:grpSpPr bwMode="auto">
          <a:xfrm>
            <a:off x="3200400" y="1355725"/>
            <a:ext cx="1066800" cy="1905000"/>
            <a:chOff x="2016" y="624"/>
            <a:chExt cx="672" cy="1200"/>
          </a:xfrm>
        </p:grpSpPr>
        <p:sp>
          <p:nvSpPr>
            <p:cNvPr id="22596"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7"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2573" name="Group 113"/>
          <p:cNvGrpSpPr>
            <a:grpSpLocks/>
          </p:cNvGrpSpPr>
          <p:nvPr/>
        </p:nvGrpSpPr>
        <p:grpSpPr bwMode="auto">
          <a:xfrm>
            <a:off x="3200400" y="2879725"/>
            <a:ext cx="1066800" cy="3048000"/>
            <a:chOff x="2016" y="1584"/>
            <a:chExt cx="672" cy="1920"/>
          </a:xfrm>
        </p:grpSpPr>
        <p:sp>
          <p:nvSpPr>
            <p:cNvPr id="22594"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5"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574" name="Text Box 90"/>
          <p:cNvSpPr txBox="1">
            <a:spLocks noChangeArrowheads="1"/>
          </p:cNvSpPr>
          <p:nvPr/>
        </p:nvSpPr>
        <p:spPr bwMode="auto">
          <a:xfrm>
            <a:off x="5181600" y="1203325"/>
            <a:ext cx="9906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110000"/>
              </a:lnSpc>
            </a:pPr>
            <a:r>
              <a:rPr lang="en-US" altLang="zh-CN">
                <a:solidFill>
                  <a:schemeClr val="accent2"/>
                </a:solidFill>
              </a:rPr>
              <a:t>000</a:t>
            </a:r>
            <a:r>
              <a:rPr lang="en-US" altLang="zh-CN"/>
              <a:t>0xx</a:t>
            </a:r>
          </a:p>
          <a:p>
            <a:pPr>
              <a:lnSpc>
                <a:spcPct val="110000"/>
              </a:lnSpc>
            </a:pPr>
            <a:r>
              <a:rPr lang="en-US" altLang="zh-CN">
                <a:solidFill>
                  <a:schemeClr val="accent2"/>
                </a:solidFill>
              </a:rPr>
              <a:t>000</a:t>
            </a:r>
            <a:r>
              <a:rPr lang="en-US" altLang="zh-CN"/>
              <a:t>1xx</a:t>
            </a:r>
          </a:p>
          <a:p>
            <a:pPr>
              <a:lnSpc>
                <a:spcPct val="110000"/>
              </a:lnSpc>
            </a:pPr>
            <a:r>
              <a:rPr lang="en-US" altLang="zh-CN">
                <a:solidFill>
                  <a:schemeClr val="accent2"/>
                </a:solidFill>
              </a:rPr>
              <a:t>001</a:t>
            </a:r>
            <a:r>
              <a:rPr lang="en-US" altLang="zh-CN"/>
              <a:t>0xx</a:t>
            </a:r>
          </a:p>
          <a:p>
            <a:pPr>
              <a:lnSpc>
                <a:spcPct val="110000"/>
              </a:lnSpc>
            </a:pPr>
            <a:r>
              <a:rPr lang="en-US" altLang="zh-CN">
                <a:solidFill>
                  <a:schemeClr val="accent2"/>
                </a:solidFill>
              </a:rPr>
              <a:t>001</a:t>
            </a:r>
            <a:r>
              <a:rPr lang="en-US" altLang="zh-CN"/>
              <a:t>1xx</a:t>
            </a:r>
          </a:p>
          <a:p>
            <a:pPr>
              <a:lnSpc>
                <a:spcPct val="110000"/>
              </a:lnSpc>
            </a:pPr>
            <a:r>
              <a:rPr lang="en-US" altLang="zh-CN">
                <a:solidFill>
                  <a:schemeClr val="accent2"/>
                </a:solidFill>
              </a:rPr>
              <a:t>010</a:t>
            </a:r>
            <a:r>
              <a:rPr lang="en-US" altLang="zh-CN"/>
              <a:t>0xx</a:t>
            </a:r>
          </a:p>
          <a:p>
            <a:pPr>
              <a:lnSpc>
                <a:spcPct val="110000"/>
              </a:lnSpc>
            </a:pPr>
            <a:r>
              <a:rPr lang="en-US" altLang="zh-CN">
                <a:solidFill>
                  <a:schemeClr val="accent2"/>
                </a:solidFill>
              </a:rPr>
              <a:t>010</a:t>
            </a:r>
            <a:r>
              <a:rPr lang="en-US" altLang="zh-CN"/>
              <a:t>1xx</a:t>
            </a:r>
          </a:p>
          <a:p>
            <a:pPr>
              <a:lnSpc>
                <a:spcPct val="110000"/>
              </a:lnSpc>
            </a:pPr>
            <a:r>
              <a:rPr lang="en-US" altLang="zh-CN">
                <a:solidFill>
                  <a:schemeClr val="accent2"/>
                </a:solidFill>
              </a:rPr>
              <a:t>011</a:t>
            </a:r>
            <a:r>
              <a:rPr lang="en-US" altLang="zh-CN"/>
              <a:t>0xx</a:t>
            </a:r>
          </a:p>
          <a:p>
            <a:pPr>
              <a:lnSpc>
                <a:spcPct val="110000"/>
              </a:lnSpc>
            </a:pPr>
            <a:r>
              <a:rPr lang="en-US" altLang="zh-CN">
                <a:solidFill>
                  <a:schemeClr val="accent2"/>
                </a:solidFill>
              </a:rPr>
              <a:t>011</a:t>
            </a:r>
            <a:r>
              <a:rPr lang="en-US" altLang="zh-CN"/>
              <a:t>1xx</a:t>
            </a:r>
          </a:p>
          <a:p>
            <a:pPr>
              <a:lnSpc>
                <a:spcPct val="110000"/>
              </a:lnSpc>
            </a:pPr>
            <a:r>
              <a:rPr lang="en-US" altLang="zh-CN">
                <a:solidFill>
                  <a:schemeClr val="accent2"/>
                </a:solidFill>
              </a:rPr>
              <a:t>100</a:t>
            </a:r>
            <a:r>
              <a:rPr lang="en-US" altLang="zh-CN"/>
              <a:t>0xx</a:t>
            </a:r>
          </a:p>
          <a:p>
            <a:pPr>
              <a:lnSpc>
                <a:spcPct val="110000"/>
              </a:lnSpc>
            </a:pPr>
            <a:r>
              <a:rPr lang="en-US" altLang="zh-CN">
                <a:solidFill>
                  <a:schemeClr val="accent2"/>
                </a:solidFill>
              </a:rPr>
              <a:t>100</a:t>
            </a:r>
            <a:r>
              <a:rPr lang="en-US" altLang="zh-CN"/>
              <a:t>1xx</a:t>
            </a:r>
          </a:p>
          <a:p>
            <a:pPr>
              <a:lnSpc>
                <a:spcPct val="110000"/>
              </a:lnSpc>
            </a:pPr>
            <a:r>
              <a:rPr lang="en-US" altLang="zh-CN">
                <a:solidFill>
                  <a:schemeClr val="accent2"/>
                </a:solidFill>
              </a:rPr>
              <a:t>101</a:t>
            </a:r>
            <a:r>
              <a:rPr lang="en-US" altLang="zh-CN"/>
              <a:t>0xx</a:t>
            </a:r>
          </a:p>
          <a:p>
            <a:pPr>
              <a:lnSpc>
                <a:spcPct val="110000"/>
              </a:lnSpc>
            </a:pPr>
            <a:r>
              <a:rPr lang="en-US" altLang="zh-CN">
                <a:solidFill>
                  <a:schemeClr val="accent2"/>
                </a:solidFill>
              </a:rPr>
              <a:t>101</a:t>
            </a:r>
            <a:r>
              <a:rPr lang="en-US" altLang="zh-CN"/>
              <a:t>1xx</a:t>
            </a:r>
          </a:p>
          <a:p>
            <a:pPr>
              <a:lnSpc>
                <a:spcPct val="110000"/>
              </a:lnSpc>
            </a:pPr>
            <a:r>
              <a:rPr lang="en-US" altLang="zh-CN">
                <a:solidFill>
                  <a:schemeClr val="accent2"/>
                </a:solidFill>
              </a:rPr>
              <a:t>110</a:t>
            </a:r>
            <a:r>
              <a:rPr lang="en-US" altLang="zh-CN"/>
              <a:t>0xx</a:t>
            </a:r>
          </a:p>
          <a:p>
            <a:pPr>
              <a:lnSpc>
                <a:spcPct val="110000"/>
              </a:lnSpc>
            </a:pPr>
            <a:r>
              <a:rPr lang="en-US" altLang="zh-CN">
                <a:solidFill>
                  <a:schemeClr val="accent2"/>
                </a:solidFill>
              </a:rPr>
              <a:t>110</a:t>
            </a:r>
            <a:r>
              <a:rPr lang="en-US" altLang="zh-CN"/>
              <a:t>1xx</a:t>
            </a:r>
          </a:p>
          <a:p>
            <a:pPr>
              <a:lnSpc>
                <a:spcPct val="110000"/>
              </a:lnSpc>
            </a:pPr>
            <a:r>
              <a:rPr lang="en-US" altLang="zh-CN">
                <a:solidFill>
                  <a:schemeClr val="accent2"/>
                </a:solidFill>
              </a:rPr>
              <a:t>111</a:t>
            </a:r>
            <a:r>
              <a:rPr lang="en-US" altLang="zh-CN"/>
              <a:t>0xx</a:t>
            </a:r>
          </a:p>
          <a:p>
            <a:pPr>
              <a:lnSpc>
                <a:spcPct val="110000"/>
              </a:lnSpc>
            </a:pPr>
            <a:r>
              <a:rPr lang="en-US" altLang="zh-CN">
                <a:solidFill>
                  <a:schemeClr val="accent2"/>
                </a:solidFill>
              </a:rPr>
              <a:t>111</a:t>
            </a:r>
            <a:r>
              <a:rPr lang="en-US" altLang="zh-CN"/>
              <a:t>1xx</a:t>
            </a:r>
          </a:p>
        </p:txBody>
      </p:sp>
      <p:sp>
        <p:nvSpPr>
          <p:cNvPr id="22575" name="Text Box 91"/>
          <p:cNvSpPr txBox="1">
            <a:spLocks noChangeArrowheads="1"/>
          </p:cNvSpPr>
          <p:nvPr/>
        </p:nvSpPr>
        <p:spPr bwMode="auto">
          <a:xfrm>
            <a:off x="6248400" y="1431925"/>
            <a:ext cx="2514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Two low order bits define the byte in the word (32-b words)</a:t>
            </a:r>
          </a:p>
          <a:p>
            <a:r>
              <a:rPr lang="en-US" altLang="zh-CN" b="1"/>
              <a:t>One word blocks</a:t>
            </a:r>
          </a:p>
        </p:txBody>
      </p:sp>
      <p:sp>
        <p:nvSpPr>
          <p:cNvPr id="22576" name="Rectangle 92" descr="10%"/>
          <p:cNvSpPr>
            <a:spLocks noChangeArrowheads="1"/>
          </p:cNvSpPr>
          <p:nvPr/>
        </p:nvSpPr>
        <p:spPr bwMode="auto">
          <a:xfrm>
            <a:off x="2209800" y="3032125"/>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77" name="Rectangle 93" descr="5%"/>
          <p:cNvSpPr>
            <a:spLocks noChangeArrowheads="1"/>
          </p:cNvSpPr>
          <p:nvPr/>
        </p:nvSpPr>
        <p:spPr bwMode="auto">
          <a:xfrm>
            <a:off x="2209800" y="33369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78" name="Line 94"/>
          <p:cNvSpPr>
            <a:spLocks noChangeShapeType="1"/>
          </p:cNvSpPr>
          <p:nvPr/>
        </p:nvSpPr>
        <p:spPr bwMode="auto">
          <a:xfrm>
            <a:off x="685800" y="3032125"/>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Text Box 95"/>
          <p:cNvSpPr txBox="1">
            <a:spLocks noChangeArrowheads="1"/>
          </p:cNvSpPr>
          <p:nvPr/>
        </p:nvSpPr>
        <p:spPr bwMode="auto">
          <a:xfrm>
            <a:off x="762000" y="196532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Set</a:t>
            </a:r>
          </a:p>
        </p:txBody>
      </p:sp>
      <p:sp>
        <p:nvSpPr>
          <p:cNvPr id="22580" name="Rectangle 96" descr="5%"/>
          <p:cNvSpPr>
            <a:spLocks noChangeArrowheads="1"/>
          </p:cNvSpPr>
          <p:nvPr/>
        </p:nvSpPr>
        <p:spPr bwMode="auto">
          <a:xfrm>
            <a:off x="4267200" y="15081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1" name="Rectangle 97" descr="5%"/>
          <p:cNvSpPr>
            <a:spLocks noChangeArrowheads="1"/>
          </p:cNvSpPr>
          <p:nvPr/>
        </p:nvSpPr>
        <p:spPr bwMode="auto">
          <a:xfrm>
            <a:off x="4267200" y="18129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2" name="Rectangle 98" descr="5%"/>
          <p:cNvSpPr>
            <a:spLocks noChangeArrowheads="1"/>
          </p:cNvSpPr>
          <p:nvPr/>
        </p:nvSpPr>
        <p:spPr bwMode="auto">
          <a:xfrm>
            <a:off x="4267200" y="2727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3" name="Rectangle 99" descr="5%"/>
          <p:cNvSpPr>
            <a:spLocks noChangeArrowheads="1"/>
          </p:cNvSpPr>
          <p:nvPr/>
        </p:nvSpPr>
        <p:spPr bwMode="auto">
          <a:xfrm>
            <a:off x="4267200" y="30321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4" name="Rectangle 100" descr="5%"/>
          <p:cNvSpPr>
            <a:spLocks noChangeArrowheads="1"/>
          </p:cNvSpPr>
          <p:nvPr/>
        </p:nvSpPr>
        <p:spPr bwMode="auto">
          <a:xfrm>
            <a:off x="4267200" y="39465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5" name="Rectangle 101" descr="5%"/>
          <p:cNvSpPr>
            <a:spLocks noChangeArrowheads="1"/>
          </p:cNvSpPr>
          <p:nvPr/>
        </p:nvSpPr>
        <p:spPr bwMode="auto">
          <a:xfrm>
            <a:off x="4267200" y="42513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6" name="Rectangle 102" descr="5%"/>
          <p:cNvSpPr>
            <a:spLocks noChangeArrowheads="1"/>
          </p:cNvSpPr>
          <p:nvPr/>
        </p:nvSpPr>
        <p:spPr bwMode="auto">
          <a:xfrm>
            <a:off x="4267200" y="51657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7" name="Rectangle 103" descr="5%"/>
          <p:cNvSpPr>
            <a:spLocks noChangeArrowheads="1"/>
          </p:cNvSpPr>
          <p:nvPr/>
        </p:nvSpPr>
        <p:spPr bwMode="auto">
          <a:xfrm>
            <a:off x="4267200" y="54705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8" name="Text Box 106"/>
          <p:cNvSpPr txBox="1">
            <a:spLocks noChangeArrowheads="1"/>
          </p:cNvSpPr>
          <p:nvPr/>
        </p:nvSpPr>
        <p:spPr bwMode="auto">
          <a:xfrm>
            <a:off x="908050" y="2651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
        <p:nvSpPr>
          <p:cNvPr id="22589" name="Text Box 107"/>
          <p:cNvSpPr txBox="1">
            <a:spLocks noChangeArrowheads="1"/>
          </p:cNvSpPr>
          <p:nvPr/>
        </p:nvSpPr>
        <p:spPr bwMode="auto">
          <a:xfrm>
            <a:off x="898525" y="3032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a:t>
            </a:r>
          </a:p>
        </p:txBody>
      </p:sp>
      <p:sp>
        <p:nvSpPr>
          <p:cNvPr id="22590" name="Text Box 108"/>
          <p:cNvSpPr txBox="1">
            <a:spLocks noChangeArrowheads="1"/>
          </p:cNvSpPr>
          <p:nvPr/>
        </p:nvSpPr>
        <p:spPr bwMode="auto">
          <a:xfrm>
            <a:off x="914400" y="33004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
        <p:nvSpPr>
          <p:cNvPr id="22591" name="Text Box 109"/>
          <p:cNvSpPr txBox="1">
            <a:spLocks noChangeArrowheads="1"/>
          </p:cNvSpPr>
          <p:nvPr/>
        </p:nvSpPr>
        <p:spPr bwMode="auto">
          <a:xfrm>
            <a:off x="228600" y="19653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Way</a:t>
            </a:r>
          </a:p>
        </p:txBody>
      </p:sp>
      <p:sp>
        <p:nvSpPr>
          <p:cNvPr id="22592" name="Text Box 110"/>
          <p:cNvSpPr txBox="1">
            <a:spLocks noChangeArrowheads="1"/>
          </p:cNvSpPr>
          <p:nvPr/>
        </p:nvSpPr>
        <p:spPr bwMode="auto">
          <a:xfrm>
            <a:off x="457200" y="24987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0</a:t>
            </a:r>
          </a:p>
        </p:txBody>
      </p:sp>
      <p:sp>
        <p:nvSpPr>
          <p:cNvPr id="22593" name="Text Box 111"/>
          <p:cNvSpPr txBox="1">
            <a:spLocks noChangeArrowheads="1"/>
          </p:cNvSpPr>
          <p:nvPr/>
        </p:nvSpPr>
        <p:spPr bwMode="auto">
          <a:xfrm>
            <a:off x="457200" y="31845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A Reference String Mapping</a:t>
            </a:r>
          </a:p>
        </p:txBody>
      </p:sp>
      <p:grpSp>
        <p:nvGrpSpPr>
          <p:cNvPr id="24579" name="Group 3"/>
          <p:cNvGrpSpPr>
            <a:grpSpLocks/>
          </p:cNvGrpSpPr>
          <p:nvPr/>
        </p:nvGrpSpPr>
        <p:grpSpPr bwMode="auto">
          <a:xfrm>
            <a:off x="1295400" y="2590800"/>
            <a:ext cx="990600" cy="1219200"/>
            <a:chOff x="1344" y="1056"/>
            <a:chExt cx="624" cy="768"/>
          </a:xfrm>
        </p:grpSpPr>
        <p:sp>
          <p:nvSpPr>
            <p:cNvPr id="24625" name="Rectangle 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26" name="Line 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7" name="Line 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8" name="Line 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0" name="Group 8"/>
          <p:cNvGrpSpPr>
            <a:grpSpLocks/>
          </p:cNvGrpSpPr>
          <p:nvPr/>
        </p:nvGrpSpPr>
        <p:grpSpPr bwMode="auto">
          <a:xfrm>
            <a:off x="3276600" y="2590800"/>
            <a:ext cx="990600" cy="1219200"/>
            <a:chOff x="1344" y="1056"/>
            <a:chExt cx="624" cy="768"/>
          </a:xfrm>
        </p:grpSpPr>
        <p:sp>
          <p:nvSpPr>
            <p:cNvPr id="24621" name="Rectangle 9"/>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22" name="Line 10"/>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3" name="Line 11"/>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4" name="Line 12"/>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1" name="Group 13"/>
          <p:cNvGrpSpPr>
            <a:grpSpLocks/>
          </p:cNvGrpSpPr>
          <p:nvPr/>
        </p:nvGrpSpPr>
        <p:grpSpPr bwMode="auto">
          <a:xfrm>
            <a:off x="5334000" y="2590800"/>
            <a:ext cx="990600" cy="1219200"/>
            <a:chOff x="1344" y="1056"/>
            <a:chExt cx="624" cy="768"/>
          </a:xfrm>
        </p:grpSpPr>
        <p:sp>
          <p:nvSpPr>
            <p:cNvPr id="24617" name="Rectangle 1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8" name="Line 1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9" name="Line 1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0" name="Line 1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2" name="Group 18"/>
          <p:cNvGrpSpPr>
            <a:grpSpLocks/>
          </p:cNvGrpSpPr>
          <p:nvPr/>
        </p:nvGrpSpPr>
        <p:grpSpPr bwMode="auto">
          <a:xfrm>
            <a:off x="7391400" y="2590800"/>
            <a:ext cx="990600" cy="1219200"/>
            <a:chOff x="1344" y="1056"/>
            <a:chExt cx="624" cy="768"/>
          </a:xfrm>
        </p:grpSpPr>
        <p:sp>
          <p:nvSpPr>
            <p:cNvPr id="24613" name="Rectangle 19"/>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4" name="Line 20"/>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5" name="Line 21"/>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6" name="Line 22"/>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4583" name="Text Box 43"/>
          <p:cNvSpPr txBox="1">
            <a:spLocks noChangeArrowheads="1"/>
          </p:cNvSpPr>
          <p:nvPr/>
        </p:nvSpPr>
        <p:spPr bwMode="auto">
          <a:xfrm>
            <a:off x="13557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4584" name="Text Box 44"/>
          <p:cNvSpPr txBox="1">
            <a:spLocks noChangeArrowheads="1"/>
          </p:cNvSpPr>
          <p:nvPr/>
        </p:nvSpPr>
        <p:spPr bwMode="auto">
          <a:xfrm>
            <a:off x="32607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4585" name="Text Box 45"/>
          <p:cNvSpPr txBox="1">
            <a:spLocks noChangeArrowheads="1"/>
          </p:cNvSpPr>
          <p:nvPr/>
        </p:nvSpPr>
        <p:spPr bwMode="auto">
          <a:xfrm>
            <a:off x="52419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4586" name="Text Box 46"/>
          <p:cNvSpPr txBox="1">
            <a:spLocks noChangeArrowheads="1"/>
          </p:cNvSpPr>
          <p:nvPr/>
        </p:nvSpPr>
        <p:spPr bwMode="auto">
          <a:xfrm>
            <a:off x="73755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grpSp>
        <p:nvGrpSpPr>
          <p:cNvPr id="24587" name="Group 51"/>
          <p:cNvGrpSpPr>
            <a:grpSpLocks/>
          </p:cNvGrpSpPr>
          <p:nvPr/>
        </p:nvGrpSpPr>
        <p:grpSpPr bwMode="auto">
          <a:xfrm>
            <a:off x="762000" y="2590800"/>
            <a:ext cx="533400" cy="1219200"/>
            <a:chOff x="1344" y="1056"/>
            <a:chExt cx="624" cy="768"/>
          </a:xfrm>
        </p:grpSpPr>
        <p:sp>
          <p:nvSpPr>
            <p:cNvPr id="24609" name="Rectangle 52"/>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0" name="Line 53"/>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1" name="Line 54"/>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2" name="Line 55"/>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8" name="Group 56"/>
          <p:cNvGrpSpPr>
            <a:grpSpLocks/>
          </p:cNvGrpSpPr>
          <p:nvPr/>
        </p:nvGrpSpPr>
        <p:grpSpPr bwMode="auto">
          <a:xfrm>
            <a:off x="2743200" y="2590800"/>
            <a:ext cx="533400" cy="1219200"/>
            <a:chOff x="1344" y="1056"/>
            <a:chExt cx="624" cy="768"/>
          </a:xfrm>
        </p:grpSpPr>
        <p:sp>
          <p:nvSpPr>
            <p:cNvPr id="24605" name="Rectangle 57"/>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06" name="Line 58"/>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59"/>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8" name="Line 60"/>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9" name="Group 61"/>
          <p:cNvGrpSpPr>
            <a:grpSpLocks/>
          </p:cNvGrpSpPr>
          <p:nvPr/>
        </p:nvGrpSpPr>
        <p:grpSpPr bwMode="auto">
          <a:xfrm>
            <a:off x="4800600" y="2590800"/>
            <a:ext cx="533400" cy="1219200"/>
            <a:chOff x="1344" y="1056"/>
            <a:chExt cx="624" cy="768"/>
          </a:xfrm>
        </p:grpSpPr>
        <p:sp>
          <p:nvSpPr>
            <p:cNvPr id="24601" name="Rectangle 62"/>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02" name="Line 63"/>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3" name="Line 64"/>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4" name="Line 65"/>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90" name="Group 66"/>
          <p:cNvGrpSpPr>
            <a:grpSpLocks/>
          </p:cNvGrpSpPr>
          <p:nvPr/>
        </p:nvGrpSpPr>
        <p:grpSpPr bwMode="auto">
          <a:xfrm>
            <a:off x="6858000" y="2590800"/>
            <a:ext cx="533400" cy="1219200"/>
            <a:chOff x="1344" y="1056"/>
            <a:chExt cx="624" cy="768"/>
          </a:xfrm>
        </p:grpSpPr>
        <p:sp>
          <p:nvSpPr>
            <p:cNvPr id="24597" name="Rectangle 67"/>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598" name="Line 68"/>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69"/>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70"/>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4591" name="Rectangle 91"/>
          <p:cNvSpPr>
            <a:spLocks noGrp="1" noChangeArrowheads="1"/>
          </p:cNvSpPr>
          <p:nvPr>
            <p:ph type="body" idx="1"/>
          </p:nvPr>
        </p:nvSpPr>
        <p:spPr>
          <a:xfrm>
            <a:off x="533400" y="1027113"/>
            <a:ext cx="8153400" cy="8128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Consider the main memory word reference string</a:t>
            </a:r>
          </a:p>
          <a:p>
            <a:pPr lvl="1" algn="ctr">
              <a:buFont typeface="Monotype Sorts" pitchFamily="2" charset="2"/>
              <a:buNone/>
            </a:pPr>
            <a:r>
              <a:rPr lang="en-US" altLang="zh-CN">
                <a:ea typeface="SimSun" panose="02010600030101010101" pitchFamily="2" charset="-122"/>
              </a:rPr>
              <a:t>              0   4   0   4   0   4   0   4</a:t>
            </a:r>
          </a:p>
        </p:txBody>
      </p:sp>
      <p:sp>
        <p:nvSpPr>
          <p:cNvPr id="24592" name="Text Box 92"/>
          <p:cNvSpPr txBox="1">
            <a:spLocks noChangeArrowheads="1"/>
          </p:cNvSpPr>
          <p:nvPr/>
        </p:nvSpPr>
        <p:spPr bwMode="auto">
          <a:xfrm>
            <a:off x="457200" y="1628775"/>
            <a:ext cx="342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Start with an empty cache - all blocks initially marked as not valid</a:t>
            </a:r>
          </a:p>
        </p:txBody>
      </p:sp>
      <p:sp>
        <p:nvSpPr>
          <p:cNvPr id="24593" name="Line 93"/>
          <p:cNvSpPr>
            <a:spLocks noChangeShapeType="1"/>
          </p:cNvSpPr>
          <p:nvPr/>
        </p:nvSpPr>
        <p:spPr bwMode="auto">
          <a:xfrm>
            <a:off x="4572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94"/>
          <p:cNvSpPr>
            <a:spLocks noChangeShapeType="1"/>
          </p:cNvSpPr>
          <p:nvPr/>
        </p:nvSpPr>
        <p:spPr bwMode="auto">
          <a:xfrm>
            <a:off x="24384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95"/>
          <p:cNvSpPr>
            <a:spLocks noChangeShapeType="1"/>
          </p:cNvSpPr>
          <p:nvPr/>
        </p:nvSpPr>
        <p:spPr bwMode="auto">
          <a:xfrm>
            <a:off x="44958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96"/>
          <p:cNvSpPr>
            <a:spLocks noChangeShapeType="1"/>
          </p:cNvSpPr>
          <p:nvPr/>
        </p:nvSpPr>
        <p:spPr bwMode="auto">
          <a:xfrm>
            <a:off x="65532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Another Reference String Mapping</a:t>
            </a:r>
          </a:p>
        </p:txBody>
      </p:sp>
      <p:sp>
        <p:nvSpPr>
          <p:cNvPr id="26627" name="Rectangle 3"/>
          <p:cNvSpPr>
            <a:spLocks noChangeArrowheads="1"/>
          </p:cNvSpPr>
          <p:nvPr/>
        </p:nvSpPr>
        <p:spPr bwMode="auto">
          <a:xfrm>
            <a:off x="12954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28" name="Line 4"/>
          <p:cNvSpPr>
            <a:spLocks noChangeShapeType="1"/>
          </p:cNvSpPr>
          <p:nvPr/>
        </p:nvSpPr>
        <p:spPr bwMode="auto">
          <a:xfrm>
            <a:off x="12954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29" name="Line 5"/>
          <p:cNvSpPr>
            <a:spLocks noChangeShapeType="1"/>
          </p:cNvSpPr>
          <p:nvPr/>
        </p:nvSpPr>
        <p:spPr bwMode="auto">
          <a:xfrm>
            <a:off x="12954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6"/>
          <p:cNvSpPr>
            <a:spLocks noChangeShapeType="1"/>
          </p:cNvSpPr>
          <p:nvPr/>
        </p:nvSpPr>
        <p:spPr bwMode="auto">
          <a:xfrm>
            <a:off x="12954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1" name="Rectangle 7"/>
          <p:cNvSpPr>
            <a:spLocks noChangeArrowheads="1"/>
          </p:cNvSpPr>
          <p:nvPr/>
        </p:nvSpPr>
        <p:spPr bwMode="auto">
          <a:xfrm>
            <a:off x="32766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32" name="Line 8"/>
          <p:cNvSpPr>
            <a:spLocks noChangeShapeType="1"/>
          </p:cNvSpPr>
          <p:nvPr/>
        </p:nvSpPr>
        <p:spPr bwMode="auto">
          <a:xfrm>
            <a:off x="32766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9"/>
          <p:cNvSpPr>
            <a:spLocks noChangeShapeType="1"/>
          </p:cNvSpPr>
          <p:nvPr/>
        </p:nvSpPr>
        <p:spPr bwMode="auto">
          <a:xfrm>
            <a:off x="32766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10"/>
          <p:cNvSpPr>
            <a:spLocks noChangeShapeType="1"/>
          </p:cNvSpPr>
          <p:nvPr/>
        </p:nvSpPr>
        <p:spPr bwMode="auto">
          <a:xfrm>
            <a:off x="32766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5" name="Rectangle 11"/>
          <p:cNvSpPr>
            <a:spLocks noChangeArrowheads="1"/>
          </p:cNvSpPr>
          <p:nvPr/>
        </p:nvSpPr>
        <p:spPr bwMode="auto">
          <a:xfrm>
            <a:off x="53340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36" name="Line 12"/>
          <p:cNvSpPr>
            <a:spLocks noChangeShapeType="1"/>
          </p:cNvSpPr>
          <p:nvPr/>
        </p:nvSpPr>
        <p:spPr bwMode="auto">
          <a:xfrm>
            <a:off x="53340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3"/>
          <p:cNvSpPr>
            <a:spLocks noChangeShapeType="1"/>
          </p:cNvSpPr>
          <p:nvPr/>
        </p:nvSpPr>
        <p:spPr bwMode="auto">
          <a:xfrm>
            <a:off x="53340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4"/>
          <p:cNvSpPr>
            <a:spLocks noChangeShapeType="1"/>
          </p:cNvSpPr>
          <p:nvPr/>
        </p:nvSpPr>
        <p:spPr bwMode="auto">
          <a:xfrm>
            <a:off x="53340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Rectangle 15"/>
          <p:cNvSpPr>
            <a:spLocks noChangeArrowheads="1"/>
          </p:cNvSpPr>
          <p:nvPr/>
        </p:nvSpPr>
        <p:spPr bwMode="auto">
          <a:xfrm>
            <a:off x="73914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40" name="Line 16"/>
          <p:cNvSpPr>
            <a:spLocks noChangeShapeType="1"/>
          </p:cNvSpPr>
          <p:nvPr/>
        </p:nvSpPr>
        <p:spPr bwMode="auto">
          <a:xfrm>
            <a:off x="73914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7"/>
          <p:cNvSpPr>
            <a:spLocks noChangeShapeType="1"/>
          </p:cNvSpPr>
          <p:nvPr/>
        </p:nvSpPr>
        <p:spPr bwMode="auto">
          <a:xfrm>
            <a:off x="73914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8"/>
          <p:cNvSpPr>
            <a:spLocks noChangeShapeType="1"/>
          </p:cNvSpPr>
          <p:nvPr/>
        </p:nvSpPr>
        <p:spPr bwMode="auto">
          <a:xfrm>
            <a:off x="73914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Text Box 35"/>
          <p:cNvSpPr txBox="1">
            <a:spLocks noChangeArrowheads="1"/>
          </p:cNvSpPr>
          <p:nvPr/>
        </p:nvSpPr>
        <p:spPr bwMode="auto">
          <a:xfrm>
            <a:off x="13557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6644" name="Text Box 36"/>
          <p:cNvSpPr txBox="1">
            <a:spLocks noChangeArrowheads="1"/>
          </p:cNvSpPr>
          <p:nvPr/>
        </p:nvSpPr>
        <p:spPr bwMode="auto">
          <a:xfrm>
            <a:off x="32607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6645" name="Text Box 37"/>
          <p:cNvSpPr txBox="1">
            <a:spLocks noChangeArrowheads="1"/>
          </p:cNvSpPr>
          <p:nvPr/>
        </p:nvSpPr>
        <p:spPr bwMode="auto">
          <a:xfrm>
            <a:off x="52419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6646" name="Text Box 38"/>
          <p:cNvSpPr txBox="1">
            <a:spLocks noChangeArrowheads="1"/>
          </p:cNvSpPr>
          <p:nvPr/>
        </p:nvSpPr>
        <p:spPr bwMode="auto">
          <a:xfrm>
            <a:off x="73755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6647" name="Rectangle 43"/>
          <p:cNvSpPr>
            <a:spLocks noChangeArrowheads="1"/>
          </p:cNvSpPr>
          <p:nvPr/>
        </p:nvSpPr>
        <p:spPr bwMode="auto">
          <a:xfrm>
            <a:off x="7620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48" name="Line 44"/>
          <p:cNvSpPr>
            <a:spLocks noChangeShapeType="1"/>
          </p:cNvSpPr>
          <p:nvPr/>
        </p:nvSpPr>
        <p:spPr bwMode="auto">
          <a:xfrm>
            <a:off x="7620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9" name="Line 45"/>
          <p:cNvSpPr>
            <a:spLocks noChangeShapeType="1"/>
          </p:cNvSpPr>
          <p:nvPr/>
        </p:nvSpPr>
        <p:spPr bwMode="auto">
          <a:xfrm>
            <a:off x="7620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0" name="Line 46"/>
          <p:cNvSpPr>
            <a:spLocks noChangeShapeType="1"/>
          </p:cNvSpPr>
          <p:nvPr/>
        </p:nvSpPr>
        <p:spPr bwMode="auto">
          <a:xfrm>
            <a:off x="7620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1" name="Rectangle 47"/>
          <p:cNvSpPr>
            <a:spLocks noChangeArrowheads="1"/>
          </p:cNvSpPr>
          <p:nvPr/>
        </p:nvSpPr>
        <p:spPr bwMode="auto">
          <a:xfrm>
            <a:off x="27432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52" name="Line 48"/>
          <p:cNvSpPr>
            <a:spLocks noChangeShapeType="1"/>
          </p:cNvSpPr>
          <p:nvPr/>
        </p:nvSpPr>
        <p:spPr bwMode="auto">
          <a:xfrm>
            <a:off x="27432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3" name="Line 49"/>
          <p:cNvSpPr>
            <a:spLocks noChangeShapeType="1"/>
          </p:cNvSpPr>
          <p:nvPr/>
        </p:nvSpPr>
        <p:spPr bwMode="auto">
          <a:xfrm>
            <a:off x="27432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4" name="Line 50"/>
          <p:cNvSpPr>
            <a:spLocks noChangeShapeType="1"/>
          </p:cNvSpPr>
          <p:nvPr/>
        </p:nvSpPr>
        <p:spPr bwMode="auto">
          <a:xfrm>
            <a:off x="27432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5" name="Rectangle 51"/>
          <p:cNvSpPr>
            <a:spLocks noChangeArrowheads="1"/>
          </p:cNvSpPr>
          <p:nvPr/>
        </p:nvSpPr>
        <p:spPr bwMode="auto">
          <a:xfrm>
            <a:off x="48006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56" name="Line 52"/>
          <p:cNvSpPr>
            <a:spLocks noChangeShapeType="1"/>
          </p:cNvSpPr>
          <p:nvPr/>
        </p:nvSpPr>
        <p:spPr bwMode="auto">
          <a:xfrm>
            <a:off x="48006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7" name="Line 53"/>
          <p:cNvSpPr>
            <a:spLocks noChangeShapeType="1"/>
          </p:cNvSpPr>
          <p:nvPr/>
        </p:nvSpPr>
        <p:spPr bwMode="auto">
          <a:xfrm>
            <a:off x="48006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8" name="Line 54"/>
          <p:cNvSpPr>
            <a:spLocks noChangeShapeType="1"/>
          </p:cNvSpPr>
          <p:nvPr/>
        </p:nvSpPr>
        <p:spPr bwMode="auto">
          <a:xfrm>
            <a:off x="48006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9" name="Rectangle 55"/>
          <p:cNvSpPr>
            <a:spLocks noChangeArrowheads="1"/>
          </p:cNvSpPr>
          <p:nvPr/>
        </p:nvSpPr>
        <p:spPr bwMode="auto">
          <a:xfrm>
            <a:off x="68580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60" name="Line 56"/>
          <p:cNvSpPr>
            <a:spLocks noChangeShapeType="1"/>
          </p:cNvSpPr>
          <p:nvPr/>
        </p:nvSpPr>
        <p:spPr bwMode="auto">
          <a:xfrm>
            <a:off x="68580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1" name="Line 57"/>
          <p:cNvSpPr>
            <a:spLocks noChangeShapeType="1"/>
          </p:cNvSpPr>
          <p:nvPr/>
        </p:nvSpPr>
        <p:spPr bwMode="auto">
          <a:xfrm>
            <a:off x="68580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2" name="Line 58"/>
          <p:cNvSpPr>
            <a:spLocks noChangeShapeType="1"/>
          </p:cNvSpPr>
          <p:nvPr/>
        </p:nvSpPr>
        <p:spPr bwMode="auto">
          <a:xfrm>
            <a:off x="68580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3" name="Rectangle 75"/>
          <p:cNvSpPr>
            <a:spLocks noGrp="1" noChangeArrowheads="1"/>
          </p:cNvSpPr>
          <p:nvPr>
            <p:ph type="body" idx="1"/>
          </p:nvPr>
        </p:nvSpPr>
        <p:spPr>
          <a:xfrm>
            <a:off x="533400" y="762000"/>
            <a:ext cx="8153400" cy="8128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Consider the main memory word reference string</a:t>
            </a:r>
          </a:p>
          <a:p>
            <a:pPr lvl="1" algn="ctr">
              <a:buFont typeface="Monotype Sorts" pitchFamily="2" charset="2"/>
              <a:buNone/>
            </a:pPr>
            <a:r>
              <a:rPr lang="en-US" altLang="zh-CN">
                <a:ea typeface="SimSun" panose="02010600030101010101" pitchFamily="2" charset="-122"/>
              </a:rPr>
              <a:t>              0   4   0   4   0   4   0   4</a:t>
            </a:r>
          </a:p>
        </p:txBody>
      </p:sp>
      <p:sp>
        <p:nvSpPr>
          <p:cNvPr id="1683532" name="Text Box 76"/>
          <p:cNvSpPr txBox="1">
            <a:spLocks noChangeArrowheads="1"/>
          </p:cNvSpPr>
          <p:nvPr/>
        </p:nvSpPr>
        <p:spPr bwMode="auto">
          <a:xfrm>
            <a:off x="1600200" y="18288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miss</a:t>
            </a:r>
          </a:p>
        </p:txBody>
      </p:sp>
      <p:sp>
        <p:nvSpPr>
          <p:cNvPr id="1683533" name="Text Box 77"/>
          <p:cNvSpPr txBox="1">
            <a:spLocks noChangeArrowheads="1"/>
          </p:cNvSpPr>
          <p:nvPr/>
        </p:nvSpPr>
        <p:spPr bwMode="auto">
          <a:xfrm>
            <a:off x="3505200" y="18288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miss</a:t>
            </a:r>
          </a:p>
        </p:txBody>
      </p:sp>
      <p:sp>
        <p:nvSpPr>
          <p:cNvPr id="1683534" name="Text Box 78"/>
          <p:cNvSpPr txBox="1">
            <a:spLocks noChangeArrowheads="1"/>
          </p:cNvSpPr>
          <p:nvPr/>
        </p:nvSpPr>
        <p:spPr bwMode="auto">
          <a:xfrm>
            <a:off x="5486400" y="18288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hit</a:t>
            </a:r>
          </a:p>
        </p:txBody>
      </p:sp>
      <p:sp>
        <p:nvSpPr>
          <p:cNvPr id="1683535" name="Text Box 79"/>
          <p:cNvSpPr txBox="1">
            <a:spLocks noChangeArrowheads="1"/>
          </p:cNvSpPr>
          <p:nvPr/>
        </p:nvSpPr>
        <p:spPr bwMode="auto">
          <a:xfrm>
            <a:off x="7620000" y="18288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hit</a:t>
            </a:r>
          </a:p>
        </p:txBody>
      </p:sp>
      <p:sp>
        <p:nvSpPr>
          <p:cNvPr id="1683540" name="Text Box 84"/>
          <p:cNvSpPr txBox="1">
            <a:spLocks noChangeArrowheads="1"/>
          </p:cNvSpPr>
          <p:nvPr/>
        </p:nvSpPr>
        <p:spPr bwMode="auto">
          <a:xfrm>
            <a:off x="76200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41" name="Text Box 85"/>
          <p:cNvSpPr txBox="1">
            <a:spLocks noChangeArrowheads="1"/>
          </p:cNvSpPr>
          <p:nvPr/>
        </p:nvSpPr>
        <p:spPr bwMode="auto">
          <a:xfrm>
            <a:off x="274320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26670" name="Text Box 127"/>
          <p:cNvSpPr txBox="1">
            <a:spLocks noChangeArrowheads="1"/>
          </p:cNvSpPr>
          <p:nvPr/>
        </p:nvSpPr>
        <p:spPr bwMode="auto">
          <a:xfrm>
            <a:off x="457200" y="1143000"/>
            <a:ext cx="342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Start with an empty cache - all blocks initially marked as not valid</a:t>
            </a:r>
          </a:p>
        </p:txBody>
      </p:sp>
      <p:sp>
        <p:nvSpPr>
          <p:cNvPr id="26671" name="Line 128"/>
          <p:cNvSpPr>
            <a:spLocks noChangeShapeType="1"/>
          </p:cNvSpPr>
          <p:nvPr/>
        </p:nvSpPr>
        <p:spPr bwMode="auto">
          <a:xfrm>
            <a:off x="4572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Line 129"/>
          <p:cNvSpPr>
            <a:spLocks noChangeShapeType="1"/>
          </p:cNvSpPr>
          <p:nvPr/>
        </p:nvSpPr>
        <p:spPr bwMode="auto">
          <a:xfrm>
            <a:off x="24384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3" name="Line 130"/>
          <p:cNvSpPr>
            <a:spLocks noChangeShapeType="1"/>
          </p:cNvSpPr>
          <p:nvPr/>
        </p:nvSpPr>
        <p:spPr bwMode="auto">
          <a:xfrm>
            <a:off x="44958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131"/>
          <p:cNvSpPr>
            <a:spLocks noChangeShapeType="1"/>
          </p:cNvSpPr>
          <p:nvPr/>
        </p:nvSpPr>
        <p:spPr bwMode="auto">
          <a:xfrm>
            <a:off x="65532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3592" name="Text Box 136"/>
          <p:cNvSpPr txBox="1">
            <a:spLocks noChangeArrowheads="1"/>
          </p:cNvSpPr>
          <p:nvPr/>
        </p:nvSpPr>
        <p:spPr bwMode="auto">
          <a:xfrm>
            <a:off x="274320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593" name="Text Box 137"/>
          <p:cNvSpPr txBox="1">
            <a:spLocks noChangeArrowheads="1"/>
          </p:cNvSpPr>
          <p:nvPr/>
        </p:nvSpPr>
        <p:spPr bwMode="auto">
          <a:xfrm>
            <a:off x="479425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594" name="Text Box 138"/>
          <p:cNvSpPr txBox="1">
            <a:spLocks noChangeArrowheads="1"/>
          </p:cNvSpPr>
          <p:nvPr/>
        </p:nvSpPr>
        <p:spPr bwMode="auto">
          <a:xfrm>
            <a:off x="479425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95" name="Text Box 139"/>
          <p:cNvSpPr txBox="1">
            <a:spLocks noChangeArrowheads="1"/>
          </p:cNvSpPr>
          <p:nvPr/>
        </p:nvSpPr>
        <p:spPr bwMode="auto">
          <a:xfrm>
            <a:off x="685165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96" name="Text Box 140"/>
          <p:cNvSpPr txBox="1">
            <a:spLocks noChangeArrowheads="1"/>
          </p:cNvSpPr>
          <p:nvPr/>
        </p:nvSpPr>
        <p:spPr bwMode="auto">
          <a:xfrm>
            <a:off x="685800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605" name="Rectangle 149"/>
          <p:cNvSpPr>
            <a:spLocks noChangeArrowheads="1"/>
          </p:cNvSpPr>
          <p:nvPr/>
        </p:nvSpPr>
        <p:spPr bwMode="auto">
          <a:xfrm>
            <a:off x="381000" y="4800600"/>
            <a:ext cx="8153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spcBef>
                <a:spcPct val="30000"/>
              </a:spcBef>
              <a:buClr>
                <a:schemeClr val="accent1"/>
              </a:buClr>
              <a:buSzPct val="75000"/>
              <a:buFont typeface="Wingdings" panose="05000000000000000000" pitchFamily="2" charset="2"/>
              <a:buChar char="q"/>
            </a:pPr>
            <a:r>
              <a:rPr lang="en-US" altLang="zh-CN" sz="2400"/>
              <a:t>Solves the ping pong effect in a direct mapped cache due to conflict misses since now two memory locations that map into the same cache set can co-exist!</a:t>
            </a:r>
          </a:p>
        </p:txBody>
      </p:sp>
      <p:sp>
        <p:nvSpPr>
          <p:cNvPr id="1683606" name="Rectangle 150"/>
          <p:cNvSpPr>
            <a:spLocks noChangeArrowheads="1"/>
          </p:cNvSpPr>
          <p:nvPr/>
        </p:nvSpPr>
        <p:spPr bwMode="auto">
          <a:xfrm>
            <a:off x="533400" y="3886200"/>
            <a:ext cx="8153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defRPr>
                <a:solidFill>
                  <a:schemeClr val="tx1"/>
                </a:solidFill>
                <a:latin typeface="Arial" panose="020B0604020202020204" pitchFamily="34" charset="0"/>
                <a:ea typeface="MS PGothic" panose="020B0600070205080204" pitchFamily="34" charset="-128"/>
              </a:defRPr>
            </a:lvl1pPr>
            <a:lvl2pPr marL="741363" indent="-246063">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spcBef>
                <a:spcPct val="30000"/>
              </a:spcBef>
              <a:buClr>
                <a:schemeClr val="accent1"/>
              </a:buClr>
              <a:buSzPct val="75000"/>
              <a:buFont typeface="Monotype Sorts" pitchFamily="2" charset="2"/>
              <a:buChar char="l"/>
            </a:pPr>
            <a:r>
              <a:rPr lang="en-US" altLang="zh-CN" sz="2000"/>
              <a:t>8 requests, 2 misses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Four-Way Set Associative Cache</a:t>
            </a:r>
          </a:p>
        </p:txBody>
      </p:sp>
      <p:sp>
        <p:nvSpPr>
          <p:cNvPr id="28675" name="Rectangle 3"/>
          <p:cNvSpPr>
            <a:spLocks noGrp="1" noChangeArrowheads="1"/>
          </p:cNvSpPr>
          <p:nvPr>
            <p:ph type="body" idx="1"/>
          </p:nvPr>
        </p:nvSpPr>
        <p:spPr>
          <a:xfrm>
            <a:off x="0" y="838200"/>
            <a:ext cx="8610600" cy="4159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a:t>2</a:t>
            </a:r>
            <a:r>
              <a:rPr lang="en-US" altLang="zh-CN" sz="2000" baseline="30000"/>
              <a:t>8</a:t>
            </a:r>
            <a:r>
              <a:rPr lang="en-US" altLang="zh-CN" sz="2000"/>
              <a:t> = 256 sets each with four ways (each with one block)</a:t>
            </a:r>
          </a:p>
        </p:txBody>
      </p:sp>
      <p:grpSp>
        <p:nvGrpSpPr>
          <p:cNvPr id="28676" name="Group 249"/>
          <p:cNvGrpSpPr>
            <a:grpSpLocks/>
          </p:cNvGrpSpPr>
          <p:nvPr/>
        </p:nvGrpSpPr>
        <p:grpSpPr bwMode="auto">
          <a:xfrm>
            <a:off x="3289300" y="1255713"/>
            <a:ext cx="2835275" cy="498475"/>
            <a:chOff x="2072" y="896"/>
            <a:chExt cx="1786" cy="314"/>
          </a:xfrm>
        </p:grpSpPr>
        <p:sp>
          <p:nvSpPr>
            <p:cNvPr id="28846" name="Line 44"/>
            <p:cNvSpPr>
              <a:spLocks noChangeShapeType="1"/>
            </p:cNvSpPr>
            <p:nvPr/>
          </p:nvSpPr>
          <p:spPr bwMode="auto">
            <a:xfrm flipV="1">
              <a:off x="3026" y="1061"/>
              <a:ext cx="3" cy="14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7" name="Line 45"/>
            <p:cNvSpPr>
              <a:spLocks noChangeShapeType="1"/>
            </p:cNvSpPr>
            <p:nvPr/>
          </p:nvSpPr>
          <p:spPr bwMode="auto">
            <a:xfrm flipV="1">
              <a:off x="3570" y="1051"/>
              <a:ext cx="1" cy="14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8"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0" h="151">
                  <a:moveTo>
                    <a:pt x="0" y="149"/>
                  </a:moveTo>
                  <a:lnTo>
                    <a:pt x="3" y="0"/>
                  </a:lnTo>
                  <a:lnTo>
                    <a:pt x="1570" y="0"/>
                  </a:lnTo>
                  <a:lnTo>
                    <a:pt x="1570" y="151"/>
                  </a:lnTo>
                  <a:lnTo>
                    <a:pt x="3" y="151"/>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49" name="Text Box 47"/>
            <p:cNvSpPr txBox="1">
              <a:spLocks noChangeArrowheads="1"/>
            </p:cNvSpPr>
            <p:nvPr/>
          </p:nvSpPr>
          <p:spPr bwMode="auto">
            <a:xfrm>
              <a:off x="2072" y="896"/>
              <a:ext cx="17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t>31 30       . . .        13 12  11     . . .        2  1  0</a:t>
              </a:r>
            </a:p>
          </p:txBody>
        </p:sp>
      </p:grpSp>
      <p:sp>
        <p:nvSpPr>
          <p:cNvPr id="28677" name="Text Box 48"/>
          <p:cNvSpPr txBox="1">
            <a:spLocks noChangeArrowheads="1"/>
          </p:cNvSpPr>
          <p:nvPr/>
        </p:nvSpPr>
        <p:spPr bwMode="auto">
          <a:xfrm>
            <a:off x="6096000" y="1179513"/>
            <a:ext cx="1419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28678" name="Line 49"/>
          <p:cNvSpPr>
            <a:spLocks noChangeShapeType="1"/>
          </p:cNvSpPr>
          <p:nvPr/>
        </p:nvSpPr>
        <p:spPr bwMode="auto">
          <a:xfrm flipH="1">
            <a:off x="5819775" y="1331913"/>
            <a:ext cx="304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79" name="Group 162"/>
          <p:cNvGrpSpPr>
            <a:grpSpLocks/>
          </p:cNvGrpSpPr>
          <p:nvPr/>
        </p:nvGrpSpPr>
        <p:grpSpPr bwMode="auto">
          <a:xfrm>
            <a:off x="6477000" y="2397125"/>
            <a:ext cx="2057400" cy="2135188"/>
            <a:chOff x="4128" y="1632"/>
            <a:chExt cx="1296" cy="1345"/>
          </a:xfrm>
        </p:grpSpPr>
        <p:sp>
          <p:nvSpPr>
            <p:cNvPr id="28828" name="Freeform 62"/>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829" name="Group 63"/>
            <p:cNvGrpSpPr>
              <a:grpSpLocks/>
            </p:cNvGrpSpPr>
            <p:nvPr/>
          </p:nvGrpSpPr>
          <p:grpSpPr bwMode="auto">
            <a:xfrm>
              <a:off x="4405" y="1925"/>
              <a:ext cx="1019" cy="894"/>
              <a:chOff x="2208" y="1920"/>
              <a:chExt cx="2130" cy="894"/>
            </a:xfrm>
          </p:grpSpPr>
          <p:sp>
            <p:nvSpPr>
              <p:cNvPr id="28836" name="Freeform 64"/>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37" name="Freeform 6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38" name="Line 66"/>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9" name="Line 67"/>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0" name="Line 68"/>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1" name="Line 69"/>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2" name="Line 70"/>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3" name="Line 71"/>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4" name="Line 72"/>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5" name="Line 73"/>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830" name="Line 74"/>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1" name="Line 75"/>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2" name="Text Box 76"/>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833" name="Text Box 78"/>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834" name="Text Box 79"/>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835" name="Text Box 80"/>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0" name="Group 163"/>
          <p:cNvGrpSpPr>
            <a:grpSpLocks/>
          </p:cNvGrpSpPr>
          <p:nvPr/>
        </p:nvGrpSpPr>
        <p:grpSpPr bwMode="auto">
          <a:xfrm>
            <a:off x="4495800" y="2397125"/>
            <a:ext cx="2057400" cy="2135188"/>
            <a:chOff x="4128" y="1632"/>
            <a:chExt cx="1296" cy="1345"/>
          </a:xfrm>
        </p:grpSpPr>
        <p:sp>
          <p:nvSpPr>
            <p:cNvPr id="28810" name="Freeform 164"/>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811" name="Group 165"/>
            <p:cNvGrpSpPr>
              <a:grpSpLocks/>
            </p:cNvGrpSpPr>
            <p:nvPr/>
          </p:nvGrpSpPr>
          <p:grpSpPr bwMode="auto">
            <a:xfrm>
              <a:off x="4405" y="1925"/>
              <a:ext cx="1019" cy="894"/>
              <a:chOff x="2208" y="1920"/>
              <a:chExt cx="2130" cy="894"/>
            </a:xfrm>
          </p:grpSpPr>
          <p:sp>
            <p:nvSpPr>
              <p:cNvPr id="28818" name="Freeform 166"/>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19" name="Freeform 167"/>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20" name="Line 168"/>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1" name="Line 169"/>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2" name="Line 170"/>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3" name="Line 171"/>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4" name="Line 172"/>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5" name="Line 173"/>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6" name="Line 174"/>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7" name="Line 175"/>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812" name="Line 176"/>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13" name="Line 177"/>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14" name="Text Box 178"/>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815" name="Text Box 179"/>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816" name="Text Box 180"/>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817" name="Text Box 181"/>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1" name="Group 182"/>
          <p:cNvGrpSpPr>
            <a:grpSpLocks/>
          </p:cNvGrpSpPr>
          <p:nvPr/>
        </p:nvGrpSpPr>
        <p:grpSpPr bwMode="auto">
          <a:xfrm>
            <a:off x="2514600" y="2397125"/>
            <a:ext cx="2057400" cy="2135188"/>
            <a:chOff x="4128" y="1632"/>
            <a:chExt cx="1296" cy="1345"/>
          </a:xfrm>
        </p:grpSpPr>
        <p:sp>
          <p:nvSpPr>
            <p:cNvPr id="28792" name="Freeform 183"/>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793" name="Group 184"/>
            <p:cNvGrpSpPr>
              <a:grpSpLocks/>
            </p:cNvGrpSpPr>
            <p:nvPr/>
          </p:nvGrpSpPr>
          <p:grpSpPr bwMode="auto">
            <a:xfrm>
              <a:off x="4405" y="1925"/>
              <a:ext cx="1019" cy="894"/>
              <a:chOff x="2208" y="1920"/>
              <a:chExt cx="2130" cy="894"/>
            </a:xfrm>
          </p:grpSpPr>
          <p:sp>
            <p:nvSpPr>
              <p:cNvPr id="28800" name="Freeform 18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01" name="Freeform 186"/>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02" name="Line 187"/>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3" name="Line 188"/>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4" name="Line 189"/>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5" name="Line 190"/>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6" name="Line 191"/>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7" name="Line 192"/>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8" name="Line 193"/>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9" name="Line 194"/>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94" name="Line 195"/>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5" name="Line 196"/>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6" name="Text Box 197"/>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797" name="Text Box 198"/>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798" name="Text Box 199"/>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799" name="Text Box 200"/>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2" name="Group 258"/>
          <p:cNvGrpSpPr>
            <a:grpSpLocks/>
          </p:cNvGrpSpPr>
          <p:nvPr/>
        </p:nvGrpSpPr>
        <p:grpSpPr bwMode="auto">
          <a:xfrm>
            <a:off x="304800" y="2397125"/>
            <a:ext cx="2286000" cy="2135188"/>
            <a:chOff x="192" y="1632"/>
            <a:chExt cx="1440" cy="1345"/>
          </a:xfrm>
        </p:grpSpPr>
        <p:sp>
          <p:nvSpPr>
            <p:cNvPr id="28772" name="Text Box 77"/>
            <p:cNvSpPr txBox="1">
              <a:spLocks noChangeArrowheads="1"/>
            </p:cNvSpPr>
            <p:nvPr/>
          </p:nvSpPr>
          <p:spPr bwMode="auto">
            <a:xfrm>
              <a:off x="192"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  Index</a:t>
              </a:r>
            </a:p>
          </p:txBody>
        </p:sp>
        <p:grpSp>
          <p:nvGrpSpPr>
            <p:cNvPr id="28773" name="Group 201"/>
            <p:cNvGrpSpPr>
              <a:grpSpLocks/>
            </p:cNvGrpSpPr>
            <p:nvPr/>
          </p:nvGrpSpPr>
          <p:grpSpPr bwMode="auto">
            <a:xfrm>
              <a:off x="336" y="1632"/>
              <a:ext cx="1296" cy="1345"/>
              <a:chOff x="4128" y="1632"/>
              <a:chExt cx="1296" cy="1345"/>
            </a:xfrm>
          </p:grpSpPr>
          <p:sp>
            <p:nvSpPr>
              <p:cNvPr id="28774" name="Freeform 202"/>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775" name="Group 203"/>
              <p:cNvGrpSpPr>
                <a:grpSpLocks/>
              </p:cNvGrpSpPr>
              <p:nvPr/>
            </p:nvGrpSpPr>
            <p:grpSpPr bwMode="auto">
              <a:xfrm>
                <a:off x="4405" y="1925"/>
                <a:ext cx="1019" cy="894"/>
                <a:chOff x="2208" y="1920"/>
                <a:chExt cx="2130" cy="894"/>
              </a:xfrm>
            </p:grpSpPr>
            <p:sp>
              <p:nvSpPr>
                <p:cNvPr id="28782" name="Freeform 204"/>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783" name="Freeform 20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84" name="Line 206"/>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5" name="Line 207"/>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6" name="Line 208"/>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7" name="Line 209"/>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8" name="Line 210"/>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9" name="Line 211"/>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0" name="Line 212"/>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1" name="Line 213"/>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76" name="Line 214"/>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 name="Line 215"/>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8" name="Text Box 216"/>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779" name="Text Box 217"/>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780" name="Text Box 218"/>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781" name="Text Box 219"/>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grpSp>
        <p:nvGrpSpPr>
          <p:cNvPr id="1691898" name="Group 250"/>
          <p:cNvGrpSpPr>
            <a:grpSpLocks/>
          </p:cNvGrpSpPr>
          <p:nvPr/>
        </p:nvGrpSpPr>
        <p:grpSpPr bwMode="auto">
          <a:xfrm>
            <a:off x="533400" y="1738313"/>
            <a:ext cx="5006975" cy="1752600"/>
            <a:chOff x="384" y="1200"/>
            <a:chExt cx="3154" cy="1104"/>
          </a:xfrm>
        </p:grpSpPr>
        <p:sp>
          <p:nvSpPr>
            <p:cNvPr id="28765" name="Line 20"/>
            <p:cNvSpPr>
              <a:spLocks noChangeShapeType="1"/>
            </p:cNvSpPr>
            <p:nvPr/>
          </p:nvSpPr>
          <p:spPr bwMode="auto">
            <a:xfrm>
              <a:off x="3282" y="1291"/>
              <a:ext cx="148" cy="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6" name="Text Box 22"/>
            <p:cNvSpPr txBox="1">
              <a:spLocks noChangeArrowheads="1"/>
            </p:cNvSpPr>
            <p:nvPr/>
          </p:nvSpPr>
          <p:spPr bwMode="auto">
            <a:xfrm>
              <a:off x="3360" y="1248"/>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8</a:t>
              </a:r>
            </a:p>
          </p:txBody>
        </p:sp>
        <p:sp>
          <p:nvSpPr>
            <p:cNvPr id="28767" name="Text Box 23"/>
            <p:cNvSpPr txBox="1">
              <a:spLocks noChangeArrowheads="1"/>
            </p:cNvSpPr>
            <p:nvPr/>
          </p:nvSpPr>
          <p:spPr bwMode="auto">
            <a:xfrm>
              <a:off x="2754" y="1370"/>
              <a:ext cx="4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28768" name="Line 244"/>
            <p:cNvSpPr>
              <a:spLocks noChangeShapeType="1"/>
            </p:cNvSpPr>
            <p:nvPr/>
          </p:nvSpPr>
          <p:spPr bwMode="auto">
            <a:xfrm>
              <a:off x="3360" y="120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9" name="Line 245"/>
            <p:cNvSpPr>
              <a:spLocks noChangeShapeType="1"/>
            </p:cNvSpPr>
            <p:nvPr/>
          </p:nvSpPr>
          <p:spPr bwMode="auto">
            <a:xfrm>
              <a:off x="384" y="1584"/>
              <a:ext cx="29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0" name="Line 246"/>
            <p:cNvSpPr>
              <a:spLocks noChangeShapeType="1"/>
            </p:cNvSpPr>
            <p:nvPr/>
          </p:nvSpPr>
          <p:spPr bwMode="auto">
            <a:xfrm>
              <a:off x="384" y="1584"/>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1"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91932" name="Group 284"/>
          <p:cNvGrpSpPr>
            <a:grpSpLocks/>
          </p:cNvGrpSpPr>
          <p:nvPr/>
        </p:nvGrpSpPr>
        <p:grpSpPr bwMode="auto">
          <a:xfrm>
            <a:off x="381000" y="1738313"/>
            <a:ext cx="7194550" cy="3657600"/>
            <a:chOff x="240" y="1056"/>
            <a:chExt cx="4532" cy="2304"/>
          </a:xfrm>
        </p:grpSpPr>
        <p:sp>
          <p:nvSpPr>
            <p:cNvPr id="28726" name="Text Box 14"/>
            <p:cNvSpPr txBox="1">
              <a:spLocks noChangeArrowheads="1"/>
            </p:cNvSpPr>
            <p:nvPr/>
          </p:nvSpPr>
          <p:spPr bwMode="auto">
            <a:xfrm>
              <a:off x="2592" y="105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22</a:t>
              </a:r>
            </a:p>
          </p:txBody>
        </p:sp>
        <p:sp>
          <p:nvSpPr>
            <p:cNvPr id="28727" name="Line 16"/>
            <p:cNvSpPr>
              <a:spLocks noChangeShapeType="1"/>
            </p:cNvSpPr>
            <p:nvPr/>
          </p:nvSpPr>
          <p:spPr bwMode="auto">
            <a:xfrm>
              <a:off x="2544" y="1152"/>
              <a:ext cx="145" cy="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8" name="Text Box 18"/>
            <p:cNvSpPr txBox="1">
              <a:spLocks noChangeArrowheads="1"/>
            </p:cNvSpPr>
            <p:nvPr/>
          </p:nvSpPr>
          <p:spPr bwMode="auto">
            <a:xfrm>
              <a:off x="1296" y="105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grpSp>
          <p:nvGrpSpPr>
            <p:cNvPr id="28729" name="Group 259"/>
            <p:cNvGrpSpPr>
              <a:grpSpLocks/>
            </p:cNvGrpSpPr>
            <p:nvPr/>
          </p:nvGrpSpPr>
          <p:grpSpPr bwMode="auto">
            <a:xfrm>
              <a:off x="240" y="1056"/>
              <a:ext cx="4532" cy="2304"/>
              <a:chOff x="240" y="1200"/>
              <a:chExt cx="4532" cy="2304"/>
            </a:xfrm>
          </p:grpSpPr>
          <p:grpSp>
            <p:nvGrpSpPr>
              <p:cNvPr id="28730" name="Group 222"/>
              <p:cNvGrpSpPr>
                <a:grpSpLocks/>
              </p:cNvGrpSpPr>
              <p:nvPr/>
            </p:nvGrpSpPr>
            <p:grpSpPr bwMode="auto">
              <a:xfrm>
                <a:off x="624" y="2304"/>
                <a:ext cx="404" cy="1200"/>
                <a:chOff x="624" y="2304"/>
                <a:chExt cx="404" cy="1200"/>
              </a:xfrm>
            </p:grpSpPr>
            <p:sp>
              <p:nvSpPr>
                <p:cNvPr id="28759" name="Freeform 5"/>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0" name="Line 6"/>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61" name="Freeform 7"/>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2" name="Freeform 11"/>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3" name="Freeform 12"/>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4"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1" name="Group 223"/>
              <p:cNvGrpSpPr>
                <a:grpSpLocks/>
              </p:cNvGrpSpPr>
              <p:nvPr/>
            </p:nvGrpSpPr>
            <p:grpSpPr bwMode="auto">
              <a:xfrm>
                <a:off x="1872" y="2304"/>
                <a:ext cx="404" cy="1200"/>
                <a:chOff x="624" y="2304"/>
                <a:chExt cx="404" cy="1200"/>
              </a:xfrm>
            </p:grpSpPr>
            <p:sp>
              <p:nvSpPr>
                <p:cNvPr id="28753" name="Freeform 224"/>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4" name="Line 225"/>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55" name="Freeform 226"/>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6" name="Freeform 227"/>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7" name="Freeform 228"/>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8"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2" name="Group 230"/>
              <p:cNvGrpSpPr>
                <a:grpSpLocks/>
              </p:cNvGrpSpPr>
              <p:nvPr/>
            </p:nvGrpSpPr>
            <p:grpSpPr bwMode="auto">
              <a:xfrm>
                <a:off x="3120" y="2304"/>
                <a:ext cx="404" cy="1200"/>
                <a:chOff x="624" y="2304"/>
                <a:chExt cx="404" cy="1200"/>
              </a:xfrm>
            </p:grpSpPr>
            <p:sp>
              <p:nvSpPr>
                <p:cNvPr id="28747" name="Freeform 231"/>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8" name="Line 232"/>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49" name="Freeform 233"/>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0" name="Freeform 234"/>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1" name="Freeform 235"/>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2"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3" name="Group 237"/>
              <p:cNvGrpSpPr>
                <a:grpSpLocks/>
              </p:cNvGrpSpPr>
              <p:nvPr/>
            </p:nvGrpSpPr>
            <p:grpSpPr bwMode="auto">
              <a:xfrm>
                <a:off x="4368" y="2304"/>
                <a:ext cx="404" cy="1200"/>
                <a:chOff x="624" y="2304"/>
                <a:chExt cx="404" cy="1200"/>
              </a:xfrm>
            </p:grpSpPr>
            <p:sp>
              <p:nvSpPr>
                <p:cNvPr id="28741" name="Freeform 238"/>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2" name="Line 239"/>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43" name="Freeform 240"/>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4" name="Freeform 241"/>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5" name="Freeform 242"/>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734" name="Line 251"/>
              <p:cNvSpPr>
                <a:spLocks noChangeShapeType="1"/>
              </p:cNvSpPr>
              <p:nvPr/>
            </p:nvSpPr>
            <p:spPr bwMode="auto">
              <a:xfrm>
                <a:off x="2592" y="120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5" name="Line 252"/>
              <p:cNvSpPr>
                <a:spLocks noChangeShapeType="1"/>
              </p:cNvSpPr>
              <p:nvPr/>
            </p:nvSpPr>
            <p:spPr bwMode="auto">
              <a:xfrm>
                <a:off x="240" y="1392"/>
                <a:ext cx="2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6" name="Line 253"/>
              <p:cNvSpPr>
                <a:spLocks noChangeShapeType="1"/>
              </p:cNvSpPr>
              <p:nvPr/>
            </p:nvSpPr>
            <p:spPr bwMode="auto">
              <a:xfrm>
                <a:off x="240" y="1392"/>
                <a:ext cx="0" cy="17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7"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38"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39"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40"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691948" name="Group 300"/>
          <p:cNvGrpSpPr>
            <a:grpSpLocks/>
          </p:cNvGrpSpPr>
          <p:nvPr/>
        </p:nvGrpSpPr>
        <p:grpSpPr bwMode="auto">
          <a:xfrm>
            <a:off x="1143000" y="3465513"/>
            <a:ext cx="7467600" cy="3392487"/>
            <a:chOff x="720" y="2017"/>
            <a:chExt cx="4704" cy="2184"/>
          </a:xfrm>
        </p:grpSpPr>
        <p:sp>
          <p:nvSpPr>
            <p:cNvPr id="28686"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7"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8"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9"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99"/>
            <p:cNvGrpSpPr>
              <a:grpSpLocks/>
            </p:cNvGrpSpPr>
            <p:nvPr/>
          </p:nvGrpSpPr>
          <p:grpSpPr bwMode="auto">
            <a:xfrm>
              <a:off x="720" y="3229"/>
              <a:ext cx="4704" cy="972"/>
              <a:chOff x="720" y="3229"/>
              <a:chExt cx="4704" cy="972"/>
            </a:xfrm>
          </p:grpSpPr>
          <p:sp>
            <p:nvSpPr>
              <p:cNvPr id="28691" name="Text Box 9"/>
              <p:cNvSpPr txBox="1">
                <a:spLocks noChangeArrowheads="1"/>
              </p:cNvSpPr>
              <p:nvPr/>
            </p:nvSpPr>
            <p:spPr bwMode="auto">
              <a:xfrm>
                <a:off x="2064" y="3984"/>
                <a:ext cx="27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Hit</a:t>
                </a:r>
              </a:p>
            </p:txBody>
          </p:sp>
          <p:sp>
            <p:nvSpPr>
              <p:cNvPr id="28692" name="Line 56"/>
              <p:cNvSpPr>
                <a:spLocks noChangeShapeType="1"/>
              </p:cNvSpPr>
              <p:nvPr/>
            </p:nvSpPr>
            <p:spPr bwMode="auto">
              <a:xfrm>
                <a:off x="5040" y="3325"/>
                <a:ext cx="192" cy="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Text Box 57"/>
              <p:cNvSpPr txBox="1">
                <a:spLocks noChangeArrowheads="1"/>
              </p:cNvSpPr>
              <p:nvPr/>
            </p:nvSpPr>
            <p:spPr bwMode="auto">
              <a:xfrm>
                <a:off x="3456" y="3984"/>
                <a:ext cx="3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Data</a:t>
                </a:r>
              </a:p>
            </p:txBody>
          </p:sp>
          <p:sp>
            <p:nvSpPr>
              <p:cNvPr id="28694" name="Text Box 58"/>
              <p:cNvSpPr txBox="1">
                <a:spLocks noChangeArrowheads="1"/>
              </p:cNvSpPr>
              <p:nvPr/>
            </p:nvSpPr>
            <p:spPr bwMode="auto">
              <a:xfrm>
                <a:off x="5184" y="3229"/>
                <a:ext cx="2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32</a:t>
                </a:r>
              </a:p>
            </p:txBody>
          </p:sp>
          <p:sp>
            <p:nvSpPr>
              <p:cNvPr id="28695"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1691909" name="AutoShape 261"/>
              <p:cNvSpPr>
                <a:spLocks noChangeArrowheads="1"/>
              </p:cNvSpPr>
              <p:nvPr/>
            </p:nvSpPr>
            <p:spPr bwMode="auto">
              <a:xfrm>
                <a:off x="3120" y="3709"/>
                <a:ext cx="1104" cy="191"/>
              </a:xfrm>
              <a:custGeom>
                <a:avLst/>
                <a:gdLst>
                  <a:gd name="T0" fmla="*/ 966 w 21600"/>
                  <a:gd name="T1" fmla="*/ 96 h 21600"/>
                  <a:gd name="T2" fmla="*/ 552 w 21600"/>
                  <a:gd name="T3" fmla="*/ 192 h 21600"/>
                  <a:gd name="T4" fmla="*/ 138 w 21600"/>
                  <a:gd name="T5" fmla="*/ 96 h 21600"/>
                  <a:gd name="T6" fmla="*/ 5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28697" name="Text Box 262"/>
              <p:cNvSpPr txBox="1">
                <a:spLocks noChangeArrowheads="1"/>
              </p:cNvSpPr>
              <p:nvPr/>
            </p:nvSpPr>
            <p:spPr bwMode="auto">
              <a:xfrm>
                <a:off x="3312" y="3709"/>
                <a:ext cx="69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4x1 select</a:t>
                </a:r>
              </a:p>
            </p:txBody>
          </p:sp>
          <p:sp>
            <p:nvSpPr>
              <p:cNvPr id="28698" name="Line 264"/>
              <p:cNvSpPr>
                <a:spLocks noChangeShapeType="1"/>
              </p:cNvSpPr>
              <p:nvPr/>
            </p:nvSpPr>
            <p:spPr bwMode="auto">
              <a:xfrm>
                <a:off x="4080" y="3613"/>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68"/>
              <p:cNvSpPr>
                <a:spLocks noChangeShapeType="1"/>
              </p:cNvSpPr>
              <p:nvPr/>
            </p:nvSpPr>
            <p:spPr bwMode="auto">
              <a:xfrm>
                <a:off x="720" y="327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269"/>
              <p:cNvSpPr>
                <a:spLocks noChangeShapeType="1"/>
              </p:cNvSpPr>
              <p:nvPr/>
            </p:nvSpPr>
            <p:spPr bwMode="auto">
              <a:xfrm>
                <a:off x="1968" y="3277"/>
                <a:ext cx="0" cy="4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70"/>
              <p:cNvSpPr>
                <a:spLocks noChangeShapeType="1"/>
              </p:cNvSpPr>
              <p:nvPr/>
            </p:nvSpPr>
            <p:spPr bwMode="auto">
              <a:xfrm>
                <a:off x="3216" y="3277"/>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Line 271"/>
              <p:cNvSpPr>
                <a:spLocks noChangeShapeType="1"/>
              </p:cNvSpPr>
              <p:nvPr/>
            </p:nvSpPr>
            <p:spPr bwMode="auto">
              <a:xfrm>
                <a:off x="4464" y="327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272"/>
              <p:cNvSpPr>
                <a:spLocks noChangeShapeType="1"/>
              </p:cNvSpPr>
              <p:nvPr/>
            </p:nvSpPr>
            <p:spPr bwMode="auto">
              <a:xfrm>
                <a:off x="720" y="3469"/>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273"/>
              <p:cNvSpPr>
                <a:spLocks noChangeShapeType="1"/>
              </p:cNvSpPr>
              <p:nvPr/>
            </p:nvSpPr>
            <p:spPr bwMode="auto">
              <a:xfrm>
                <a:off x="1872" y="34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274"/>
              <p:cNvSpPr>
                <a:spLocks noChangeShapeType="1"/>
              </p:cNvSpPr>
              <p:nvPr/>
            </p:nvSpPr>
            <p:spPr bwMode="auto">
              <a:xfrm>
                <a:off x="2160" y="34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275"/>
              <p:cNvSpPr>
                <a:spLocks noChangeShapeType="1"/>
              </p:cNvSpPr>
              <p:nvPr/>
            </p:nvSpPr>
            <p:spPr bwMode="auto">
              <a:xfrm>
                <a:off x="2064" y="3373"/>
                <a:ext cx="0" cy="3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276"/>
              <p:cNvSpPr>
                <a:spLocks noChangeShapeType="1"/>
              </p:cNvSpPr>
              <p:nvPr/>
            </p:nvSpPr>
            <p:spPr bwMode="auto">
              <a:xfrm>
                <a:off x="2064" y="337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277"/>
              <p:cNvSpPr>
                <a:spLocks noChangeShapeType="1"/>
              </p:cNvSpPr>
              <p:nvPr/>
            </p:nvSpPr>
            <p:spPr bwMode="auto">
              <a:xfrm>
                <a:off x="2160" y="3469"/>
                <a:ext cx="23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278"/>
              <p:cNvSpPr>
                <a:spLocks noChangeShapeType="1"/>
              </p:cNvSpPr>
              <p:nvPr/>
            </p:nvSpPr>
            <p:spPr bwMode="auto">
              <a:xfrm>
                <a:off x="4080" y="3613"/>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0" name="Line 279"/>
              <p:cNvSpPr>
                <a:spLocks noChangeShapeType="1"/>
              </p:cNvSpPr>
              <p:nvPr/>
            </p:nvSpPr>
            <p:spPr bwMode="auto">
              <a:xfrm>
                <a:off x="3600" y="3325"/>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Line 280"/>
              <p:cNvSpPr>
                <a:spLocks noChangeShapeType="1"/>
              </p:cNvSpPr>
              <p:nvPr/>
            </p:nvSpPr>
            <p:spPr bwMode="auto">
              <a:xfrm>
                <a:off x="3312" y="342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2" name="Line 281"/>
              <p:cNvSpPr>
                <a:spLocks noChangeShapeType="1"/>
              </p:cNvSpPr>
              <p:nvPr/>
            </p:nvSpPr>
            <p:spPr bwMode="auto">
              <a:xfrm>
                <a:off x="2592" y="3325"/>
                <a:ext cx="10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3" name="Line 282"/>
              <p:cNvSpPr>
                <a:spLocks noChangeShapeType="1"/>
              </p:cNvSpPr>
              <p:nvPr/>
            </p:nvSpPr>
            <p:spPr bwMode="auto">
              <a:xfrm>
                <a:off x="1344" y="3421"/>
                <a:ext cx="19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5" name="Line 285"/>
              <p:cNvSpPr>
                <a:spLocks noChangeShapeType="1"/>
              </p:cNvSpPr>
              <p:nvPr/>
            </p:nvSpPr>
            <p:spPr bwMode="auto">
              <a:xfrm>
                <a:off x="2016" y="3984"/>
                <a:ext cx="0" cy="20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287"/>
              <p:cNvSpPr>
                <a:spLocks noChangeShapeType="1"/>
              </p:cNvSpPr>
              <p:nvPr/>
            </p:nvSpPr>
            <p:spPr bwMode="auto">
              <a:xfrm>
                <a:off x="3024" y="3741"/>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Line 290"/>
              <p:cNvSpPr>
                <a:spLocks noChangeShapeType="1"/>
              </p:cNvSpPr>
              <p:nvPr/>
            </p:nvSpPr>
            <p:spPr bwMode="auto">
              <a:xfrm>
                <a:off x="3024" y="3453"/>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8" name="Line 291"/>
              <p:cNvSpPr>
                <a:spLocks noChangeShapeType="1"/>
              </p:cNvSpPr>
              <p:nvPr/>
            </p:nvSpPr>
            <p:spPr bwMode="auto">
              <a:xfrm>
                <a:off x="2928" y="3789"/>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9" name="Line 292"/>
              <p:cNvSpPr>
                <a:spLocks noChangeShapeType="1"/>
              </p:cNvSpPr>
              <p:nvPr/>
            </p:nvSpPr>
            <p:spPr bwMode="auto">
              <a:xfrm>
                <a:off x="2928" y="3357"/>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0" name="Line 293"/>
              <p:cNvSpPr>
                <a:spLocks noChangeShapeType="1"/>
              </p:cNvSpPr>
              <p:nvPr/>
            </p:nvSpPr>
            <p:spPr bwMode="auto">
              <a:xfrm flipV="1">
                <a:off x="2448" y="3837"/>
                <a:ext cx="864"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1" name="Line 294"/>
              <p:cNvSpPr>
                <a:spLocks noChangeShapeType="1"/>
              </p:cNvSpPr>
              <p:nvPr/>
            </p:nvSpPr>
            <p:spPr bwMode="auto">
              <a:xfrm flipV="1">
                <a:off x="2352" y="3885"/>
                <a:ext cx="1008"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2" name="Line 295"/>
              <p:cNvSpPr>
                <a:spLocks noChangeShapeType="1"/>
              </p:cNvSpPr>
              <p:nvPr/>
            </p:nvSpPr>
            <p:spPr bwMode="auto">
              <a:xfrm>
                <a:off x="1872" y="3648"/>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Line 296"/>
              <p:cNvSpPr>
                <a:spLocks noChangeShapeType="1"/>
              </p:cNvSpPr>
              <p:nvPr/>
            </p:nvSpPr>
            <p:spPr bwMode="auto">
              <a:xfrm>
                <a:off x="1968" y="360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4" name="Line 297"/>
              <p:cNvSpPr>
                <a:spLocks noChangeShapeType="1"/>
              </p:cNvSpPr>
              <p:nvPr/>
            </p:nvSpPr>
            <p:spPr bwMode="auto">
              <a:xfrm>
                <a:off x="2352" y="36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5" name="Line 298"/>
              <p:cNvSpPr>
                <a:spLocks noChangeShapeType="1"/>
              </p:cNvSpPr>
              <p:nvPr/>
            </p:nvSpPr>
            <p:spPr bwMode="auto">
              <a:xfrm>
                <a:off x="2448" y="3600"/>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18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91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91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Range of Set Associative Caches</a:t>
            </a:r>
          </a:p>
        </p:txBody>
      </p:sp>
      <p:sp>
        <p:nvSpPr>
          <p:cNvPr id="30723" name="Rectangle 3"/>
          <p:cNvSpPr>
            <a:spLocks noGrp="1" noChangeArrowheads="1"/>
          </p:cNvSpPr>
          <p:nvPr>
            <p:ph type="body" idx="1"/>
          </p:nvPr>
        </p:nvSpPr>
        <p:spPr>
          <a:xfrm>
            <a:off x="457200" y="1019175"/>
            <a:ext cx="8153400" cy="18764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30724" name="Rectangle 4"/>
          <p:cNvSpPr>
            <a:spLocks noChangeArrowheads="1"/>
          </p:cNvSpPr>
          <p:nvPr/>
        </p:nvSpPr>
        <p:spPr bwMode="auto">
          <a:xfrm>
            <a:off x="838200" y="3810000"/>
            <a:ext cx="6778625"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30725" name="Line 5"/>
          <p:cNvSpPr>
            <a:spLocks noChangeShapeType="1"/>
          </p:cNvSpPr>
          <p:nvPr/>
        </p:nvSpPr>
        <p:spPr bwMode="auto">
          <a:xfrm>
            <a:off x="59404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p:cNvSpPr>
            <a:spLocks noChangeShapeType="1"/>
          </p:cNvSpPr>
          <p:nvPr/>
        </p:nvSpPr>
        <p:spPr bwMode="auto">
          <a:xfrm>
            <a:off x="38830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p:cNvSpPr>
            <a:spLocks noChangeShapeType="1"/>
          </p:cNvSpPr>
          <p:nvPr/>
        </p:nvSpPr>
        <p:spPr bwMode="auto">
          <a:xfrm>
            <a:off x="71596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Text Box 8"/>
          <p:cNvSpPr txBox="1">
            <a:spLocks noChangeArrowheads="1"/>
          </p:cNvSpPr>
          <p:nvPr/>
        </p:nvSpPr>
        <p:spPr bwMode="auto">
          <a:xfrm>
            <a:off x="5940425" y="3810000"/>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Block offset</a:t>
            </a:r>
          </a:p>
        </p:txBody>
      </p:sp>
      <p:sp>
        <p:nvSpPr>
          <p:cNvPr id="30729" name="Text Box 9"/>
          <p:cNvSpPr txBox="1">
            <a:spLocks noChangeArrowheads="1"/>
          </p:cNvSpPr>
          <p:nvPr/>
        </p:nvSpPr>
        <p:spPr bwMode="auto">
          <a:xfrm>
            <a:off x="7083425" y="38100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30730" name="Text Box 10"/>
          <p:cNvSpPr txBox="1">
            <a:spLocks noChangeArrowheads="1"/>
          </p:cNvSpPr>
          <p:nvPr/>
        </p:nvSpPr>
        <p:spPr bwMode="auto">
          <a:xfrm>
            <a:off x="4573588" y="3810000"/>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30731" name="Text Box 11"/>
          <p:cNvSpPr txBox="1">
            <a:spLocks noChangeArrowheads="1"/>
          </p:cNvSpPr>
          <p:nvPr/>
        </p:nvSpPr>
        <p:spPr bwMode="auto">
          <a:xfrm>
            <a:off x="2057400" y="3810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Range of Set Associative Caches</a:t>
            </a:r>
          </a:p>
        </p:txBody>
      </p:sp>
      <p:sp>
        <p:nvSpPr>
          <p:cNvPr id="32771" name="Rectangle 3"/>
          <p:cNvSpPr>
            <a:spLocks noGrp="1" noChangeArrowheads="1"/>
          </p:cNvSpPr>
          <p:nvPr>
            <p:ph type="body" idx="1"/>
          </p:nvPr>
        </p:nvSpPr>
        <p:spPr>
          <a:xfrm>
            <a:off x="457200" y="942975"/>
            <a:ext cx="8153400" cy="18764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32772" name="Rectangle 4"/>
          <p:cNvSpPr>
            <a:spLocks noChangeArrowheads="1"/>
          </p:cNvSpPr>
          <p:nvPr/>
        </p:nvSpPr>
        <p:spPr bwMode="auto">
          <a:xfrm>
            <a:off x="762000" y="4038600"/>
            <a:ext cx="6831013"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32773" name="Line 5"/>
          <p:cNvSpPr>
            <a:spLocks noChangeShapeType="1"/>
          </p:cNvSpPr>
          <p:nvPr/>
        </p:nvSpPr>
        <p:spPr bwMode="auto">
          <a:xfrm>
            <a:off x="59166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p:cNvSpPr>
            <a:spLocks noChangeShapeType="1"/>
          </p:cNvSpPr>
          <p:nvPr/>
        </p:nvSpPr>
        <p:spPr bwMode="auto">
          <a:xfrm>
            <a:off x="38592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7"/>
          <p:cNvSpPr>
            <a:spLocks noChangeShapeType="1"/>
          </p:cNvSpPr>
          <p:nvPr/>
        </p:nvSpPr>
        <p:spPr bwMode="auto">
          <a:xfrm>
            <a:off x="71358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Text Box 8"/>
          <p:cNvSpPr txBox="1">
            <a:spLocks noChangeArrowheads="1"/>
          </p:cNvSpPr>
          <p:nvPr/>
        </p:nvSpPr>
        <p:spPr bwMode="auto">
          <a:xfrm>
            <a:off x="5916613" y="4038600"/>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Block offset</a:t>
            </a:r>
          </a:p>
        </p:txBody>
      </p:sp>
      <p:sp>
        <p:nvSpPr>
          <p:cNvPr id="32777" name="Text Box 9"/>
          <p:cNvSpPr txBox="1">
            <a:spLocks noChangeArrowheads="1"/>
          </p:cNvSpPr>
          <p:nvPr/>
        </p:nvSpPr>
        <p:spPr bwMode="auto">
          <a:xfrm>
            <a:off x="7059613" y="40386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32778" name="Text Box 10"/>
          <p:cNvSpPr txBox="1">
            <a:spLocks noChangeArrowheads="1"/>
          </p:cNvSpPr>
          <p:nvPr/>
        </p:nvSpPr>
        <p:spPr bwMode="auto">
          <a:xfrm>
            <a:off x="4549775" y="4038600"/>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32779" name="Text Box 11"/>
          <p:cNvSpPr txBox="1">
            <a:spLocks noChangeArrowheads="1"/>
          </p:cNvSpPr>
          <p:nvPr/>
        </p:nvSpPr>
        <p:spPr bwMode="auto">
          <a:xfrm>
            <a:off x="2182813" y="4038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grpSp>
        <p:nvGrpSpPr>
          <p:cNvPr id="1696780" name="Group 12"/>
          <p:cNvGrpSpPr>
            <a:grpSpLocks/>
          </p:cNvGrpSpPr>
          <p:nvPr/>
        </p:nvGrpSpPr>
        <p:grpSpPr bwMode="auto">
          <a:xfrm>
            <a:off x="811213" y="4648200"/>
            <a:ext cx="3048000" cy="457200"/>
            <a:chOff x="624" y="2496"/>
            <a:chExt cx="1920" cy="288"/>
          </a:xfrm>
        </p:grpSpPr>
        <p:sp>
          <p:nvSpPr>
            <p:cNvPr id="32802" name="Line 13"/>
            <p:cNvSpPr>
              <a:spLocks noChangeShapeType="1"/>
            </p:cNvSpPr>
            <p:nvPr/>
          </p:nvSpPr>
          <p:spPr bwMode="auto">
            <a:xfrm>
              <a:off x="2544" y="2544"/>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4" name="Text Box 15"/>
            <p:cNvSpPr txBox="1">
              <a:spLocks noChangeArrowheads="1"/>
            </p:cNvSpPr>
            <p:nvPr/>
          </p:nvSpPr>
          <p:spPr bwMode="auto">
            <a:xfrm>
              <a:off x="624" y="2496"/>
              <a:ext cx="1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Decreasing associativity</a:t>
              </a:r>
            </a:p>
          </p:txBody>
        </p:sp>
      </p:grpSp>
      <p:grpSp>
        <p:nvGrpSpPr>
          <p:cNvPr id="1696784" name="Group 16"/>
          <p:cNvGrpSpPr>
            <a:grpSpLocks/>
          </p:cNvGrpSpPr>
          <p:nvPr/>
        </p:nvGrpSpPr>
        <p:grpSpPr bwMode="auto">
          <a:xfrm>
            <a:off x="3859213" y="5057775"/>
            <a:ext cx="4673600" cy="1190625"/>
            <a:chOff x="2544" y="2832"/>
            <a:chExt cx="2944" cy="750"/>
          </a:xfrm>
        </p:grpSpPr>
        <p:sp>
          <p:nvSpPr>
            <p:cNvPr id="32799"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0" name="Line 18"/>
            <p:cNvSpPr>
              <a:spLocks noChangeShapeType="1"/>
            </p:cNvSpPr>
            <p:nvPr/>
          </p:nvSpPr>
          <p:spPr bwMode="auto">
            <a:xfrm>
              <a:off x="3840" y="283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Text Box 19"/>
            <p:cNvSpPr txBox="1">
              <a:spLocks noChangeArrowheads="1"/>
            </p:cNvSpPr>
            <p:nvPr/>
          </p:nvSpPr>
          <p:spPr bwMode="auto">
            <a:xfrm>
              <a:off x="3828" y="2832"/>
              <a:ext cx="16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Fully associative</a:t>
              </a:r>
            </a:p>
            <a:p>
              <a:r>
                <a:rPr lang="en-US" altLang="zh-CN"/>
                <a:t>(only one set)</a:t>
              </a:r>
            </a:p>
            <a:p>
              <a:r>
                <a:rPr lang="en-US" altLang="zh-CN"/>
                <a:t>Tag is all the bits except</a:t>
              </a:r>
            </a:p>
            <a:p>
              <a:r>
                <a:rPr lang="en-US" altLang="zh-CN"/>
                <a:t>block and byte offset</a:t>
              </a:r>
            </a:p>
          </p:txBody>
        </p:sp>
      </p:grpSp>
      <p:grpSp>
        <p:nvGrpSpPr>
          <p:cNvPr id="1696788" name="Group 20"/>
          <p:cNvGrpSpPr>
            <a:grpSpLocks/>
          </p:cNvGrpSpPr>
          <p:nvPr/>
        </p:nvGrpSpPr>
        <p:grpSpPr bwMode="auto">
          <a:xfrm>
            <a:off x="1420813" y="5256213"/>
            <a:ext cx="2438400" cy="992187"/>
            <a:chOff x="960" y="3168"/>
            <a:chExt cx="1536" cy="625"/>
          </a:xfrm>
        </p:grpSpPr>
        <p:sp>
          <p:nvSpPr>
            <p:cNvPr id="32796"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7" name="Line 22"/>
            <p:cNvSpPr>
              <a:spLocks noChangeShapeType="1"/>
            </p:cNvSpPr>
            <p:nvPr/>
          </p:nvSpPr>
          <p:spPr bwMode="auto">
            <a:xfrm>
              <a:off x="2064" y="316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Text Box 23"/>
            <p:cNvSpPr txBox="1">
              <a:spLocks noChangeArrowheads="1"/>
            </p:cNvSpPr>
            <p:nvPr/>
          </p:nvSpPr>
          <p:spPr bwMode="auto">
            <a:xfrm>
              <a:off x="960" y="3216"/>
              <a:ext cx="10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Direct mapped</a:t>
              </a:r>
            </a:p>
            <a:p>
              <a:r>
                <a:rPr lang="en-US" altLang="zh-CN"/>
                <a:t>(only one way)</a:t>
              </a:r>
            </a:p>
            <a:p>
              <a:r>
                <a:rPr lang="en-US" altLang="zh-CN"/>
                <a:t>Smaller tags</a:t>
              </a:r>
            </a:p>
          </p:txBody>
        </p:sp>
      </p:grpSp>
      <p:grpSp>
        <p:nvGrpSpPr>
          <p:cNvPr id="1696792" name="Group 24"/>
          <p:cNvGrpSpPr>
            <a:grpSpLocks/>
          </p:cNvGrpSpPr>
          <p:nvPr/>
        </p:nvGrpSpPr>
        <p:grpSpPr bwMode="auto">
          <a:xfrm>
            <a:off x="3859213" y="4419600"/>
            <a:ext cx="2914650" cy="457200"/>
            <a:chOff x="2544" y="2256"/>
            <a:chExt cx="1836" cy="288"/>
          </a:xfrm>
        </p:grpSpPr>
        <p:sp>
          <p:nvSpPr>
            <p:cNvPr id="32793"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Text Box 26"/>
            <p:cNvSpPr txBox="1">
              <a:spLocks noChangeArrowheads="1"/>
            </p:cNvSpPr>
            <p:nvPr/>
          </p:nvSpPr>
          <p:spPr bwMode="auto">
            <a:xfrm>
              <a:off x="2784" y="2304"/>
              <a:ext cx="1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Increasing associativity</a:t>
              </a:r>
            </a:p>
          </p:txBody>
        </p:sp>
        <p:sp>
          <p:nvSpPr>
            <p:cNvPr id="32795" name="Line 27"/>
            <p:cNvSpPr>
              <a:spLocks noChangeShapeType="1"/>
            </p:cNvSpPr>
            <p:nvPr/>
          </p:nvSpPr>
          <p:spPr bwMode="auto">
            <a:xfrm>
              <a:off x="2544" y="225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96805" name="Group 37"/>
          <p:cNvGrpSpPr>
            <a:grpSpLocks/>
          </p:cNvGrpSpPr>
          <p:nvPr/>
        </p:nvGrpSpPr>
        <p:grpSpPr bwMode="auto">
          <a:xfrm>
            <a:off x="4164013" y="3352800"/>
            <a:ext cx="1517650" cy="793750"/>
            <a:chOff x="2448" y="1968"/>
            <a:chExt cx="956" cy="500"/>
          </a:xfrm>
        </p:grpSpPr>
        <p:sp>
          <p:nvSpPr>
            <p:cNvPr id="32791"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2" name="Text Box 30"/>
            <p:cNvSpPr txBox="1">
              <a:spLocks noChangeArrowheads="1"/>
            </p:cNvSpPr>
            <p:nvPr/>
          </p:nvSpPr>
          <p:spPr bwMode="auto">
            <a:xfrm>
              <a:off x="2448" y="1968"/>
              <a:ext cx="9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Selects the set</a:t>
              </a:r>
            </a:p>
          </p:txBody>
        </p:sp>
      </p:grpSp>
      <p:grpSp>
        <p:nvGrpSpPr>
          <p:cNvPr id="1696806" name="Group 38"/>
          <p:cNvGrpSpPr>
            <a:grpSpLocks/>
          </p:cNvGrpSpPr>
          <p:nvPr/>
        </p:nvGrpSpPr>
        <p:grpSpPr bwMode="auto">
          <a:xfrm>
            <a:off x="1497013" y="3352800"/>
            <a:ext cx="2139950" cy="793750"/>
            <a:chOff x="960" y="1968"/>
            <a:chExt cx="1348" cy="500"/>
          </a:xfrm>
        </p:grpSpPr>
        <p:sp>
          <p:nvSpPr>
            <p:cNvPr id="32789" name="Text Box 31"/>
            <p:cNvSpPr txBox="1">
              <a:spLocks noChangeArrowheads="1"/>
            </p:cNvSpPr>
            <p:nvPr/>
          </p:nvSpPr>
          <p:spPr bwMode="auto">
            <a:xfrm>
              <a:off x="960" y="1968"/>
              <a:ext cx="13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Used for tag compare</a:t>
              </a:r>
            </a:p>
          </p:txBody>
        </p:sp>
        <p:sp>
          <p:nvSpPr>
            <p:cNvPr id="32790"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96804" name="Group 36"/>
          <p:cNvGrpSpPr>
            <a:grpSpLocks/>
          </p:cNvGrpSpPr>
          <p:nvPr/>
        </p:nvGrpSpPr>
        <p:grpSpPr bwMode="auto">
          <a:xfrm>
            <a:off x="5840413" y="3352800"/>
            <a:ext cx="2770187" cy="793750"/>
            <a:chOff x="3504" y="1968"/>
            <a:chExt cx="1745" cy="500"/>
          </a:xfrm>
        </p:grpSpPr>
        <p:sp>
          <p:nvSpPr>
            <p:cNvPr id="32787"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Text Box 34"/>
            <p:cNvSpPr txBox="1">
              <a:spLocks noChangeArrowheads="1"/>
            </p:cNvSpPr>
            <p:nvPr/>
          </p:nvSpPr>
          <p:spPr bwMode="auto">
            <a:xfrm>
              <a:off x="3504" y="1968"/>
              <a:ext cx="1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Selects the word in the block</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6804"/>
                                        </p:tgtEl>
                                        <p:attrNameLst>
                                          <p:attrName>style.visibility</p:attrName>
                                        </p:attrNameLst>
                                      </p:cBhvr>
                                      <p:to>
                                        <p:strVal val="visible"/>
                                      </p:to>
                                    </p:set>
                                    <p:animEffect transition="in" filter="wipe(down)">
                                      <p:cBhvr>
                                        <p:cTn id="7" dur="500"/>
                                        <p:tgtEl>
                                          <p:spTgt spid="169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6805"/>
                                        </p:tgtEl>
                                        <p:attrNameLst>
                                          <p:attrName>style.visibility</p:attrName>
                                        </p:attrNameLst>
                                      </p:cBhvr>
                                      <p:to>
                                        <p:strVal val="visible"/>
                                      </p:to>
                                    </p:set>
                                    <p:animEffect transition="in" filter="wipe(down)">
                                      <p:cBhvr>
                                        <p:cTn id="12" dur="500"/>
                                        <p:tgtEl>
                                          <p:spTgt spid="169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96806"/>
                                        </p:tgtEl>
                                        <p:attrNameLst>
                                          <p:attrName>style.visibility</p:attrName>
                                        </p:attrNameLst>
                                      </p:cBhvr>
                                      <p:to>
                                        <p:strVal val="visible"/>
                                      </p:to>
                                    </p:set>
                                    <p:animEffect transition="in" filter="wipe(down)">
                                      <p:cBhvr>
                                        <p:cTn id="17" dur="500"/>
                                        <p:tgtEl>
                                          <p:spTgt spid="169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96792"/>
                                        </p:tgtEl>
                                        <p:attrNameLst>
                                          <p:attrName>style.visibility</p:attrName>
                                        </p:attrNameLst>
                                      </p:cBhvr>
                                      <p:to>
                                        <p:strVal val="visible"/>
                                      </p:to>
                                    </p:set>
                                    <p:animEffect transition="in" filter="wipe(left)">
                                      <p:cBhvr>
                                        <p:cTn id="22" dur="500"/>
                                        <p:tgtEl>
                                          <p:spTgt spid="169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96784"/>
                                        </p:tgtEl>
                                        <p:attrNameLst>
                                          <p:attrName>style.visibility</p:attrName>
                                        </p:attrNameLst>
                                      </p:cBhvr>
                                      <p:to>
                                        <p:strVal val="visible"/>
                                      </p:to>
                                    </p:set>
                                    <p:animEffect transition="in" filter="wipe(left)">
                                      <p:cBhvr>
                                        <p:cTn id="27" dur="500"/>
                                        <p:tgtEl>
                                          <p:spTgt spid="16967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696780"/>
                                        </p:tgtEl>
                                        <p:attrNameLst>
                                          <p:attrName>style.visibility</p:attrName>
                                        </p:attrNameLst>
                                      </p:cBhvr>
                                      <p:to>
                                        <p:strVal val="visible"/>
                                      </p:to>
                                    </p:set>
                                    <p:animEffect transition="in" filter="wipe(right)">
                                      <p:cBhvr>
                                        <p:cTn id="32" dur="500"/>
                                        <p:tgtEl>
                                          <p:spTgt spid="16967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696788"/>
                                        </p:tgtEl>
                                        <p:attrNameLst>
                                          <p:attrName>style.visibility</p:attrName>
                                        </p:attrNameLst>
                                      </p:cBhvr>
                                      <p:to>
                                        <p:strVal val="visible"/>
                                      </p:to>
                                    </p:set>
                                    <p:animEffect transition="in" filter="wipe(right)">
                                      <p:cBhvr>
                                        <p:cTn id="37" dur="500"/>
                                        <p:tgtEl>
                                          <p:spTgt spid="169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t>Costs of Set Associative Caches</a:t>
            </a:r>
          </a:p>
        </p:txBody>
      </p:sp>
      <p:sp>
        <p:nvSpPr>
          <p:cNvPr id="1695747" name="Rectangle 3"/>
          <p:cNvSpPr>
            <a:spLocks noGrp="1" noChangeArrowheads="1"/>
          </p:cNvSpPr>
          <p:nvPr>
            <p:ph type="body" idx="1"/>
          </p:nvPr>
        </p:nvSpPr>
        <p:spPr>
          <a:xfrm>
            <a:off x="76200" y="762000"/>
            <a:ext cx="8915400" cy="56530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dirty="0"/>
              <a:t>When a miss occurs, which way</a:t>
            </a:r>
            <a:r>
              <a:rPr lang="zh-CN" altLang="en-US" dirty="0"/>
              <a:t>’</a:t>
            </a:r>
            <a:r>
              <a:rPr lang="en-US" altLang="zh-CN" dirty="0"/>
              <a:t>s block do we pick for replacement?</a:t>
            </a:r>
          </a:p>
          <a:p>
            <a:pPr lvl="1"/>
            <a:r>
              <a:rPr lang="en-US" altLang="zh-CN" sz="1800" dirty="0">
                <a:ea typeface="SimSun" panose="02010600030101010101" pitchFamily="2" charset="-122"/>
              </a:rPr>
              <a:t>Least Recently Used (LRU): the block replaced is the one that    has been unused for the longest time</a:t>
            </a:r>
          </a:p>
          <a:p>
            <a:pPr lvl="2"/>
            <a:r>
              <a:rPr lang="en-US" altLang="zh-CN" sz="1800" dirty="0">
                <a:ea typeface="SimSun" panose="02010600030101010101" pitchFamily="2" charset="-122"/>
              </a:rPr>
              <a:t>Must have hardware to keep track of when each way</a:t>
            </a:r>
            <a:r>
              <a:rPr lang="zh-CN" altLang="en-US" sz="1800" dirty="0">
                <a:ea typeface="SimSun" panose="02010600030101010101" pitchFamily="2" charset="-122"/>
              </a:rPr>
              <a:t>’</a:t>
            </a:r>
            <a:r>
              <a:rPr lang="en-US" altLang="zh-CN" sz="1800" dirty="0">
                <a:ea typeface="SimSun" panose="02010600030101010101" pitchFamily="2" charset="-122"/>
              </a:rPr>
              <a:t>s block was   used relative to the other blocks in the set</a:t>
            </a:r>
          </a:p>
          <a:p>
            <a:pPr lvl="2"/>
            <a:r>
              <a:rPr lang="en-US" altLang="zh-CN" sz="1800" dirty="0">
                <a:ea typeface="SimSun" panose="02010600030101010101" pitchFamily="2" charset="-122"/>
              </a:rPr>
              <a:t>For 2-way set associative, takes </a:t>
            </a:r>
            <a:r>
              <a:rPr lang="en-US" altLang="zh-CN" sz="1800" dirty="0">
                <a:solidFill>
                  <a:schemeClr val="accent1"/>
                </a:solidFill>
                <a:ea typeface="SimSun" panose="02010600030101010101" pitchFamily="2" charset="-122"/>
              </a:rPr>
              <a:t>one bit per set</a:t>
            </a:r>
            <a:r>
              <a:rPr lang="en-US" altLang="zh-CN" sz="1800" dirty="0">
                <a:ea typeface="SimSun" panose="02010600030101010101" pitchFamily="2" charset="-122"/>
              </a:rPr>
              <a:t> → set the bit when a block is referenced (and reset the other way</a:t>
            </a:r>
            <a:r>
              <a:rPr lang="zh-CN" altLang="en-US" sz="1800" dirty="0">
                <a:ea typeface="SimSun" panose="02010600030101010101" pitchFamily="2" charset="-122"/>
              </a:rPr>
              <a:t>’</a:t>
            </a:r>
            <a:r>
              <a:rPr lang="en-US" altLang="zh-CN" sz="1800" dirty="0">
                <a:ea typeface="SimSun" panose="02010600030101010101" pitchFamily="2" charset="-122"/>
              </a:rPr>
              <a:t>s bit)</a:t>
            </a:r>
          </a:p>
          <a:p>
            <a:r>
              <a:rPr lang="en-US" altLang="zh-CN" dirty="0"/>
              <a:t>N-way set associative cache costs</a:t>
            </a:r>
          </a:p>
          <a:p>
            <a:pPr lvl="1"/>
            <a:r>
              <a:rPr lang="en-US" altLang="zh-CN" sz="1800" dirty="0">
                <a:ea typeface="SimSun" panose="02010600030101010101" pitchFamily="2" charset="-122"/>
              </a:rPr>
              <a:t>N comparators (delay and area)</a:t>
            </a:r>
          </a:p>
          <a:p>
            <a:pPr lvl="1"/>
            <a:r>
              <a:rPr lang="en-US" altLang="zh-CN" sz="1800" dirty="0">
                <a:ea typeface="SimSun" panose="02010600030101010101" pitchFamily="2" charset="-122"/>
              </a:rPr>
              <a:t>MUX delay (set selection) before data is available</a:t>
            </a:r>
          </a:p>
          <a:p>
            <a:pPr lvl="1"/>
            <a:r>
              <a:rPr lang="en-US" altLang="zh-CN" sz="1800" dirty="0">
                <a:ea typeface="SimSun" panose="02010600030101010101" pitchFamily="2" charset="-122"/>
              </a:rPr>
              <a:t>Data available </a:t>
            </a:r>
            <a:r>
              <a:rPr lang="en-US" altLang="zh-CN" sz="1800" dirty="0">
                <a:solidFill>
                  <a:schemeClr val="accent1"/>
                </a:solidFill>
                <a:ea typeface="SimSun" panose="02010600030101010101" pitchFamily="2" charset="-122"/>
              </a:rPr>
              <a:t>after</a:t>
            </a:r>
            <a:r>
              <a:rPr lang="en-US" altLang="zh-CN" sz="1800" dirty="0">
                <a:ea typeface="SimSun" panose="02010600030101010101" pitchFamily="2" charset="-122"/>
              </a:rPr>
              <a:t> set selection (and Hit/Miss decision).   In a direct mapped cache, the cache block is available </a:t>
            </a:r>
            <a:r>
              <a:rPr lang="en-US" altLang="zh-CN" sz="1800" dirty="0">
                <a:solidFill>
                  <a:schemeClr val="accent1"/>
                </a:solidFill>
                <a:ea typeface="SimSun" panose="02010600030101010101" pitchFamily="2" charset="-122"/>
              </a:rPr>
              <a:t>before</a:t>
            </a:r>
            <a:r>
              <a:rPr lang="en-US" altLang="zh-CN" sz="1800" dirty="0">
                <a:ea typeface="SimSun" panose="02010600030101010101" pitchFamily="2" charset="-122"/>
              </a:rPr>
              <a:t> the Hit/Miss decision</a:t>
            </a:r>
          </a:p>
          <a:p>
            <a:pPr lvl="2"/>
            <a:r>
              <a:rPr lang="en-US" altLang="zh-CN" sz="1800" dirty="0">
                <a:ea typeface="SimSun" panose="02010600030101010101" pitchFamily="2" charset="-122"/>
              </a:rPr>
              <a:t>So its not possible to just assume a hit and continue and recover later if it was a miss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5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altLang="zh-CN"/>
              <a:t>How Much Associativity</a:t>
            </a:r>
            <a:endParaRPr lang="en-AU" altLang="zh-CN"/>
          </a:p>
        </p:txBody>
      </p:sp>
      <p:sp>
        <p:nvSpPr>
          <p:cNvPr id="36867" name="Rectangle 5"/>
          <p:cNvSpPr>
            <a:spLocks noGrp="1" noChangeArrowheads="1"/>
          </p:cNvSpPr>
          <p:nvPr>
            <p:ph type="body" idx="1"/>
          </p:nvPr>
        </p:nvSpPr>
        <p:spPr>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r>
              <a:rPr lang="en-US" altLang="zh-CN"/>
              <a:t>Increased associativity decreases miss rate</a:t>
            </a:r>
          </a:p>
          <a:p>
            <a:pPr lvl="1" eaLnBrk="1" hangingPunct="1"/>
            <a:r>
              <a:rPr lang="en-US" altLang="zh-CN">
                <a:ea typeface="SimSun" panose="02010600030101010101" pitchFamily="2" charset="-122"/>
              </a:rPr>
              <a:t>But with diminishing returns</a:t>
            </a:r>
          </a:p>
          <a:p>
            <a:pPr eaLnBrk="1" hangingPunct="1"/>
            <a:r>
              <a:rPr lang="en-US" altLang="zh-CN"/>
              <a:t>Simulation of a system with 64KB</a:t>
            </a:r>
            <a:br>
              <a:rPr lang="en-US" altLang="zh-CN"/>
            </a:br>
            <a:r>
              <a:rPr lang="en-US" altLang="zh-CN"/>
              <a:t>D-cache, 16-word blocks, SPEC2000</a:t>
            </a:r>
          </a:p>
          <a:p>
            <a:pPr lvl="1" eaLnBrk="1" hangingPunct="1"/>
            <a:r>
              <a:rPr lang="en-US" altLang="zh-CN">
                <a:ea typeface="SimSun" panose="02010600030101010101" pitchFamily="2" charset="-122"/>
              </a:rPr>
              <a:t>1-way: 10.3%</a:t>
            </a:r>
          </a:p>
          <a:p>
            <a:pPr lvl="1" eaLnBrk="1" hangingPunct="1"/>
            <a:r>
              <a:rPr lang="en-US" altLang="zh-CN">
                <a:ea typeface="SimSun" panose="02010600030101010101" pitchFamily="2" charset="-122"/>
              </a:rPr>
              <a:t>2-way: 8.6%</a:t>
            </a:r>
          </a:p>
          <a:p>
            <a:pPr lvl="1" eaLnBrk="1" hangingPunct="1"/>
            <a:r>
              <a:rPr lang="en-US" altLang="zh-CN">
                <a:ea typeface="SimSun" panose="02010600030101010101" pitchFamily="2" charset="-122"/>
              </a:rPr>
              <a:t>4-way: 8.3%</a:t>
            </a:r>
          </a:p>
          <a:p>
            <a:pPr lvl="1" eaLnBrk="1" hangingPunct="1"/>
            <a:r>
              <a:rPr lang="en-US" altLang="zh-CN">
                <a:ea typeface="SimSun" panose="02010600030101010101" pitchFamily="2" charset="-122"/>
              </a:rPr>
              <a:t>8-way: 8.1%</a:t>
            </a:r>
            <a:endParaRPr lang="en-AU" altLang="zh-CN">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Reducing Cache Miss Rates #2</a:t>
            </a:r>
          </a:p>
        </p:txBody>
      </p:sp>
      <p:sp>
        <p:nvSpPr>
          <p:cNvPr id="1700867" name="Rectangle 3"/>
          <p:cNvSpPr>
            <a:spLocks noGrp="1" noChangeArrowheads="1"/>
          </p:cNvSpPr>
          <p:nvPr>
            <p:ph type="body" idx="1"/>
          </p:nvPr>
        </p:nvSpPr>
        <p:spPr>
          <a:xfrm>
            <a:off x="152400" y="838200"/>
            <a:ext cx="8839200" cy="5562600"/>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457200">
              <a:buFont typeface="Wingdings" pitchFamily="2" charset="2"/>
              <a:buAutoNum type="arabicPeriod" startAt="2"/>
            </a:pPr>
            <a:r>
              <a:rPr lang="en-US" altLang="zh-CN"/>
              <a:t>Use multiple levels of caches</a:t>
            </a:r>
          </a:p>
          <a:p>
            <a:pPr marL="457200"/>
            <a:r>
              <a:rPr lang="en-US" altLang="zh-CN"/>
              <a:t>With advancing technology</a:t>
            </a:r>
          </a:p>
          <a:p>
            <a:pPr marL="857250" lvl="1"/>
            <a:r>
              <a:rPr lang="en-US" altLang="zh-CN">
                <a:ea typeface="SimSun" panose="02010600030101010101" pitchFamily="2" charset="-122"/>
              </a:rPr>
              <a:t>bigger L1 caches </a:t>
            </a:r>
            <a:r>
              <a:rPr lang="en-US" altLang="zh-CN" i="1">
                <a:ea typeface="SimSun" panose="02010600030101010101" pitchFamily="2" charset="-122"/>
              </a:rPr>
              <a:t>or</a:t>
            </a:r>
            <a:r>
              <a:rPr lang="en-US" altLang="zh-CN">
                <a:ea typeface="SimSun" panose="02010600030101010101" pitchFamily="2" charset="-122"/>
              </a:rPr>
              <a:t> </a:t>
            </a:r>
          </a:p>
          <a:p>
            <a:pPr marL="857250" lvl="1"/>
            <a:r>
              <a:rPr lang="en-US" altLang="zh-CN">
                <a:ea typeface="SimSun" panose="02010600030101010101" pitchFamily="2" charset="-122"/>
              </a:rPr>
              <a:t>a </a:t>
            </a:r>
            <a:r>
              <a:rPr lang="en-US" altLang="zh-CN">
                <a:solidFill>
                  <a:schemeClr val="accent1"/>
                </a:solidFill>
                <a:ea typeface="SimSun" panose="02010600030101010101" pitchFamily="2" charset="-122"/>
              </a:rPr>
              <a:t>unified</a:t>
            </a:r>
            <a:r>
              <a:rPr lang="en-US" altLang="zh-CN">
                <a:ea typeface="SimSun" panose="02010600030101010101" pitchFamily="2" charset="-122"/>
              </a:rPr>
              <a:t> L2 cache (i.e., it holds both instructions and data) and in some cases even a unified L3 cache</a:t>
            </a:r>
          </a:p>
          <a:p>
            <a:pPr marL="457200"/>
            <a:r>
              <a:rPr lang="en-US" altLang="zh-CN"/>
              <a:t>For our example, CPI</a:t>
            </a:r>
            <a:r>
              <a:rPr lang="en-US" altLang="zh-CN" baseline="-25000"/>
              <a:t>ideal</a:t>
            </a:r>
            <a:r>
              <a:rPr lang="en-US" altLang="zh-CN"/>
              <a:t> of 2, 100 cycle miss penalty (to main memory), 36% load/stores, a 2% (4%) L1I$ (D$) miss rate, add a UL2$ that has a 25 cycle miss penalty and a 0.5% miss rate</a:t>
            </a:r>
            <a:endParaRPr lang="en-US" altLang="zh-CN" sz="1200"/>
          </a:p>
          <a:p>
            <a:pPr marL="857250" lvl="1">
              <a:buFont typeface="Monotype Sorts" pitchFamily="2" charset="2"/>
              <a:buNone/>
            </a:pPr>
            <a:r>
              <a:rPr lang="en-US" altLang="zh-CN">
                <a:ea typeface="SimSun" panose="02010600030101010101" pitchFamily="2" charset="-122"/>
              </a:rPr>
              <a:t>CPI</a:t>
            </a:r>
            <a:r>
              <a:rPr lang="en-US" altLang="zh-CN" baseline="-25000">
                <a:ea typeface="SimSun" panose="02010600030101010101" pitchFamily="2" charset="-122"/>
              </a:rPr>
              <a:t>stalls </a:t>
            </a:r>
            <a:r>
              <a:rPr lang="en-US" altLang="zh-CN">
                <a:ea typeface="SimSun" panose="02010600030101010101" pitchFamily="2" charset="-122"/>
              </a:rPr>
              <a:t> =  2  +  .02×25  +  .36×.04×25  +  .005×100  + 					.36×.005×100  =  3.54                                                                	          (as compared to 5.44 with no L2$)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0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08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0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0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6888163" cy="422275"/>
          </a:xfrm>
          <a:noFill/>
        </p:spPr>
        <p:txBody>
          <a:bodyPr wrap="none"/>
          <a:lstStyle/>
          <a:p>
            <a:r>
              <a:rPr lang="en-US" altLang="zh-CN"/>
              <a:t>Review: Why Pipeline? For Throughput!</a:t>
            </a:r>
          </a:p>
        </p:txBody>
      </p:sp>
      <p:grpSp>
        <p:nvGrpSpPr>
          <p:cNvPr id="10243" name="Group 3"/>
          <p:cNvGrpSpPr>
            <a:grpSpLocks/>
          </p:cNvGrpSpPr>
          <p:nvPr/>
        </p:nvGrpSpPr>
        <p:grpSpPr bwMode="auto">
          <a:xfrm>
            <a:off x="152400" y="1752600"/>
            <a:ext cx="6951663" cy="4495800"/>
            <a:chOff x="192" y="528"/>
            <a:chExt cx="4996" cy="3187"/>
          </a:xfrm>
        </p:grpSpPr>
        <p:sp>
          <p:nvSpPr>
            <p:cNvPr id="10247" name="Rectangle 4"/>
            <p:cNvSpPr>
              <a:spLocks noChangeArrowheads="1"/>
            </p:cNvSpPr>
            <p:nvPr/>
          </p:nvSpPr>
          <p:spPr bwMode="auto">
            <a:xfrm>
              <a:off x="192" y="1201"/>
              <a:ext cx="258" cy="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i="1">
                  <a:cs typeface="Arial" panose="020B0604020202020204" pitchFamily="34" charset="0"/>
                </a:rPr>
                <a:t>I</a:t>
              </a:r>
            </a:p>
            <a:p>
              <a:pPr algn="ctr"/>
              <a:r>
                <a:rPr lang="en-US" altLang="en-US" i="1">
                  <a:cs typeface="Arial" panose="020B0604020202020204" pitchFamily="34" charset="0"/>
                </a:rPr>
                <a:t>n</a:t>
              </a:r>
            </a:p>
            <a:p>
              <a:pPr algn="ctr"/>
              <a:r>
                <a:rPr lang="en-US" altLang="en-US" i="1">
                  <a:cs typeface="Arial" panose="020B0604020202020204" pitchFamily="34" charset="0"/>
                </a:rPr>
                <a:t>s</a:t>
              </a:r>
            </a:p>
            <a:p>
              <a:pPr algn="ctr"/>
              <a:r>
                <a:rPr lang="en-US" altLang="en-US" i="1">
                  <a:cs typeface="Arial" panose="020B0604020202020204" pitchFamily="34" charset="0"/>
                </a:rPr>
                <a:t>t</a:t>
              </a:r>
            </a:p>
            <a:p>
              <a:pPr algn="ctr"/>
              <a:r>
                <a:rPr lang="en-US" altLang="en-US" i="1">
                  <a:cs typeface="Arial" panose="020B0604020202020204" pitchFamily="34" charset="0"/>
                </a:rPr>
                <a:t>r.</a:t>
              </a:r>
            </a:p>
            <a:p>
              <a:pPr algn="ctr"/>
              <a:endParaRPr lang="en-US" altLang="en-US" i="1">
                <a:cs typeface="Arial" panose="020B0604020202020204" pitchFamily="34" charset="0"/>
              </a:endParaRPr>
            </a:p>
            <a:p>
              <a:pPr algn="ctr"/>
              <a:r>
                <a:rPr lang="en-US" altLang="en-US" i="1">
                  <a:cs typeface="Arial" panose="020B0604020202020204" pitchFamily="34" charset="0"/>
                </a:rPr>
                <a:t>O</a:t>
              </a:r>
            </a:p>
            <a:p>
              <a:pPr algn="ctr"/>
              <a:r>
                <a:rPr lang="en-US" altLang="en-US" i="1">
                  <a:cs typeface="Arial" panose="020B0604020202020204" pitchFamily="34" charset="0"/>
                </a:rPr>
                <a:t>r</a:t>
              </a:r>
            </a:p>
            <a:p>
              <a:pPr algn="ctr"/>
              <a:r>
                <a:rPr lang="en-US" altLang="en-US" i="1">
                  <a:cs typeface="Arial" panose="020B0604020202020204" pitchFamily="34" charset="0"/>
                </a:rPr>
                <a:t>d</a:t>
              </a:r>
            </a:p>
            <a:p>
              <a:pPr algn="ctr"/>
              <a:r>
                <a:rPr lang="en-US" altLang="en-US" i="1">
                  <a:cs typeface="Arial" panose="020B0604020202020204" pitchFamily="34" charset="0"/>
                </a:rPr>
                <a:t>e</a:t>
              </a:r>
            </a:p>
            <a:p>
              <a:pPr algn="ctr"/>
              <a:r>
                <a:rPr lang="en-US" altLang="en-US" i="1">
                  <a:cs typeface="Arial" panose="020B0604020202020204" pitchFamily="34" charset="0"/>
                </a:rPr>
                <a:t>r</a:t>
              </a:r>
            </a:p>
          </p:txBody>
        </p:sp>
        <p:sp>
          <p:nvSpPr>
            <p:cNvPr id="10248" name="Line 5"/>
            <p:cNvSpPr>
              <a:spLocks noChangeShapeType="1"/>
            </p:cNvSpPr>
            <p:nvPr/>
          </p:nvSpPr>
          <p:spPr bwMode="auto">
            <a:xfrm>
              <a:off x="912" y="819"/>
              <a:ext cx="39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Rectangle 6"/>
            <p:cNvSpPr>
              <a:spLocks noChangeArrowheads="1"/>
            </p:cNvSpPr>
            <p:nvPr/>
          </p:nvSpPr>
          <p:spPr bwMode="auto">
            <a:xfrm>
              <a:off x="2256" y="528"/>
              <a:ext cx="15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i="1">
                  <a:cs typeface="Arial" panose="020B0604020202020204" pitchFamily="34" charset="0"/>
                </a:rPr>
                <a:t>Time (clock cycles)</a:t>
              </a:r>
            </a:p>
          </p:txBody>
        </p:sp>
        <p:sp>
          <p:nvSpPr>
            <p:cNvPr id="10250" name="Rectangle 7"/>
            <p:cNvSpPr>
              <a:spLocks noChangeArrowheads="1"/>
            </p:cNvSpPr>
            <p:nvPr/>
          </p:nvSpPr>
          <p:spPr bwMode="auto">
            <a:xfrm>
              <a:off x="480" y="1104"/>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0</a:t>
              </a:r>
            </a:p>
          </p:txBody>
        </p:sp>
        <p:sp>
          <p:nvSpPr>
            <p:cNvPr id="10251" name="Rectangle 8"/>
            <p:cNvSpPr>
              <a:spLocks noChangeArrowheads="1"/>
            </p:cNvSpPr>
            <p:nvPr/>
          </p:nvSpPr>
          <p:spPr bwMode="auto">
            <a:xfrm>
              <a:off x="480" y="1632"/>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1</a:t>
              </a:r>
            </a:p>
          </p:txBody>
        </p:sp>
        <p:sp>
          <p:nvSpPr>
            <p:cNvPr id="10252" name="Rectangle 9"/>
            <p:cNvSpPr>
              <a:spLocks noChangeArrowheads="1"/>
            </p:cNvSpPr>
            <p:nvPr/>
          </p:nvSpPr>
          <p:spPr bwMode="auto">
            <a:xfrm>
              <a:off x="503" y="2187"/>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2</a:t>
              </a:r>
            </a:p>
          </p:txBody>
        </p:sp>
        <p:sp>
          <p:nvSpPr>
            <p:cNvPr id="10253" name="Rectangle 10"/>
            <p:cNvSpPr>
              <a:spLocks noChangeArrowheads="1"/>
            </p:cNvSpPr>
            <p:nvPr/>
          </p:nvSpPr>
          <p:spPr bwMode="auto">
            <a:xfrm>
              <a:off x="480" y="3264"/>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4</a:t>
              </a:r>
            </a:p>
          </p:txBody>
        </p:sp>
        <p:sp>
          <p:nvSpPr>
            <p:cNvPr id="10254" name="Line 11"/>
            <p:cNvSpPr>
              <a:spLocks noChangeShapeType="1"/>
            </p:cNvSpPr>
            <p:nvPr/>
          </p:nvSpPr>
          <p:spPr bwMode="auto">
            <a:xfrm>
              <a:off x="1656"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12"/>
            <p:cNvSpPr>
              <a:spLocks noChangeShapeType="1"/>
            </p:cNvSpPr>
            <p:nvPr/>
          </p:nvSpPr>
          <p:spPr bwMode="auto">
            <a:xfrm>
              <a:off x="2088"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3"/>
            <p:cNvSpPr>
              <a:spLocks noChangeShapeType="1"/>
            </p:cNvSpPr>
            <p:nvPr/>
          </p:nvSpPr>
          <p:spPr bwMode="auto">
            <a:xfrm>
              <a:off x="2519"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14"/>
            <p:cNvSpPr>
              <a:spLocks noChangeShapeType="1"/>
            </p:cNvSpPr>
            <p:nvPr/>
          </p:nvSpPr>
          <p:spPr bwMode="auto">
            <a:xfrm>
              <a:off x="2952"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15"/>
            <p:cNvSpPr>
              <a:spLocks noChangeShapeType="1"/>
            </p:cNvSpPr>
            <p:nvPr/>
          </p:nvSpPr>
          <p:spPr bwMode="auto">
            <a:xfrm>
              <a:off x="3384"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6"/>
            <p:cNvSpPr>
              <a:spLocks noChangeShapeType="1"/>
            </p:cNvSpPr>
            <p:nvPr/>
          </p:nvSpPr>
          <p:spPr bwMode="auto">
            <a:xfrm>
              <a:off x="3815"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17"/>
            <p:cNvSpPr>
              <a:spLocks noChangeShapeType="1"/>
            </p:cNvSpPr>
            <p:nvPr/>
          </p:nvSpPr>
          <p:spPr bwMode="auto">
            <a:xfrm>
              <a:off x="4248"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18"/>
            <p:cNvSpPr>
              <a:spLocks noChangeShapeType="1"/>
            </p:cNvSpPr>
            <p:nvPr/>
          </p:nvSpPr>
          <p:spPr bwMode="auto">
            <a:xfrm>
              <a:off x="4680"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Rectangle 19"/>
            <p:cNvSpPr>
              <a:spLocks noChangeArrowheads="1"/>
            </p:cNvSpPr>
            <p:nvPr/>
          </p:nvSpPr>
          <p:spPr bwMode="auto">
            <a:xfrm>
              <a:off x="503" y="2715"/>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3</a:t>
              </a:r>
            </a:p>
          </p:txBody>
        </p:sp>
        <p:sp>
          <p:nvSpPr>
            <p:cNvPr id="10263" name="Line 20"/>
            <p:cNvSpPr>
              <a:spLocks noChangeShapeType="1"/>
            </p:cNvSpPr>
            <p:nvPr/>
          </p:nvSpPr>
          <p:spPr bwMode="auto">
            <a:xfrm>
              <a:off x="432" y="1151"/>
              <a:ext cx="0" cy="244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264" name="Group 21"/>
            <p:cNvGrpSpPr>
              <a:grpSpLocks/>
            </p:cNvGrpSpPr>
            <p:nvPr/>
          </p:nvGrpSpPr>
          <p:grpSpPr bwMode="auto">
            <a:xfrm>
              <a:off x="1299" y="1056"/>
              <a:ext cx="2160" cy="528"/>
              <a:chOff x="1565" y="1152"/>
              <a:chExt cx="2160" cy="528"/>
            </a:xfrm>
          </p:grpSpPr>
          <p:grpSp>
            <p:nvGrpSpPr>
              <p:cNvPr id="10397" name="Group 22"/>
              <p:cNvGrpSpPr>
                <a:grpSpLocks/>
              </p:cNvGrpSpPr>
              <p:nvPr/>
            </p:nvGrpSpPr>
            <p:grpSpPr bwMode="auto">
              <a:xfrm>
                <a:off x="2451" y="1152"/>
                <a:ext cx="259" cy="481"/>
                <a:chOff x="2171" y="1413"/>
                <a:chExt cx="259" cy="481"/>
              </a:xfrm>
            </p:grpSpPr>
            <p:sp>
              <p:nvSpPr>
                <p:cNvPr id="10427"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8" name="Rectangle 24"/>
                <p:cNvSpPr>
                  <a:spLocks noChangeArrowheads="1"/>
                </p:cNvSpPr>
                <p:nvPr/>
              </p:nvSpPr>
              <p:spPr bwMode="auto">
                <a:xfrm rot="5400000">
                  <a:off x="2080" y="1536"/>
                  <a:ext cx="4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98" name="Group 25"/>
              <p:cNvGrpSpPr>
                <a:grpSpLocks/>
              </p:cNvGrpSpPr>
              <p:nvPr/>
            </p:nvGrpSpPr>
            <p:grpSpPr bwMode="auto">
              <a:xfrm>
                <a:off x="1565" y="1248"/>
                <a:ext cx="346" cy="289"/>
                <a:chOff x="1285" y="1509"/>
                <a:chExt cx="346" cy="289"/>
              </a:xfrm>
            </p:grpSpPr>
            <p:sp>
              <p:nvSpPr>
                <p:cNvPr id="10423" name="Rectangle 26"/>
                <p:cNvSpPr>
                  <a:spLocks noChangeArrowheads="1"/>
                </p:cNvSpPr>
                <p:nvPr/>
              </p:nvSpPr>
              <p:spPr bwMode="auto">
                <a:xfrm>
                  <a:off x="1285" y="1511"/>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424" name="Group 27"/>
                <p:cNvGrpSpPr>
                  <a:grpSpLocks/>
                </p:cNvGrpSpPr>
                <p:nvPr/>
              </p:nvGrpSpPr>
              <p:grpSpPr bwMode="auto">
                <a:xfrm>
                  <a:off x="1291" y="1509"/>
                  <a:ext cx="340" cy="289"/>
                  <a:chOff x="1291" y="1509"/>
                  <a:chExt cx="340" cy="289"/>
                </a:xfrm>
              </p:grpSpPr>
              <p:sp>
                <p:nvSpPr>
                  <p:cNvPr id="10425"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6"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99" name="Rectangle 30"/>
              <p:cNvSpPr>
                <a:spLocks noChangeArrowheads="1"/>
              </p:cNvSpPr>
              <p:nvPr/>
            </p:nvSpPr>
            <p:spPr bwMode="auto">
              <a:xfrm>
                <a:off x="2010" y="1254"/>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400" name="Group 31"/>
              <p:cNvGrpSpPr>
                <a:grpSpLocks/>
              </p:cNvGrpSpPr>
              <p:nvPr/>
            </p:nvGrpSpPr>
            <p:grpSpPr bwMode="auto">
              <a:xfrm>
                <a:off x="2031" y="1248"/>
                <a:ext cx="296" cy="289"/>
                <a:chOff x="1751" y="1509"/>
                <a:chExt cx="296" cy="289"/>
              </a:xfrm>
            </p:grpSpPr>
            <p:sp>
              <p:nvSpPr>
                <p:cNvPr id="10421"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2"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1" name="Line 34"/>
              <p:cNvSpPr>
                <a:spLocks noChangeShapeType="1"/>
              </p:cNvSpPr>
              <p:nvPr/>
            </p:nvSpPr>
            <p:spPr bwMode="auto">
              <a:xfrm>
                <a:off x="1916" y="1391"/>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2" name="Freeform 3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3" name="Line 36"/>
              <p:cNvSpPr>
                <a:spLocks noChangeShapeType="1"/>
              </p:cNvSpPr>
              <p:nvPr/>
            </p:nvSpPr>
            <p:spPr bwMode="auto">
              <a:xfrm>
                <a:off x="2332" y="1296"/>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4" name="Rectangle 37"/>
              <p:cNvSpPr>
                <a:spLocks noChangeArrowheads="1"/>
              </p:cNvSpPr>
              <p:nvPr/>
            </p:nvSpPr>
            <p:spPr bwMode="auto">
              <a:xfrm>
                <a:off x="2828" y="1250"/>
                <a:ext cx="31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405" name="Group 38"/>
              <p:cNvGrpSpPr>
                <a:grpSpLocks/>
              </p:cNvGrpSpPr>
              <p:nvPr/>
            </p:nvGrpSpPr>
            <p:grpSpPr bwMode="auto">
              <a:xfrm>
                <a:off x="2880" y="1248"/>
                <a:ext cx="325" cy="289"/>
                <a:chOff x="2600" y="1509"/>
                <a:chExt cx="325" cy="289"/>
              </a:xfrm>
            </p:grpSpPr>
            <p:sp>
              <p:nvSpPr>
                <p:cNvPr id="10419"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0"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6" name="Rectangle 41"/>
              <p:cNvSpPr>
                <a:spLocks noChangeArrowheads="1"/>
              </p:cNvSpPr>
              <p:nvPr/>
            </p:nvSpPr>
            <p:spPr bwMode="auto">
              <a:xfrm>
                <a:off x="3321" y="1250"/>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407" name="Group 42"/>
              <p:cNvGrpSpPr>
                <a:grpSpLocks/>
              </p:cNvGrpSpPr>
              <p:nvPr/>
            </p:nvGrpSpPr>
            <p:grpSpPr bwMode="auto">
              <a:xfrm>
                <a:off x="3348" y="1248"/>
                <a:ext cx="284" cy="289"/>
                <a:chOff x="3068" y="1509"/>
                <a:chExt cx="284" cy="289"/>
              </a:xfrm>
            </p:grpSpPr>
            <p:sp>
              <p:nvSpPr>
                <p:cNvPr id="10417"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8"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8" name="Line 45"/>
              <p:cNvSpPr>
                <a:spLocks noChangeShapeType="1"/>
              </p:cNvSpPr>
              <p:nvPr/>
            </p:nvSpPr>
            <p:spPr bwMode="auto">
              <a:xfrm>
                <a:off x="3202" y="1391"/>
                <a:ext cx="1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9" name="Line 46"/>
              <p:cNvSpPr>
                <a:spLocks noChangeShapeType="1"/>
              </p:cNvSpPr>
              <p:nvPr/>
            </p:nvSpPr>
            <p:spPr bwMode="auto">
              <a:xfrm>
                <a:off x="2717" y="1391"/>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0" name="Line 47"/>
              <p:cNvSpPr>
                <a:spLocks noChangeShapeType="1"/>
              </p:cNvSpPr>
              <p:nvPr/>
            </p:nvSpPr>
            <p:spPr bwMode="auto">
              <a:xfrm>
                <a:off x="2332" y="1487"/>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1" name="Line 48"/>
              <p:cNvSpPr>
                <a:spLocks noChangeShapeType="1"/>
              </p:cNvSpPr>
              <p:nvPr/>
            </p:nvSpPr>
            <p:spPr bwMode="auto">
              <a:xfrm>
                <a:off x="2416" y="1487"/>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2" name="Line 49"/>
              <p:cNvSpPr>
                <a:spLocks noChangeShapeType="1"/>
              </p:cNvSpPr>
              <p:nvPr/>
            </p:nvSpPr>
            <p:spPr bwMode="auto">
              <a:xfrm>
                <a:off x="2416"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3" name="Line 50"/>
              <p:cNvSpPr>
                <a:spLocks noChangeShapeType="1"/>
              </p:cNvSpPr>
              <p:nvPr/>
            </p:nvSpPr>
            <p:spPr bwMode="auto">
              <a:xfrm>
                <a:off x="2752" y="139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4" name="Line 51"/>
              <p:cNvSpPr>
                <a:spLocks noChangeShapeType="1"/>
              </p:cNvSpPr>
              <p:nvPr/>
            </p:nvSpPr>
            <p:spPr bwMode="auto">
              <a:xfrm flipH="1">
                <a:off x="2832" y="139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5" name="Line 52"/>
              <p:cNvSpPr>
                <a:spLocks noChangeShapeType="1"/>
              </p:cNvSpPr>
              <p:nvPr/>
            </p:nvSpPr>
            <p:spPr bwMode="auto">
              <a:xfrm>
                <a:off x="2832" y="1631"/>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6" name="Line 53"/>
              <p:cNvSpPr>
                <a:spLocks noChangeShapeType="1"/>
              </p:cNvSpPr>
              <p:nvPr/>
            </p:nvSpPr>
            <p:spPr bwMode="auto">
              <a:xfrm>
                <a:off x="3265" y="139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5" name="Group 54"/>
            <p:cNvGrpSpPr>
              <a:grpSpLocks/>
            </p:cNvGrpSpPr>
            <p:nvPr/>
          </p:nvGrpSpPr>
          <p:grpSpPr bwMode="auto">
            <a:xfrm>
              <a:off x="1730" y="1584"/>
              <a:ext cx="2162" cy="528"/>
              <a:chOff x="1564" y="1152"/>
              <a:chExt cx="2162" cy="528"/>
            </a:xfrm>
          </p:grpSpPr>
          <p:grpSp>
            <p:nvGrpSpPr>
              <p:cNvPr id="10365" name="Group 55"/>
              <p:cNvGrpSpPr>
                <a:grpSpLocks/>
              </p:cNvGrpSpPr>
              <p:nvPr/>
            </p:nvGrpSpPr>
            <p:grpSpPr bwMode="auto">
              <a:xfrm>
                <a:off x="2451" y="1152"/>
                <a:ext cx="259" cy="481"/>
                <a:chOff x="2171" y="1413"/>
                <a:chExt cx="259" cy="481"/>
              </a:xfrm>
            </p:grpSpPr>
            <p:sp>
              <p:nvSpPr>
                <p:cNvPr id="10395" name="Freeform 5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6" name="Rectangle 57"/>
                <p:cNvSpPr>
                  <a:spLocks noChangeArrowheads="1"/>
                </p:cNvSpPr>
                <p:nvPr/>
              </p:nvSpPr>
              <p:spPr bwMode="auto">
                <a:xfrm rot="5400000">
                  <a:off x="2078" y="1536"/>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66" name="Group 58"/>
              <p:cNvGrpSpPr>
                <a:grpSpLocks/>
              </p:cNvGrpSpPr>
              <p:nvPr/>
            </p:nvGrpSpPr>
            <p:grpSpPr bwMode="auto">
              <a:xfrm>
                <a:off x="1564" y="1247"/>
                <a:ext cx="347" cy="290"/>
                <a:chOff x="1284" y="1508"/>
                <a:chExt cx="347" cy="290"/>
              </a:xfrm>
            </p:grpSpPr>
            <p:sp>
              <p:nvSpPr>
                <p:cNvPr id="10391" name="Rectangle 59"/>
                <p:cNvSpPr>
                  <a:spLocks noChangeArrowheads="1"/>
                </p:cNvSpPr>
                <p:nvPr/>
              </p:nvSpPr>
              <p:spPr bwMode="auto">
                <a:xfrm>
                  <a:off x="1284" y="1508"/>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92" name="Group 60"/>
                <p:cNvGrpSpPr>
                  <a:grpSpLocks/>
                </p:cNvGrpSpPr>
                <p:nvPr/>
              </p:nvGrpSpPr>
              <p:grpSpPr bwMode="auto">
                <a:xfrm>
                  <a:off x="1291" y="1509"/>
                  <a:ext cx="340" cy="289"/>
                  <a:chOff x="1291" y="1509"/>
                  <a:chExt cx="340" cy="289"/>
                </a:xfrm>
              </p:grpSpPr>
              <p:sp>
                <p:nvSpPr>
                  <p:cNvPr id="10393" name="Freeform 6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4" name="Freeform 6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67" name="Rectangle 63"/>
              <p:cNvSpPr>
                <a:spLocks noChangeArrowheads="1"/>
              </p:cNvSpPr>
              <p:nvPr/>
            </p:nvSpPr>
            <p:spPr bwMode="auto">
              <a:xfrm>
                <a:off x="2011"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68" name="Group 64"/>
              <p:cNvGrpSpPr>
                <a:grpSpLocks/>
              </p:cNvGrpSpPr>
              <p:nvPr/>
            </p:nvGrpSpPr>
            <p:grpSpPr bwMode="auto">
              <a:xfrm>
                <a:off x="2031" y="1248"/>
                <a:ext cx="296" cy="289"/>
                <a:chOff x="1751" y="1509"/>
                <a:chExt cx="296" cy="289"/>
              </a:xfrm>
            </p:grpSpPr>
            <p:sp>
              <p:nvSpPr>
                <p:cNvPr id="10389" name="Freeform 6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0" name="Freeform 6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69" name="Line 67"/>
              <p:cNvSpPr>
                <a:spLocks noChangeShapeType="1"/>
              </p:cNvSpPr>
              <p:nvPr/>
            </p:nvSpPr>
            <p:spPr bwMode="auto">
              <a:xfrm>
                <a:off x="1916"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 name="Freeform 6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1" name="Line 69"/>
              <p:cNvSpPr>
                <a:spLocks noChangeShapeType="1"/>
              </p:cNvSpPr>
              <p:nvPr/>
            </p:nvSpPr>
            <p:spPr bwMode="auto">
              <a:xfrm>
                <a:off x="2332" y="1296"/>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2" name="Rectangle 70"/>
              <p:cNvSpPr>
                <a:spLocks noChangeArrowheads="1"/>
              </p:cNvSpPr>
              <p:nvPr/>
            </p:nvSpPr>
            <p:spPr bwMode="auto">
              <a:xfrm>
                <a:off x="2829" y="1247"/>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73" name="Group 71"/>
              <p:cNvGrpSpPr>
                <a:grpSpLocks/>
              </p:cNvGrpSpPr>
              <p:nvPr/>
            </p:nvGrpSpPr>
            <p:grpSpPr bwMode="auto">
              <a:xfrm>
                <a:off x="2880" y="1248"/>
                <a:ext cx="325" cy="289"/>
                <a:chOff x="2600" y="1509"/>
                <a:chExt cx="325" cy="289"/>
              </a:xfrm>
            </p:grpSpPr>
            <p:sp>
              <p:nvSpPr>
                <p:cNvPr id="10387" name="Freeform 7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8" name="Freeform 7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74" name="Rectangle 74"/>
              <p:cNvSpPr>
                <a:spLocks noChangeArrowheads="1"/>
              </p:cNvSpPr>
              <p:nvPr/>
            </p:nvSpPr>
            <p:spPr bwMode="auto">
              <a:xfrm>
                <a:off x="3321" y="1247"/>
                <a:ext cx="40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75" name="Group 75"/>
              <p:cNvGrpSpPr>
                <a:grpSpLocks/>
              </p:cNvGrpSpPr>
              <p:nvPr/>
            </p:nvGrpSpPr>
            <p:grpSpPr bwMode="auto">
              <a:xfrm>
                <a:off x="3348" y="1248"/>
                <a:ext cx="284" cy="289"/>
                <a:chOff x="3068" y="1509"/>
                <a:chExt cx="284" cy="289"/>
              </a:xfrm>
            </p:grpSpPr>
            <p:sp>
              <p:nvSpPr>
                <p:cNvPr id="10385" name="Freeform 7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6" name="Freeform 7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76" name="Line 78"/>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7" name="Line 79"/>
              <p:cNvSpPr>
                <a:spLocks noChangeShapeType="1"/>
              </p:cNvSpPr>
              <p:nvPr/>
            </p:nvSpPr>
            <p:spPr bwMode="auto">
              <a:xfrm>
                <a:off x="2717" y="1392"/>
                <a:ext cx="1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8" name="Line 80"/>
              <p:cNvSpPr>
                <a:spLocks noChangeShapeType="1"/>
              </p:cNvSpPr>
              <p:nvPr/>
            </p:nvSpPr>
            <p:spPr bwMode="auto">
              <a:xfrm>
                <a:off x="2332" y="1488"/>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9" name="Line 81"/>
              <p:cNvSpPr>
                <a:spLocks noChangeShapeType="1"/>
              </p:cNvSpPr>
              <p:nvPr/>
            </p:nvSpPr>
            <p:spPr bwMode="auto">
              <a:xfrm>
                <a:off x="2416"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0" name="Line 82"/>
              <p:cNvSpPr>
                <a:spLocks noChangeShapeType="1"/>
              </p:cNvSpPr>
              <p:nvPr/>
            </p:nvSpPr>
            <p:spPr bwMode="auto">
              <a:xfrm>
                <a:off x="2416" y="1680"/>
                <a:ext cx="3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1" name="Line 83"/>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2" name="Line 84"/>
              <p:cNvSpPr>
                <a:spLocks noChangeShapeType="1"/>
              </p:cNvSpPr>
              <p:nvPr/>
            </p:nvSpPr>
            <p:spPr bwMode="auto">
              <a:xfrm flipH="1">
                <a:off x="2831"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3" name="Line 85"/>
              <p:cNvSpPr>
                <a:spLocks noChangeShapeType="1"/>
              </p:cNvSpPr>
              <p:nvPr/>
            </p:nvSpPr>
            <p:spPr bwMode="auto">
              <a:xfrm>
                <a:off x="2831"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4" name="Line 86"/>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6" name="Group 87"/>
            <p:cNvGrpSpPr>
              <a:grpSpLocks/>
            </p:cNvGrpSpPr>
            <p:nvPr/>
          </p:nvGrpSpPr>
          <p:grpSpPr bwMode="auto">
            <a:xfrm>
              <a:off x="2164" y="2112"/>
              <a:ext cx="2160" cy="528"/>
              <a:chOff x="1566" y="1152"/>
              <a:chExt cx="2160" cy="528"/>
            </a:xfrm>
          </p:grpSpPr>
          <p:grpSp>
            <p:nvGrpSpPr>
              <p:cNvPr id="10333" name="Group 88"/>
              <p:cNvGrpSpPr>
                <a:grpSpLocks/>
              </p:cNvGrpSpPr>
              <p:nvPr/>
            </p:nvGrpSpPr>
            <p:grpSpPr bwMode="auto">
              <a:xfrm>
                <a:off x="2451" y="1152"/>
                <a:ext cx="259" cy="481"/>
                <a:chOff x="2171" y="1413"/>
                <a:chExt cx="259" cy="481"/>
              </a:xfrm>
            </p:grpSpPr>
            <p:sp>
              <p:nvSpPr>
                <p:cNvPr id="10363" name="Freeform 8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4" name="Rectangle 90"/>
                <p:cNvSpPr>
                  <a:spLocks noChangeArrowheads="1"/>
                </p:cNvSpPr>
                <p:nvPr/>
              </p:nvSpPr>
              <p:spPr bwMode="auto">
                <a:xfrm rot="5400000">
                  <a:off x="2079" y="1537"/>
                  <a:ext cx="4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34" name="Group 91"/>
              <p:cNvGrpSpPr>
                <a:grpSpLocks/>
              </p:cNvGrpSpPr>
              <p:nvPr/>
            </p:nvGrpSpPr>
            <p:grpSpPr bwMode="auto">
              <a:xfrm>
                <a:off x="1566" y="1248"/>
                <a:ext cx="345" cy="289"/>
                <a:chOff x="1286" y="1509"/>
                <a:chExt cx="345" cy="289"/>
              </a:xfrm>
            </p:grpSpPr>
            <p:sp>
              <p:nvSpPr>
                <p:cNvPr id="10359" name="Rectangle 92"/>
                <p:cNvSpPr>
                  <a:spLocks noChangeArrowheads="1"/>
                </p:cNvSpPr>
                <p:nvPr/>
              </p:nvSpPr>
              <p:spPr bwMode="auto">
                <a:xfrm>
                  <a:off x="1285" y="1511"/>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60" name="Group 93"/>
                <p:cNvGrpSpPr>
                  <a:grpSpLocks/>
                </p:cNvGrpSpPr>
                <p:nvPr/>
              </p:nvGrpSpPr>
              <p:grpSpPr bwMode="auto">
                <a:xfrm>
                  <a:off x="1291" y="1509"/>
                  <a:ext cx="340" cy="289"/>
                  <a:chOff x="1291" y="1509"/>
                  <a:chExt cx="340" cy="289"/>
                </a:xfrm>
              </p:grpSpPr>
              <p:sp>
                <p:nvSpPr>
                  <p:cNvPr id="10361" name="Freeform 9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2" name="Freeform 9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35" name="Rectangle 96"/>
              <p:cNvSpPr>
                <a:spLocks noChangeArrowheads="1"/>
              </p:cNvSpPr>
              <p:nvPr/>
            </p:nvSpPr>
            <p:spPr bwMode="auto">
              <a:xfrm>
                <a:off x="2012"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36" name="Group 97"/>
              <p:cNvGrpSpPr>
                <a:grpSpLocks/>
              </p:cNvGrpSpPr>
              <p:nvPr/>
            </p:nvGrpSpPr>
            <p:grpSpPr bwMode="auto">
              <a:xfrm>
                <a:off x="2031" y="1248"/>
                <a:ext cx="296" cy="289"/>
                <a:chOff x="1751" y="1509"/>
                <a:chExt cx="296" cy="289"/>
              </a:xfrm>
            </p:grpSpPr>
            <p:sp>
              <p:nvSpPr>
                <p:cNvPr id="10357" name="Freeform 9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8" name="Freeform 9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37" name="Line 100"/>
              <p:cNvSpPr>
                <a:spLocks noChangeShapeType="1"/>
              </p:cNvSpPr>
              <p:nvPr/>
            </p:nvSpPr>
            <p:spPr bwMode="auto">
              <a:xfrm>
                <a:off x="1916" y="1392"/>
                <a:ext cx="1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8" name="Freeform 10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9" name="Line 102"/>
              <p:cNvSpPr>
                <a:spLocks noChangeShapeType="1"/>
              </p:cNvSpPr>
              <p:nvPr/>
            </p:nvSpPr>
            <p:spPr bwMode="auto">
              <a:xfrm>
                <a:off x="2332" y="1297"/>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0" name="Rectangle 103"/>
              <p:cNvSpPr>
                <a:spLocks noChangeArrowheads="1"/>
              </p:cNvSpPr>
              <p:nvPr/>
            </p:nvSpPr>
            <p:spPr bwMode="auto">
              <a:xfrm>
                <a:off x="2828" y="1250"/>
                <a:ext cx="31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41" name="Group 104"/>
              <p:cNvGrpSpPr>
                <a:grpSpLocks/>
              </p:cNvGrpSpPr>
              <p:nvPr/>
            </p:nvGrpSpPr>
            <p:grpSpPr bwMode="auto">
              <a:xfrm>
                <a:off x="2880" y="1248"/>
                <a:ext cx="325" cy="289"/>
                <a:chOff x="2600" y="1509"/>
                <a:chExt cx="325" cy="289"/>
              </a:xfrm>
            </p:grpSpPr>
            <p:sp>
              <p:nvSpPr>
                <p:cNvPr id="10355" name="Freeform 10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 name="Freeform 10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42" name="Rectangle 107"/>
              <p:cNvSpPr>
                <a:spLocks noChangeArrowheads="1"/>
              </p:cNvSpPr>
              <p:nvPr/>
            </p:nvSpPr>
            <p:spPr bwMode="auto">
              <a:xfrm>
                <a:off x="3321" y="1250"/>
                <a:ext cx="40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43" name="Group 108"/>
              <p:cNvGrpSpPr>
                <a:grpSpLocks/>
              </p:cNvGrpSpPr>
              <p:nvPr/>
            </p:nvGrpSpPr>
            <p:grpSpPr bwMode="auto">
              <a:xfrm>
                <a:off x="3348" y="1248"/>
                <a:ext cx="284" cy="289"/>
                <a:chOff x="3068" y="1509"/>
                <a:chExt cx="284" cy="289"/>
              </a:xfrm>
            </p:grpSpPr>
            <p:sp>
              <p:nvSpPr>
                <p:cNvPr id="10353" name="Freeform 10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4" name="Freeform 11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44" name="Line 111"/>
              <p:cNvSpPr>
                <a:spLocks noChangeShapeType="1"/>
              </p:cNvSpPr>
              <p:nvPr/>
            </p:nvSpPr>
            <p:spPr bwMode="auto">
              <a:xfrm>
                <a:off x="3202"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 name="Line 112"/>
              <p:cNvSpPr>
                <a:spLocks noChangeShapeType="1"/>
              </p:cNvSpPr>
              <p:nvPr/>
            </p:nvSpPr>
            <p:spPr bwMode="auto">
              <a:xfrm>
                <a:off x="2717" y="1392"/>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6" name="Line 113"/>
              <p:cNvSpPr>
                <a:spLocks noChangeShapeType="1"/>
              </p:cNvSpPr>
              <p:nvPr/>
            </p:nvSpPr>
            <p:spPr bwMode="auto">
              <a:xfrm>
                <a:off x="2332" y="1488"/>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7" name="Line 114"/>
              <p:cNvSpPr>
                <a:spLocks noChangeShapeType="1"/>
              </p:cNvSpPr>
              <p:nvPr/>
            </p:nvSpPr>
            <p:spPr bwMode="auto">
              <a:xfrm>
                <a:off x="2415"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 name="Line 115"/>
              <p:cNvSpPr>
                <a:spLocks noChangeShapeType="1"/>
              </p:cNvSpPr>
              <p:nvPr/>
            </p:nvSpPr>
            <p:spPr bwMode="auto">
              <a:xfrm>
                <a:off x="2415"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 name="Line 116"/>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0" name="Line 117"/>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 name="Line 118"/>
              <p:cNvSpPr>
                <a:spLocks noChangeShapeType="1"/>
              </p:cNvSpPr>
              <p:nvPr/>
            </p:nvSpPr>
            <p:spPr bwMode="auto">
              <a:xfrm>
                <a:off x="2832"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 name="Line 119"/>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7" name="Group 120"/>
            <p:cNvGrpSpPr>
              <a:grpSpLocks/>
            </p:cNvGrpSpPr>
            <p:nvPr/>
          </p:nvGrpSpPr>
          <p:grpSpPr bwMode="auto">
            <a:xfrm>
              <a:off x="2595" y="2640"/>
              <a:ext cx="2159" cy="528"/>
              <a:chOff x="1565" y="1152"/>
              <a:chExt cx="2159" cy="528"/>
            </a:xfrm>
          </p:grpSpPr>
          <p:grpSp>
            <p:nvGrpSpPr>
              <p:cNvPr id="10301" name="Group 121"/>
              <p:cNvGrpSpPr>
                <a:grpSpLocks/>
              </p:cNvGrpSpPr>
              <p:nvPr/>
            </p:nvGrpSpPr>
            <p:grpSpPr bwMode="auto">
              <a:xfrm>
                <a:off x="2453" y="1152"/>
                <a:ext cx="257" cy="481"/>
                <a:chOff x="2173" y="1413"/>
                <a:chExt cx="257" cy="481"/>
              </a:xfrm>
            </p:grpSpPr>
            <p:sp>
              <p:nvSpPr>
                <p:cNvPr id="10331" name="Freeform 12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2" name="Rectangle 123"/>
                <p:cNvSpPr>
                  <a:spLocks noChangeArrowheads="1"/>
                </p:cNvSpPr>
                <p:nvPr/>
              </p:nvSpPr>
              <p:spPr bwMode="auto">
                <a:xfrm rot="5400000">
                  <a:off x="2081" y="1537"/>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02" name="Group 124"/>
              <p:cNvGrpSpPr>
                <a:grpSpLocks/>
              </p:cNvGrpSpPr>
              <p:nvPr/>
            </p:nvGrpSpPr>
            <p:grpSpPr bwMode="auto">
              <a:xfrm>
                <a:off x="1565" y="1248"/>
                <a:ext cx="346" cy="289"/>
                <a:chOff x="1285" y="1509"/>
                <a:chExt cx="346" cy="289"/>
              </a:xfrm>
            </p:grpSpPr>
            <p:sp>
              <p:nvSpPr>
                <p:cNvPr id="10327" name="Rectangle 125"/>
                <p:cNvSpPr>
                  <a:spLocks noChangeArrowheads="1"/>
                </p:cNvSpPr>
                <p:nvPr/>
              </p:nvSpPr>
              <p:spPr bwMode="auto">
                <a:xfrm>
                  <a:off x="1285" y="1511"/>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28" name="Group 126"/>
                <p:cNvGrpSpPr>
                  <a:grpSpLocks/>
                </p:cNvGrpSpPr>
                <p:nvPr/>
              </p:nvGrpSpPr>
              <p:grpSpPr bwMode="auto">
                <a:xfrm>
                  <a:off x="1291" y="1509"/>
                  <a:ext cx="340" cy="289"/>
                  <a:chOff x="1291" y="1509"/>
                  <a:chExt cx="340" cy="289"/>
                </a:xfrm>
              </p:grpSpPr>
              <p:sp>
                <p:nvSpPr>
                  <p:cNvPr id="10329" name="Freeform 12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0" name="Freeform 12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03" name="Rectangle 129"/>
              <p:cNvSpPr>
                <a:spLocks noChangeArrowheads="1"/>
              </p:cNvSpPr>
              <p:nvPr/>
            </p:nvSpPr>
            <p:spPr bwMode="auto">
              <a:xfrm>
                <a:off x="2012"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04" name="Group 130"/>
              <p:cNvGrpSpPr>
                <a:grpSpLocks/>
              </p:cNvGrpSpPr>
              <p:nvPr/>
            </p:nvGrpSpPr>
            <p:grpSpPr bwMode="auto">
              <a:xfrm>
                <a:off x="2031" y="1248"/>
                <a:ext cx="296" cy="289"/>
                <a:chOff x="1751" y="1509"/>
                <a:chExt cx="296" cy="289"/>
              </a:xfrm>
            </p:grpSpPr>
            <p:sp>
              <p:nvSpPr>
                <p:cNvPr id="10325" name="Freeform 13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6" name="Freeform 13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05" name="Line 133"/>
              <p:cNvSpPr>
                <a:spLocks noChangeShapeType="1"/>
              </p:cNvSpPr>
              <p:nvPr/>
            </p:nvSpPr>
            <p:spPr bwMode="auto">
              <a:xfrm>
                <a:off x="1916"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6" name="Freeform 13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7" name="Line 135"/>
              <p:cNvSpPr>
                <a:spLocks noChangeShapeType="1"/>
              </p:cNvSpPr>
              <p:nvPr/>
            </p:nvSpPr>
            <p:spPr bwMode="auto">
              <a:xfrm>
                <a:off x="2333" y="1296"/>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8" name="Rectangle 136"/>
              <p:cNvSpPr>
                <a:spLocks noChangeArrowheads="1"/>
              </p:cNvSpPr>
              <p:nvPr/>
            </p:nvSpPr>
            <p:spPr bwMode="auto">
              <a:xfrm>
                <a:off x="2829" y="1250"/>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09" name="Group 137"/>
              <p:cNvGrpSpPr>
                <a:grpSpLocks/>
              </p:cNvGrpSpPr>
              <p:nvPr/>
            </p:nvGrpSpPr>
            <p:grpSpPr bwMode="auto">
              <a:xfrm>
                <a:off x="2880" y="1248"/>
                <a:ext cx="325" cy="289"/>
                <a:chOff x="2600" y="1509"/>
                <a:chExt cx="325" cy="289"/>
              </a:xfrm>
            </p:grpSpPr>
            <p:sp>
              <p:nvSpPr>
                <p:cNvPr id="10323" name="Freeform 13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4" name="Freeform 13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10" name="Rectangle 140"/>
              <p:cNvSpPr>
                <a:spLocks noChangeArrowheads="1"/>
              </p:cNvSpPr>
              <p:nvPr/>
            </p:nvSpPr>
            <p:spPr bwMode="auto">
              <a:xfrm>
                <a:off x="3321" y="1250"/>
                <a:ext cx="40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11" name="Group 141"/>
              <p:cNvGrpSpPr>
                <a:grpSpLocks/>
              </p:cNvGrpSpPr>
              <p:nvPr/>
            </p:nvGrpSpPr>
            <p:grpSpPr bwMode="auto">
              <a:xfrm>
                <a:off x="3348" y="1248"/>
                <a:ext cx="284" cy="289"/>
                <a:chOff x="3068" y="1509"/>
                <a:chExt cx="284" cy="289"/>
              </a:xfrm>
            </p:grpSpPr>
            <p:sp>
              <p:nvSpPr>
                <p:cNvPr id="10321" name="Freeform 14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2" name="Freeform 14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12" name="Line 144"/>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3" name="Line 145"/>
              <p:cNvSpPr>
                <a:spLocks noChangeShapeType="1"/>
              </p:cNvSpPr>
              <p:nvPr/>
            </p:nvSpPr>
            <p:spPr bwMode="auto">
              <a:xfrm>
                <a:off x="2717" y="1392"/>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4" name="Line 146"/>
              <p:cNvSpPr>
                <a:spLocks noChangeShapeType="1"/>
              </p:cNvSpPr>
              <p:nvPr/>
            </p:nvSpPr>
            <p:spPr bwMode="auto">
              <a:xfrm>
                <a:off x="2333" y="1488"/>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5" name="Line 147"/>
              <p:cNvSpPr>
                <a:spLocks noChangeShapeType="1"/>
              </p:cNvSpPr>
              <p:nvPr/>
            </p:nvSpPr>
            <p:spPr bwMode="auto">
              <a:xfrm>
                <a:off x="2416"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6" name="Line 148"/>
              <p:cNvSpPr>
                <a:spLocks noChangeShapeType="1"/>
              </p:cNvSpPr>
              <p:nvPr/>
            </p:nvSpPr>
            <p:spPr bwMode="auto">
              <a:xfrm>
                <a:off x="2416"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7" name="Line 149"/>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8" name="Line 150"/>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9" name="Line 151"/>
              <p:cNvSpPr>
                <a:spLocks noChangeShapeType="1"/>
              </p:cNvSpPr>
              <p:nvPr/>
            </p:nvSpPr>
            <p:spPr bwMode="auto">
              <a:xfrm>
                <a:off x="2832"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0" name="Line 152"/>
              <p:cNvSpPr>
                <a:spLocks noChangeShapeType="1"/>
              </p:cNvSpPr>
              <p:nvPr/>
            </p:nvSpPr>
            <p:spPr bwMode="auto">
              <a:xfrm>
                <a:off x="3265"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8" name="Group 153"/>
            <p:cNvGrpSpPr>
              <a:grpSpLocks/>
            </p:cNvGrpSpPr>
            <p:nvPr/>
          </p:nvGrpSpPr>
          <p:grpSpPr bwMode="auto">
            <a:xfrm>
              <a:off x="3026" y="3168"/>
              <a:ext cx="2162" cy="528"/>
              <a:chOff x="1564" y="1152"/>
              <a:chExt cx="2162" cy="528"/>
            </a:xfrm>
          </p:grpSpPr>
          <p:grpSp>
            <p:nvGrpSpPr>
              <p:cNvPr id="10269" name="Group 154"/>
              <p:cNvGrpSpPr>
                <a:grpSpLocks/>
              </p:cNvGrpSpPr>
              <p:nvPr/>
            </p:nvGrpSpPr>
            <p:grpSpPr bwMode="auto">
              <a:xfrm>
                <a:off x="2451" y="1152"/>
                <a:ext cx="259" cy="481"/>
                <a:chOff x="2171" y="1413"/>
                <a:chExt cx="259" cy="481"/>
              </a:xfrm>
            </p:grpSpPr>
            <p:sp>
              <p:nvSpPr>
                <p:cNvPr id="10299" name="Freeform 15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0" name="Rectangle 156"/>
                <p:cNvSpPr>
                  <a:spLocks noChangeArrowheads="1"/>
                </p:cNvSpPr>
                <p:nvPr/>
              </p:nvSpPr>
              <p:spPr bwMode="auto">
                <a:xfrm rot="5400000">
                  <a:off x="2078" y="1537"/>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270" name="Group 157"/>
              <p:cNvGrpSpPr>
                <a:grpSpLocks/>
              </p:cNvGrpSpPr>
              <p:nvPr/>
            </p:nvGrpSpPr>
            <p:grpSpPr bwMode="auto">
              <a:xfrm>
                <a:off x="1564" y="1248"/>
                <a:ext cx="347" cy="289"/>
                <a:chOff x="1284" y="1509"/>
                <a:chExt cx="347" cy="289"/>
              </a:xfrm>
            </p:grpSpPr>
            <p:sp>
              <p:nvSpPr>
                <p:cNvPr id="10295" name="Rectangle 158"/>
                <p:cNvSpPr>
                  <a:spLocks noChangeArrowheads="1"/>
                </p:cNvSpPr>
                <p:nvPr/>
              </p:nvSpPr>
              <p:spPr bwMode="auto">
                <a:xfrm>
                  <a:off x="1284" y="1511"/>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296" name="Group 159"/>
                <p:cNvGrpSpPr>
                  <a:grpSpLocks/>
                </p:cNvGrpSpPr>
                <p:nvPr/>
              </p:nvGrpSpPr>
              <p:grpSpPr bwMode="auto">
                <a:xfrm>
                  <a:off x="1291" y="1509"/>
                  <a:ext cx="340" cy="289"/>
                  <a:chOff x="1291" y="1509"/>
                  <a:chExt cx="340" cy="289"/>
                </a:xfrm>
              </p:grpSpPr>
              <p:sp>
                <p:nvSpPr>
                  <p:cNvPr id="10297" name="Freeform 16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8" name="Freeform 16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71" name="Rectangle 162"/>
              <p:cNvSpPr>
                <a:spLocks noChangeArrowheads="1"/>
              </p:cNvSpPr>
              <p:nvPr/>
            </p:nvSpPr>
            <p:spPr bwMode="auto">
              <a:xfrm>
                <a:off x="2011" y="1254"/>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272" name="Group 163"/>
              <p:cNvGrpSpPr>
                <a:grpSpLocks/>
              </p:cNvGrpSpPr>
              <p:nvPr/>
            </p:nvGrpSpPr>
            <p:grpSpPr bwMode="auto">
              <a:xfrm>
                <a:off x="2031" y="1248"/>
                <a:ext cx="296" cy="289"/>
                <a:chOff x="1751" y="1509"/>
                <a:chExt cx="296" cy="289"/>
              </a:xfrm>
            </p:grpSpPr>
            <p:sp>
              <p:nvSpPr>
                <p:cNvPr id="10293" name="Freeform 16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4" name="Freeform 16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3" name="Line 166"/>
              <p:cNvSpPr>
                <a:spLocks noChangeShapeType="1"/>
              </p:cNvSpPr>
              <p:nvPr/>
            </p:nvSpPr>
            <p:spPr bwMode="auto">
              <a:xfrm>
                <a:off x="1917"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Freeform 16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168"/>
              <p:cNvSpPr>
                <a:spLocks noChangeShapeType="1"/>
              </p:cNvSpPr>
              <p:nvPr/>
            </p:nvSpPr>
            <p:spPr bwMode="auto">
              <a:xfrm>
                <a:off x="2332" y="1296"/>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Rectangle 169"/>
              <p:cNvSpPr>
                <a:spLocks noChangeArrowheads="1"/>
              </p:cNvSpPr>
              <p:nvPr/>
            </p:nvSpPr>
            <p:spPr bwMode="auto">
              <a:xfrm>
                <a:off x="2829" y="1250"/>
                <a:ext cx="31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277" name="Group 170"/>
              <p:cNvGrpSpPr>
                <a:grpSpLocks/>
              </p:cNvGrpSpPr>
              <p:nvPr/>
            </p:nvGrpSpPr>
            <p:grpSpPr bwMode="auto">
              <a:xfrm>
                <a:off x="2880" y="1248"/>
                <a:ext cx="325" cy="289"/>
                <a:chOff x="2600" y="1509"/>
                <a:chExt cx="325" cy="289"/>
              </a:xfrm>
            </p:grpSpPr>
            <p:sp>
              <p:nvSpPr>
                <p:cNvPr id="10291" name="Freeform 17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2" name="Freeform 17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8" name="Rectangle 173"/>
              <p:cNvSpPr>
                <a:spLocks noChangeArrowheads="1"/>
              </p:cNvSpPr>
              <p:nvPr/>
            </p:nvSpPr>
            <p:spPr bwMode="auto">
              <a:xfrm>
                <a:off x="3321" y="1250"/>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279" name="Group 174"/>
              <p:cNvGrpSpPr>
                <a:grpSpLocks/>
              </p:cNvGrpSpPr>
              <p:nvPr/>
            </p:nvGrpSpPr>
            <p:grpSpPr bwMode="auto">
              <a:xfrm>
                <a:off x="3348" y="1248"/>
                <a:ext cx="284" cy="289"/>
                <a:chOff x="3068" y="1509"/>
                <a:chExt cx="284" cy="289"/>
              </a:xfrm>
            </p:grpSpPr>
            <p:sp>
              <p:nvSpPr>
                <p:cNvPr id="10289" name="Freeform 17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0" name="Freeform 17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0" name="Line 177"/>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1" name="Line 178"/>
              <p:cNvSpPr>
                <a:spLocks noChangeShapeType="1"/>
              </p:cNvSpPr>
              <p:nvPr/>
            </p:nvSpPr>
            <p:spPr bwMode="auto">
              <a:xfrm>
                <a:off x="2717" y="1392"/>
                <a:ext cx="1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2" name="Line 179"/>
              <p:cNvSpPr>
                <a:spLocks noChangeShapeType="1"/>
              </p:cNvSpPr>
              <p:nvPr/>
            </p:nvSpPr>
            <p:spPr bwMode="auto">
              <a:xfrm>
                <a:off x="2332" y="1487"/>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3" name="Line 180"/>
              <p:cNvSpPr>
                <a:spLocks noChangeShapeType="1"/>
              </p:cNvSpPr>
              <p:nvPr/>
            </p:nvSpPr>
            <p:spPr bwMode="auto">
              <a:xfrm>
                <a:off x="2416" y="1487"/>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181"/>
              <p:cNvSpPr>
                <a:spLocks noChangeShapeType="1"/>
              </p:cNvSpPr>
              <p:nvPr/>
            </p:nvSpPr>
            <p:spPr bwMode="auto">
              <a:xfrm>
                <a:off x="2416" y="1680"/>
                <a:ext cx="3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182"/>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6" name="Line 183"/>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7" name="Line 184"/>
              <p:cNvSpPr>
                <a:spLocks noChangeShapeType="1"/>
              </p:cNvSpPr>
              <p:nvPr/>
            </p:nvSpPr>
            <p:spPr bwMode="auto">
              <a:xfrm>
                <a:off x="2832" y="1631"/>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8" name="Line 185"/>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609914" name="Rectangle 186"/>
          <p:cNvSpPr>
            <a:spLocks noChangeArrowheads="1"/>
          </p:cNvSpPr>
          <p:nvPr/>
        </p:nvSpPr>
        <p:spPr bwMode="auto">
          <a:xfrm>
            <a:off x="6934200" y="2057400"/>
            <a:ext cx="19050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a:spcBef>
                <a:spcPct val="0"/>
              </a:spcBef>
              <a:buFontTx/>
              <a:buNone/>
            </a:pPr>
            <a:r>
              <a:rPr lang="en-US" altLang="zh-CN" sz="2000"/>
              <a:t>To keep the pipeline running at its maximum rate both I$ and D$ need to satisfy a request from the datapath every cycle.</a:t>
            </a:r>
          </a:p>
          <a:p>
            <a:pPr algn="r">
              <a:spcBef>
                <a:spcPct val="0"/>
              </a:spcBef>
              <a:buFontTx/>
              <a:buNone/>
            </a:pPr>
            <a:endParaRPr lang="en-US" altLang="zh-CN" sz="2000"/>
          </a:p>
          <a:p>
            <a:pPr algn="r">
              <a:spcBef>
                <a:spcPct val="0"/>
              </a:spcBef>
              <a:buFontTx/>
              <a:buNone/>
            </a:pPr>
            <a:r>
              <a:rPr lang="en-US" altLang="zh-CN" sz="2000"/>
              <a:t>What happens     when they can</a:t>
            </a:r>
            <a:r>
              <a:rPr lang="en-US" altLang="en-US" sz="2000"/>
              <a:t>’</a:t>
            </a:r>
            <a:r>
              <a:rPr lang="en-US" altLang="zh-CN" sz="2000"/>
              <a:t>t do that?</a:t>
            </a:r>
          </a:p>
        </p:txBody>
      </p:sp>
      <p:sp>
        <p:nvSpPr>
          <p:cNvPr id="10245" name="Rectangle 187"/>
          <p:cNvSpPr>
            <a:spLocks noGrp="1" noChangeArrowheads="1"/>
          </p:cNvSpPr>
          <p:nvPr>
            <p:ph type="body" idx="1"/>
          </p:nvPr>
        </p:nvSpPr>
        <p:spPr>
          <a:xfrm>
            <a:off x="581025" y="857250"/>
            <a:ext cx="7924800" cy="78105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a:t>To avoid a structural hazard need two caches on-chip: one for instructions (I$) and one for data (D$)</a:t>
            </a:r>
          </a:p>
        </p:txBody>
      </p:sp>
      <p:sp>
        <p:nvSpPr>
          <p:cNvPr id="1609916" name="Oval 188"/>
          <p:cNvSpPr>
            <a:spLocks noChangeArrowheads="1"/>
          </p:cNvSpPr>
          <p:nvPr/>
        </p:nvSpPr>
        <p:spPr bwMode="auto">
          <a:xfrm>
            <a:off x="3352800" y="2438400"/>
            <a:ext cx="685800" cy="312420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9916"/>
                                        </p:tgtEl>
                                        <p:attrNameLst>
                                          <p:attrName>style.visibility</p:attrName>
                                        </p:attrNameLst>
                                      </p:cBhvr>
                                      <p:to>
                                        <p:strVal val="visible"/>
                                      </p:to>
                                    </p:set>
                                    <p:anim calcmode="lin" valueType="num">
                                      <p:cBhvr>
                                        <p:cTn id="7" dur="1000" fill="hold"/>
                                        <p:tgtEl>
                                          <p:spTgt spid="1609916"/>
                                        </p:tgtEl>
                                        <p:attrNameLst>
                                          <p:attrName>ppt_w</p:attrName>
                                        </p:attrNameLst>
                                      </p:cBhvr>
                                      <p:tavLst>
                                        <p:tav tm="0">
                                          <p:val>
                                            <p:strVal val="#ppt_w*0.70"/>
                                          </p:val>
                                        </p:tav>
                                        <p:tav tm="100000">
                                          <p:val>
                                            <p:strVal val="#ppt_w"/>
                                          </p:val>
                                        </p:tav>
                                      </p:tavLst>
                                    </p:anim>
                                    <p:anim calcmode="lin" valueType="num">
                                      <p:cBhvr>
                                        <p:cTn id="8" dur="1000" fill="hold"/>
                                        <p:tgtEl>
                                          <p:spTgt spid="1609916"/>
                                        </p:tgtEl>
                                        <p:attrNameLst>
                                          <p:attrName>ppt_h</p:attrName>
                                        </p:attrNameLst>
                                      </p:cBhvr>
                                      <p:tavLst>
                                        <p:tav tm="0">
                                          <p:val>
                                            <p:strVal val="#ppt_h"/>
                                          </p:val>
                                        </p:tav>
                                        <p:tav tm="100000">
                                          <p:val>
                                            <p:strVal val="#ppt_h"/>
                                          </p:val>
                                        </p:tav>
                                      </p:tavLst>
                                    </p:anim>
                                    <p:animEffect transition="in" filter="fade">
                                      <p:cBhvr>
                                        <p:cTn id="9" dur="1000"/>
                                        <p:tgtEl>
                                          <p:spTgt spid="1609916"/>
                                        </p:tgtEl>
                                      </p:cBhvr>
                                    </p:animEffect>
                                  </p:childTnLst>
                                </p:cTn>
                              </p:par>
                              <p:par>
                                <p:cTn id="10" presetID="1" presetClass="entr" presetSubtype="0" fill="hold" grpId="0" nodeType="withEffect">
                                  <p:stCondLst>
                                    <p:cond delay="0"/>
                                  </p:stCondLst>
                                  <p:childTnLst>
                                    <p:set>
                                      <p:cBhvr>
                                        <p:cTn id="11" dur="1" fill="hold">
                                          <p:stCondLst>
                                            <p:cond delay="499"/>
                                          </p:stCondLst>
                                        </p:cTn>
                                        <p:tgtEl>
                                          <p:spTgt spid="160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914" grpId="0" autoUpdateAnimBg="0"/>
      <p:bldP spid="16099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Multilevel Cache Design Considerations</a:t>
            </a:r>
          </a:p>
        </p:txBody>
      </p:sp>
      <p:sp>
        <p:nvSpPr>
          <p:cNvPr id="1705987" name="Rectangle 3"/>
          <p:cNvSpPr>
            <a:spLocks noGrp="1" noChangeArrowheads="1"/>
          </p:cNvSpPr>
          <p:nvPr>
            <p:ph type="body" idx="1"/>
          </p:nvPr>
        </p:nvSpPr>
        <p:spPr>
          <a:xfrm>
            <a:off x="152400" y="762000"/>
            <a:ext cx="8991600" cy="57292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Design considerations for L1 and L2 caches are different</a:t>
            </a:r>
          </a:p>
          <a:p>
            <a:pPr lvl="1"/>
            <a:r>
              <a:rPr lang="en-US" altLang="zh-CN">
                <a:ea typeface="SimSun" panose="02010600030101010101" pitchFamily="2" charset="-122"/>
              </a:rPr>
              <a:t>L1 cache should focus on </a:t>
            </a:r>
            <a:r>
              <a:rPr lang="en-US" altLang="zh-CN">
                <a:solidFill>
                  <a:schemeClr val="accent1"/>
                </a:solidFill>
                <a:ea typeface="SimSun" panose="02010600030101010101" pitchFamily="2" charset="-122"/>
              </a:rPr>
              <a:t>minimizing hit time</a:t>
            </a:r>
            <a:r>
              <a:rPr lang="en-US" altLang="zh-CN">
                <a:ea typeface="SimSun" panose="02010600030101010101" pitchFamily="2" charset="-122"/>
              </a:rPr>
              <a:t> in support of a shorter clock cycle</a:t>
            </a:r>
          </a:p>
          <a:p>
            <a:pPr lvl="2"/>
            <a:r>
              <a:rPr lang="en-US" altLang="zh-CN">
                <a:ea typeface="SimSun" panose="02010600030101010101" pitchFamily="2" charset="-122"/>
              </a:rPr>
              <a:t>Smaller with smaller block sizes</a:t>
            </a:r>
          </a:p>
          <a:p>
            <a:pPr lvl="1"/>
            <a:r>
              <a:rPr lang="en-US" altLang="zh-CN">
                <a:ea typeface="SimSun" panose="02010600030101010101" pitchFamily="2" charset="-122"/>
              </a:rPr>
              <a:t>L2 cache(s) should focus on </a:t>
            </a:r>
            <a:r>
              <a:rPr lang="en-US" altLang="zh-CN">
                <a:solidFill>
                  <a:schemeClr val="accent1"/>
                </a:solidFill>
                <a:ea typeface="SimSun" panose="02010600030101010101" pitchFamily="2" charset="-122"/>
              </a:rPr>
              <a:t>reducing miss rate</a:t>
            </a:r>
            <a:r>
              <a:rPr lang="en-US" altLang="zh-CN">
                <a:ea typeface="SimSun" panose="02010600030101010101" pitchFamily="2" charset="-122"/>
              </a:rPr>
              <a:t> to reduce the penalty of long main memory access times</a:t>
            </a:r>
          </a:p>
          <a:p>
            <a:pPr lvl="2"/>
            <a:r>
              <a:rPr lang="en-US" altLang="zh-CN">
                <a:ea typeface="SimSun" panose="02010600030101010101" pitchFamily="2" charset="-122"/>
              </a:rPr>
              <a:t>Larger with larger block sizes</a:t>
            </a:r>
          </a:p>
          <a:p>
            <a:r>
              <a:rPr lang="en-US" altLang="zh-CN"/>
              <a:t>The miss penalty of the L1 cache is significantly reduced by the presence of an L2 cache – so it can be smaller (i.e., faster) but have a higher miss rate</a:t>
            </a:r>
          </a:p>
          <a:p>
            <a:r>
              <a:rPr lang="en-US" altLang="zh-CN"/>
              <a:t>For the L2 cache, hit time is less important than miss rate</a:t>
            </a:r>
          </a:p>
          <a:p>
            <a:pPr lvl="1"/>
            <a:r>
              <a:rPr lang="en-US" altLang="zh-CN">
                <a:ea typeface="SimSun" panose="02010600030101010101" pitchFamily="2" charset="-122"/>
              </a:rPr>
              <a:t>The L2$ hit time determines L1$</a:t>
            </a:r>
            <a:r>
              <a:rPr lang="zh-CN" altLang="en-US">
                <a:ea typeface="SimSun" panose="02010600030101010101" pitchFamily="2" charset="-122"/>
              </a:rPr>
              <a:t>’</a:t>
            </a:r>
            <a:r>
              <a:rPr lang="en-US" altLang="zh-CN">
                <a:ea typeface="SimSun" panose="02010600030101010101" pitchFamily="2" charset="-122"/>
              </a:rPr>
              <a:t>s miss penalty</a:t>
            </a:r>
          </a:p>
          <a:p>
            <a:pPr lvl="1"/>
            <a:r>
              <a:rPr lang="en-US" altLang="zh-CN">
                <a:ea typeface="SimSun" panose="02010600030101010101" pitchFamily="2" charset="-122"/>
              </a:rPr>
              <a:t>L2$ local miss rate &gt;&gt; the global miss rate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059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059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5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Key Cache Design Parameters</a:t>
            </a:r>
          </a:p>
        </p:txBody>
      </p:sp>
      <p:graphicFrame>
        <p:nvGraphicFramePr>
          <p:cNvPr id="1710130" name="Group 50"/>
          <p:cNvGraphicFramePr>
            <a:graphicFrameLocks noGrp="1"/>
          </p:cNvGraphicFramePr>
          <p:nvPr>
            <p:ph sz="half" idx="2"/>
          </p:nvPr>
        </p:nvGraphicFramePr>
        <p:xfrm>
          <a:off x="1828800" y="1600200"/>
          <a:ext cx="5753100" cy="3002092"/>
        </p:xfrm>
        <a:graphic>
          <a:graphicData uri="http://schemas.openxmlformats.org/drawingml/2006/table">
            <a:tbl>
              <a:tblPr/>
              <a:tblGrid>
                <a:gridCol w="2667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tblGrid>
              <a:tr h="40000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typical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typical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6">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Total size (blocks)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250 to 2000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4000 to 250,000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595">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Total size (KB)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16 to 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500 to 8000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0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Block size (B)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32 to 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32 to 128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21">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Miss penalty (clocks)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 to 25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100 to 1000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66">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Miss rates                (global for L2)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 to 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0.1% to 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Two Machines</a:t>
            </a:r>
            <a:r>
              <a:rPr lang="zh-CN" altLang="en-US"/>
              <a:t>’</a:t>
            </a:r>
            <a:r>
              <a:rPr lang="en-US" altLang="zh-CN"/>
              <a:t> Cache Parameters</a:t>
            </a:r>
          </a:p>
        </p:txBody>
      </p:sp>
      <p:graphicFrame>
        <p:nvGraphicFramePr>
          <p:cNvPr id="1707128" name="Group 120"/>
          <p:cNvGraphicFramePr>
            <a:graphicFrameLocks noGrp="1"/>
          </p:cNvGraphicFramePr>
          <p:nvPr/>
        </p:nvGraphicFramePr>
        <p:xfrm>
          <a:off x="762000" y="1143000"/>
          <a:ext cx="7696200" cy="5029200"/>
        </p:xfrm>
        <a:graphic>
          <a:graphicData uri="http://schemas.openxmlformats.org/drawingml/2006/table">
            <a:tbl>
              <a:tblPr/>
              <a:tblGrid>
                <a:gridCol w="1981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MS PGothic" panose="020B0600070205080204" pitchFamily="34" charset="-128"/>
                        </a:rPr>
                        <a:t>Intel 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MS PGothic" panose="020B0600070205080204" pitchFamily="34" charset="-128"/>
                        </a:rPr>
                        <a:t>AMD Opteron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Split I$ and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Split I$ and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cache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8KB for D$, 96KB for trace cache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64KB for each of I$ and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block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associativity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4-way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2-way set assoc.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replacement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write-through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Unified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Unified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cache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512KB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1024KB (1MB)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block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128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associativity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8-way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16-way set assoc.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replacement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04800"/>
            <a:ext cx="6577013" cy="422275"/>
          </a:xfrm>
          <a:noFill/>
        </p:spPr>
        <p:txBody>
          <a:bodyPr wrap="none"/>
          <a:lstStyle/>
          <a:p>
            <a:r>
              <a:rPr lang="en-US" altLang="zh-CN"/>
              <a:t>4 Questions for the Memory Hierarchy</a:t>
            </a:r>
          </a:p>
        </p:txBody>
      </p:sp>
      <p:sp>
        <p:nvSpPr>
          <p:cNvPr id="46083" name="Rectangle 3"/>
          <p:cNvSpPr>
            <a:spLocks noGrp="1" noChangeArrowheads="1"/>
          </p:cNvSpPr>
          <p:nvPr>
            <p:ph type="body" idx="1"/>
          </p:nvPr>
        </p:nvSpPr>
        <p:spPr>
          <a:xfrm>
            <a:off x="685800" y="1143000"/>
            <a:ext cx="8001000" cy="47244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Q1: Where can a block be placed in the upper level? </a:t>
            </a:r>
            <a:r>
              <a:rPr lang="en-US" altLang="zh-CN" i="1">
                <a:solidFill>
                  <a:schemeClr val="accent2"/>
                </a:solidFill>
              </a:rPr>
              <a:t>(Block placement)</a:t>
            </a:r>
          </a:p>
          <a:p>
            <a:endParaRPr lang="en-US" altLang="zh-CN"/>
          </a:p>
          <a:p>
            <a:r>
              <a:rPr lang="en-US" altLang="zh-CN"/>
              <a:t>Q2: How is a block found if it is in the upper level?</a:t>
            </a:r>
            <a:br>
              <a:rPr lang="en-US" altLang="zh-CN"/>
            </a:br>
            <a:r>
              <a:rPr lang="en-US" altLang="zh-CN" i="1">
                <a:solidFill>
                  <a:schemeClr val="hlink"/>
                </a:solidFill>
              </a:rPr>
              <a:t> </a:t>
            </a:r>
            <a:r>
              <a:rPr lang="en-US" altLang="zh-CN" i="1">
                <a:solidFill>
                  <a:schemeClr val="accent2"/>
                </a:solidFill>
              </a:rPr>
              <a:t>(Block identification)</a:t>
            </a:r>
          </a:p>
          <a:p>
            <a:endParaRPr lang="en-US" altLang="zh-CN"/>
          </a:p>
          <a:p>
            <a:r>
              <a:rPr lang="en-US" altLang="zh-CN"/>
              <a:t>Q3: Which block should be replaced on a miss? </a:t>
            </a:r>
            <a:br>
              <a:rPr lang="en-US" altLang="zh-CN"/>
            </a:br>
            <a:r>
              <a:rPr lang="en-US" altLang="zh-CN" i="1">
                <a:solidFill>
                  <a:schemeClr val="accent2"/>
                </a:solidFill>
              </a:rPr>
              <a:t>(Block replacement)</a:t>
            </a:r>
          </a:p>
          <a:p>
            <a:endParaRPr lang="en-US" altLang="zh-CN"/>
          </a:p>
          <a:p>
            <a:r>
              <a:rPr lang="en-US" altLang="zh-CN"/>
              <a:t>Q4: What happens on a write? </a:t>
            </a:r>
            <a:br>
              <a:rPr lang="en-US" altLang="zh-CN"/>
            </a:br>
            <a:r>
              <a:rPr lang="en-US" altLang="zh-CN" i="1">
                <a:solidFill>
                  <a:schemeClr val="accent2"/>
                </a:solidFill>
              </a:rPr>
              <a:t>(Write strategy)</a:t>
            </a:r>
            <a:endParaRPr lang="en-US" altLang="zh-CN" i="1">
              <a:solidFill>
                <a:schemeClr val="hlink"/>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t>Q1&amp;Q2: Where can a block be placed/found?</a:t>
            </a:r>
          </a:p>
        </p:txBody>
      </p:sp>
      <p:graphicFrame>
        <p:nvGraphicFramePr>
          <p:cNvPr id="1714240" name="Group 64"/>
          <p:cNvGraphicFramePr>
            <a:graphicFrameLocks noGrp="1"/>
          </p:cNvGraphicFramePr>
          <p:nvPr>
            <p:ph idx="1"/>
          </p:nvPr>
        </p:nvGraphicFramePr>
        <p:xfrm>
          <a:off x="685800" y="1371600"/>
          <a:ext cx="8001000" cy="1889640"/>
        </p:xfrm>
        <a:graphic>
          <a:graphicData uri="http://schemas.openxmlformats.org/drawingml/2006/table">
            <a:tbl>
              <a:tblPr/>
              <a:tblGrid>
                <a:gridCol w="2057400">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sets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Blocks per set</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Direct mapped</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804">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Set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 associativity</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Associativity (typically 2 to 16)</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Fully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14241" name="Group 65"/>
          <p:cNvGraphicFramePr>
            <a:graphicFrameLocks noGrp="1"/>
          </p:cNvGraphicFramePr>
          <p:nvPr/>
        </p:nvGraphicFramePr>
        <p:xfrm>
          <a:off x="685800" y="3962400"/>
          <a:ext cx="8001000" cy="1889640"/>
        </p:xfrm>
        <a:graphic>
          <a:graphicData uri="http://schemas.openxmlformats.org/drawingml/2006/table">
            <a:tbl>
              <a:tblPr/>
              <a:tblGrid>
                <a:gridCol w="2057400">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Location method</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comparisons</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Direct mapped</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Index</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804">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Set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Index the set; compare set</a:t>
                      </a:r>
                      <a:r>
                        <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tags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Degree of associativity</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Fully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Compare all blocks tags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04800"/>
            <a:ext cx="8215313" cy="422275"/>
          </a:xfrm>
          <a:noFill/>
        </p:spPr>
        <p:txBody>
          <a:bodyPr wrap="none"/>
          <a:lstStyle/>
          <a:p>
            <a:r>
              <a:rPr lang="en-US" altLang="zh-CN"/>
              <a:t>Q3: Which block should be replaced on a miss?</a:t>
            </a:r>
          </a:p>
        </p:txBody>
      </p:sp>
      <p:sp>
        <p:nvSpPr>
          <p:cNvPr id="48131" name="Rectangle 3"/>
          <p:cNvSpPr>
            <a:spLocks noGrp="1" noChangeArrowheads="1"/>
          </p:cNvSpPr>
          <p:nvPr>
            <p:ph type="body" idx="1"/>
          </p:nvPr>
        </p:nvSpPr>
        <p:spPr>
          <a:xfrm>
            <a:off x="685800" y="990600"/>
            <a:ext cx="7848600" cy="4491038"/>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285750" indent="-285750">
              <a:tabLst>
                <a:tab pos="2000250" algn="r"/>
                <a:tab pos="3028950" algn="r"/>
                <a:tab pos="3886200" algn="r"/>
                <a:tab pos="4972050" algn="r"/>
                <a:tab pos="5943600" algn="r"/>
                <a:tab pos="7143750" algn="r"/>
              </a:tabLst>
            </a:pPr>
            <a:r>
              <a:rPr lang="en-US" altLang="zh-CN"/>
              <a:t>Easy for direct mapped – only one choice</a:t>
            </a:r>
          </a:p>
          <a:p>
            <a:pPr marL="285750" indent="-285750">
              <a:tabLst>
                <a:tab pos="2000250" algn="r"/>
                <a:tab pos="3028950" algn="r"/>
                <a:tab pos="3886200" algn="r"/>
                <a:tab pos="4972050" algn="r"/>
                <a:tab pos="5943600" algn="r"/>
                <a:tab pos="7143750" algn="r"/>
              </a:tabLst>
            </a:pPr>
            <a:r>
              <a:rPr lang="en-US" altLang="zh-CN"/>
              <a:t>Set associative or fully associative</a:t>
            </a:r>
          </a:p>
          <a:p>
            <a:pPr marL="685800" lvl="1" indent="-228600">
              <a:tabLst>
                <a:tab pos="2000250" algn="r"/>
                <a:tab pos="3028950" algn="r"/>
                <a:tab pos="3886200" algn="r"/>
                <a:tab pos="4972050" algn="r"/>
                <a:tab pos="5943600" algn="r"/>
                <a:tab pos="7143750" algn="r"/>
              </a:tabLst>
            </a:pPr>
            <a:r>
              <a:rPr lang="en-US" altLang="zh-CN">
                <a:ea typeface="SimSun" panose="02010600030101010101" pitchFamily="2" charset="-122"/>
              </a:rPr>
              <a:t>Random</a:t>
            </a:r>
          </a:p>
          <a:p>
            <a:pPr marL="685800" lvl="1" indent="-228600">
              <a:tabLst>
                <a:tab pos="2000250" algn="r"/>
                <a:tab pos="3028950" algn="r"/>
                <a:tab pos="3886200" algn="r"/>
                <a:tab pos="4972050" algn="r"/>
                <a:tab pos="5943600" algn="r"/>
                <a:tab pos="7143750" algn="r"/>
              </a:tabLst>
            </a:pPr>
            <a:r>
              <a:rPr lang="en-US" altLang="zh-CN">
                <a:ea typeface="SimSun" panose="02010600030101010101" pitchFamily="2" charset="-122"/>
              </a:rPr>
              <a:t>LRU (Least Recently Used)</a:t>
            </a:r>
          </a:p>
          <a:p>
            <a:pPr marL="685800" lvl="1" indent="-228600">
              <a:tabLst>
                <a:tab pos="2000250" algn="r"/>
                <a:tab pos="3028950" algn="r"/>
                <a:tab pos="3886200" algn="r"/>
                <a:tab pos="4972050" algn="r"/>
                <a:tab pos="5943600" algn="r"/>
                <a:tab pos="7143750" algn="r"/>
              </a:tabLst>
            </a:pPr>
            <a:endParaRPr lang="en-US" altLang="zh-CN">
              <a:ea typeface="SimSun" panose="02010600030101010101" pitchFamily="2" charset="-122"/>
            </a:endParaRPr>
          </a:p>
          <a:p>
            <a:pPr marL="285750" indent="-285750">
              <a:tabLst>
                <a:tab pos="2000250" algn="r"/>
                <a:tab pos="3028950" algn="r"/>
                <a:tab pos="3886200" algn="r"/>
                <a:tab pos="4972050" algn="r"/>
                <a:tab pos="5943600" algn="r"/>
                <a:tab pos="7143750" algn="r"/>
              </a:tabLst>
            </a:pPr>
            <a:r>
              <a:rPr lang="en-US" altLang="zh-CN"/>
              <a:t>For a 2-way set associative cache, random replacement has a miss rate about 1.1 times higher than LRU.</a:t>
            </a:r>
          </a:p>
          <a:p>
            <a:pPr marL="285750" indent="-285750">
              <a:tabLst>
                <a:tab pos="2000250" algn="r"/>
                <a:tab pos="3028950" algn="r"/>
                <a:tab pos="3886200" algn="r"/>
                <a:tab pos="4972050" algn="r"/>
                <a:tab pos="5943600" algn="r"/>
                <a:tab pos="7143750" algn="r"/>
              </a:tabLst>
            </a:pPr>
            <a:r>
              <a:rPr lang="en-US" altLang="zh-CN"/>
              <a:t>LRU is too costly to implement for high levels of associativity (&gt; 4-way) since tracking the usage information is costly</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304800"/>
            <a:ext cx="5229225" cy="422275"/>
          </a:xfrm>
          <a:noFill/>
        </p:spPr>
        <p:txBody>
          <a:bodyPr wrap="none"/>
          <a:lstStyle/>
          <a:p>
            <a:r>
              <a:rPr lang="en-US" altLang="zh-CN"/>
              <a:t>Q4: What happens on a write?</a:t>
            </a:r>
          </a:p>
        </p:txBody>
      </p:sp>
      <p:sp>
        <p:nvSpPr>
          <p:cNvPr id="49155" name="Rectangle 3"/>
          <p:cNvSpPr>
            <a:spLocks noGrp="1" noChangeArrowheads="1"/>
          </p:cNvSpPr>
          <p:nvPr>
            <p:ph type="body" idx="1"/>
          </p:nvPr>
        </p:nvSpPr>
        <p:spPr>
          <a:xfrm>
            <a:off x="152400" y="990600"/>
            <a:ext cx="8915400" cy="532765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i="1" u="sng">
                <a:solidFill>
                  <a:schemeClr val="accent1"/>
                </a:solidFill>
              </a:rPr>
              <a:t>Write-through</a:t>
            </a:r>
            <a:r>
              <a:rPr lang="en-US" altLang="zh-CN" sz="2000"/>
              <a:t> – The information is written to both the block in the cache and to the block in the next lower level of the memory hierarchy</a:t>
            </a:r>
          </a:p>
          <a:p>
            <a:pPr lvl="1"/>
            <a:r>
              <a:rPr lang="en-US" altLang="zh-CN" sz="1800">
                <a:ea typeface="SimSun" panose="02010600030101010101" pitchFamily="2" charset="-122"/>
              </a:rPr>
              <a:t>Write-through is always combined with a write buffer so write waits to lower level memory can be eliminated (as long as the write buffer doesn</a:t>
            </a:r>
            <a:r>
              <a:rPr lang="zh-CN" altLang="en-US" sz="1800">
                <a:ea typeface="SimSun" panose="02010600030101010101" pitchFamily="2" charset="-122"/>
              </a:rPr>
              <a:t>’</a:t>
            </a:r>
            <a:r>
              <a:rPr lang="en-US" altLang="zh-CN" sz="1800">
                <a:ea typeface="SimSun" panose="02010600030101010101" pitchFamily="2" charset="-122"/>
              </a:rPr>
              <a:t>t fill)</a:t>
            </a:r>
          </a:p>
          <a:p>
            <a:r>
              <a:rPr lang="en-US" altLang="zh-CN" sz="2000" i="1" u="sng">
                <a:solidFill>
                  <a:schemeClr val="accent1"/>
                </a:solidFill>
              </a:rPr>
              <a:t>Write-back</a:t>
            </a:r>
            <a:r>
              <a:rPr lang="en-US" altLang="zh-CN" sz="2000"/>
              <a:t> – The information is written only to the block in the cache. The modified cache block is written to main memory only when it is replaced.</a:t>
            </a:r>
          </a:p>
          <a:p>
            <a:pPr lvl="1"/>
            <a:r>
              <a:rPr lang="en-US" altLang="zh-CN" sz="1800">
                <a:ea typeface="SimSun" panose="02010600030101010101" pitchFamily="2" charset="-122"/>
              </a:rPr>
              <a:t>Need a dirty bit to keep track of whether the block is clean or dirty</a:t>
            </a:r>
          </a:p>
          <a:p>
            <a:r>
              <a:rPr lang="en-US" altLang="zh-CN" sz="2000"/>
              <a:t>Pros and cons of each?</a:t>
            </a:r>
          </a:p>
          <a:p>
            <a:pPr lvl="1"/>
            <a:r>
              <a:rPr lang="en-US" altLang="zh-CN" sz="1800">
                <a:ea typeface="SimSun" panose="02010600030101010101" pitchFamily="2" charset="-122"/>
              </a:rPr>
              <a:t>Write-through: read misses don</a:t>
            </a:r>
            <a:r>
              <a:rPr lang="zh-CN" altLang="en-US" sz="1800">
                <a:ea typeface="SimSun" panose="02010600030101010101" pitchFamily="2" charset="-122"/>
              </a:rPr>
              <a:t>’</a:t>
            </a:r>
            <a:r>
              <a:rPr lang="en-US" altLang="zh-CN" sz="1800">
                <a:ea typeface="SimSun" panose="02010600030101010101" pitchFamily="2" charset="-122"/>
              </a:rPr>
              <a:t>t result in writes (so are simpler and cheaper)</a:t>
            </a:r>
          </a:p>
          <a:p>
            <a:pPr lvl="1"/>
            <a:r>
              <a:rPr lang="en-US" altLang="zh-CN" sz="1800">
                <a:ea typeface="SimSun" panose="02010600030101010101" pitchFamily="2" charset="-122"/>
              </a:rPr>
              <a:t>Write-back: repeated writes require only one write to lower level</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04800"/>
            <a:ext cx="5289550" cy="422275"/>
          </a:xfrm>
          <a:noFill/>
        </p:spPr>
        <p:txBody>
          <a:bodyPr wrap="none"/>
          <a:lstStyle/>
          <a:p>
            <a:r>
              <a:rPr lang="en-US" altLang="zh-CN"/>
              <a:t>Improving Cache Performance</a:t>
            </a:r>
          </a:p>
        </p:txBody>
      </p:sp>
      <p:sp>
        <p:nvSpPr>
          <p:cNvPr id="1650691" name="Rectangle 3"/>
          <p:cNvSpPr>
            <a:spLocks noGrp="1" noChangeArrowheads="1"/>
          </p:cNvSpPr>
          <p:nvPr>
            <p:ph type="body" idx="1"/>
          </p:nvPr>
        </p:nvSpPr>
        <p:spPr>
          <a:xfrm>
            <a:off x="304800" y="990600"/>
            <a:ext cx="8305800" cy="5248275"/>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a:buFont typeface="Wingdings" pitchFamily="2" charset="2"/>
              <a:buNone/>
            </a:pPr>
            <a:r>
              <a:rPr lang="en-US" altLang="zh-CN" sz="2000"/>
              <a:t>0. Reduce the time to hit in the cache</a:t>
            </a:r>
          </a:p>
          <a:p>
            <a:pPr lvl="1"/>
            <a:r>
              <a:rPr lang="en-US" altLang="zh-CN" sz="1800">
                <a:ea typeface="SimSun" panose="02010600030101010101" pitchFamily="2" charset="-122"/>
              </a:rPr>
              <a:t>smaller cache</a:t>
            </a:r>
          </a:p>
          <a:p>
            <a:pPr lvl="1"/>
            <a:r>
              <a:rPr lang="en-US" altLang="zh-CN" sz="1800">
                <a:ea typeface="SimSun" panose="02010600030101010101" pitchFamily="2" charset="-122"/>
              </a:rPr>
              <a:t>direct mapped cache</a:t>
            </a:r>
          </a:p>
          <a:p>
            <a:pPr lvl="1"/>
            <a:r>
              <a:rPr lang="en-US" altLang="zh-CN" sz="1800">
                <a:ea typeface="SimSun" panose="02010600030101010101" pitchFamily="2" charset="-122"/>
              </a:rPr>
              <a:t>smaller blocks</a:t>
            </a:r>
          </a:p>
          <a:p>
            <a:pPr lvl="1"/>
            <a:r>
              <a:rPr lang="en-US" altLang="zh-CN" sz="1800">
                <a:ea typeface="SimSun" panose="02010600030101010101" pitchFamily="2" charset="-122"/>
              </a:rPr>
              <a:t>for writes </a:t>
            </a:r>
          </a:p>
          <a:p>
            <a:pPr lvl="2"/>
            <a:r>
              <a:rPr lang="en-US" altLang="zh-CN" sz="1800">
                <a:ea typeface="SimSun" panose="02010600030101010101" pitchFamily="2" charset="-122"/>
              </a:rPr>
              <a:t>no write allocate – no </a:t>
            </a:r>
            <a:r>
              <a:rPr lang="zh-CN" altLang="en-US" sz="1800">
                <a:ea typeface="SimSun" panose="02010600030101010101" pitchFamily="2" charset="-122"/>
              </a:rPr>
              <a:t>“</a:t>
            </a:r>
            <a:r>
              <a:rPr lang="en-US" altLang="zh-CN" sz="1800">
                <a:ea typeface="SimSun" panose="02010600030101010101" pitchFamily="2" charset="-122"/>
              </a:rPr>
              <a:t>hit</a:t>
            </a:r>
            <a:r>
              <a:rPr lang="zh-CN" altLang="en-US" sz="1800">
                <a:ea typeface="SimSun" panose="02010600030101010101" pitchFamily="2" charset="-122"/>
              </a:rPr>
              <a:t>”</a:t>
            </a:r>
            <a:r>
              <a:rPr lang="en-US" altLang="zh-CN" sz="1800">
                <a:ea typeface="SimSun" panose="02010600030101010101" pitchFamily="2" charset="-122"/>
              </a:rPr>
              <a:t> on cache, just write to write buffer</a:t>
            </a:r>
          </a:p>
          <a:p>
            <a:pPr lvl="2"/>
            <a:r>
              <a:rPr lang="en-US" altLang="zh-CN" sz="1800">
                <a:ea typeface="SimSun" panose="02010600030101010101" pitchFamily="2" charset="-122"/>
              </a:rPr>
              <a:t>write allocate – to avoid two cycles (first check for hit, then write) pipeline writes via a delayed write buffer to cache</a:t>
            </a:r>
          </a:p>
          <a:p>
            <a:pPr lvl="2"/>
            <a:endParaRPr lang="en-US" altLang="zh-CN" sz="1800">
              <a:ea typeface="SimSun" panose="02010600030101010101" pitchFamily="2" charset="-122"/>
            </a:endParaRPr>
          </a:p>
          <a:p>
            <a:pPr>
              <a:spcBef>
                <a:spcPct val="20000"/>
              </a:spcBef>
              <a:buFont typeface="Wingdings" pitchFamily="2" charset="2"/>
              <a:buNone/>
            </a:pPr>
            <a:r>
              <a:rPr lang="en-US" altLang="zh-CN" sz="2000"/>
              <a:t>1. Reduce the miss rate</a:t>
            </a:r>
          </a:p>
          <a:p>
            <a:pPr lvl="1">
              <a:spcBef>
                <a:spcPct val="20000"/>
              </a:spcBef>
            </a:pPr>
            <a:r>
              <a:rPr lang="en-US" altLang="zh-CN" sz="1800">
                <a:ea typeface="SimSun" panose="02010600030101010101" pitchFamily="2" charset="-122"/>
              </a:rPr>
              <a:t>bigger cache</a:t>
            </a:r>
          </a:p>
          <a:p>
            <a:pPr lvl="1">
              <a:spcBef>
                <a:spcPct val="20000"/>
              </a:spcBef>
            </a:pPr>
            <a:r>
              <a:rPr lang="en-US" altLang="zh-CN" sz="1800">
                <a:ea typeface="SimSun" panose="02010600030101010101" pitchFamily="2" charset="-122"/>
              </a:rPr>
              <a:t>more flexible placement (increase associativity)</a:t>
            </a:r>
          </a:p>
          <a:p>
            <a:pPr lvl="1">
              <a:spcBef>
                <a:spcPct val="20000"/>
              </a:spcBef>
            </a:pPr>
            <a:r>
              <a:rPr lang="en-US" altLang="zh-CN" sz="1800">
                <a:ea typeface="SimSun" panose="02010600030101010101" pitchFamily="2" charset="-122"/>
              </a:rPr>
              <a:t>larger blocks (16 to 64 bytes typical)</a:t>
            </a:r>
          </a:p>
          <a:p>
            <a:pPr lvl="1">
              <a:spcBef>
                <a:spcPct val="20000"/>
              </a:spcBef>
            </a:pPr>
            <a:r>
              <a:rPr lang="en-US" altLang="zh-CN" sz="1800">
                <a:ea typeface="SimSun" panose="02010600030101010101" pitchFamily="2" charset="-122"/>
              </a:rPr>
              <a:t>victim cache – small buffer holding most recently discarded blocks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0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0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06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04800"/>
            <a:ext cx="5289550" cy="422275"/>
          </a:xfrm>
          <a:noFill/>
        </p:spPr>
        <p:txBody>
          <a:bodyPr wrap="none"/>
          <a:lstStyle/>
          <a:p>
            <a:r>
              <a:rPr lang="en-US" altLang="zh-CN"/>
              <a:t>Improving Cache Performance</a:t>
            </a:r>
          </a:p>
        </p:txBody>
      </p:sp>
      <p:sp>
        <p:nvSpPr>
          <p:cNvPr id="51203" name="Rectangle 3"/>
          <p:cNvSpPr>
            <a:spLocks noGrp="1" noChangeArrowheads="1"/>
          </p:cNvSpPr>
          <p:nvPr>
            <p:ph type="body" idx="1"/>
          </p:nvPr>
        </p:nvSpPr>
        <p:spPr>
          <a:xfrm>
            <a:off x="381000" y="838200"/>
            <a:ext cx="8077200" cy="4351338"/>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a:spcBef>
                <a:spcPct val="20000"/>
              </a:spcBef>
              <a:buFont typeface="Wingdings" pitchFamily="2" charset="2"/>
              <a:buNone/>
            </a:pPr>
            <a:r>
              <a:rPr lang="en-US" altLang="zh-CN"/>
              <a:t>2. Reduce the miss penalty</a:t>
            </a:r>
          </a:p>
          <a:p>
            <a:pPr lvl="1">
              <a:spcBef>
                <a:spcPct val="20000"/>
              </a:spcBef>
            </a:pPr>
            <a:r>
              <a:rPr lang="en-US" altLang="zh-CN">
                <a:ea typeface="SimSun" panose="02010600030101010101" pitchFamily="2" charset="-122"/>
              </a:rPr>
              <a:t>smaller blocks</a:t>
            </a:r>
          </a:p>
          <a:p>
            <a:pPr lvl="1">
              <a:spcBef>
                <a:spcPct val="20000"/>
              </a:spcBef>
            </a:pPr>
            <a:r>
              <a:rPr lang="en-US" altLang="zh-CN">
                <a:ea typeface="SimSun" panose="02010600030101010101" pitchFamily="2" charset="-122"/>
              </a:rPr>
              <a:t>use a write buffer to hold dirty blocks being replaced so don</a:t>
            </a:r>
            <a:r>
              <a:rPr lang="zh-CN" altLang="en-US">
                <a:ea typeface="SimSun" panose="02010600030101010101" pitchFamily="2" charset="-122"/>
              </a:rPr>
              <a:t>’</a:t>
            </a:r>
            <a:r>
              <a:rPr lang="en-US" altLang="zh-CN">
                <a:ea typeface="SimSun" panose="02010600030101010101" pitchFamily="2" charset="-122"/>
              </a:rPr>
              <a:t>t have to wait for the write to complete before reading </a:t>
            </a:r>
          </a:p>
          <a:p>
            <a:pPr lvl="1">
              <a:spcBef>
                <a:spcPct val="20000"/>
              </a:spcBef>
            </a:pPr>
            <a:r>
              <a:rPr lang="en-US" altLang="zh-CN">
                <a:ea typeface="SimSun" panose="02010600030101010101" pitchFamily="2" charset="-122"/>
              </a:rPr>
              <a:t>check write buffer (and/or victim cache) on read miss – may get lucky </a:t>
            </a:r>
          </a:p>
          <a:p>
            <a:pPr lvl="1">
              <a:spcBef>
                <a:spcPct val="20000"/>
              </a:spcBef>
            </a:pPr>
            <a:r>
              <a:rPr lang="en-US" altLang="zh-CN">
                <a:ea typeface="SimSun" panose="02010600030101010101" pitchFamily="2" charset="-122"/>
              </a:rPr>
              <a:t>for large blocks fetch critical word first</a:t>
            </a:r>
          </a:p>
          <a:p>
            <a:pPr lvl="1">
              <a:spcBef>
                <a:spcPct val="20000"/>
              </a:spcBef>
            </a:pPr>
            <a:r>
              <a:rPr lang="en-US" altLang="zh-CN">
                <a:ea typeface="SimSun" panose="02010600030101010101" pitchFamily="2" charset="-122"/>
              </a:rPr>
              <a:t>use multiple cache levels – L2 cache not tied to CPU clock rate</a:t>
            </a:r>
          </a:p>
          <a:p>
            <a:pPr lvl="1">
              <a:spcBef>
                <a:spcPct val="20000"/>
              </a:spcBef>
            </a:pPr>
            <a:r>
              <a:rPr lang="en-US" altLang="zh-CN">
                <a:ea typeface="SimSun" panose="02010600030101010101" pitchFamily="2" charset="-122"/>
              </a:rPr>
              <a:t>faster backing store/improved memory bandwidth</a:t>
            </a:r>
          </a:p>
          <a:p>
            <a:pPr lvl="2">
              <a:spcBef>
                <a:spcPct val="20000"/>
              </a:spcBef>
            </a:pPr>
            <a:r>
              <a:rPr lang="en-US" altLang="zh-CN">
                <a:ea typeface="SimSun" panose="02010600030101010101" pitchFamily="2" charset="-122"/>
              </a:rPr>
              <a:t>wider buses</a:t>
            </a:r>
          </a:p>
          <a:p>
            <a:pPr lvl="2">
              <a:spcBef>
                <a:spcPct val="20000"/>
              </a:spcBef>
            </a:pPr>
            <a:r>
              <a:rPr lang="en-US" altLang="zh-CN">
                <a:ea typeface="SimSun" panose="02010600030101010101" pitchFamily="2" charset="-122"/>
              </a:rPr>
              <a:t>memory interleaving, page mode DRAMs</a:t>
            </a:r>
          </a:p>
          <a:p>
            <a:pPr>
              <a:buFont typeface="Wingdings" pitchFamily="2" charset="2"/>
              <a:buNone/>
            </a:pPr>
            <a:endParaRPr lang="zh-CN" alt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04800"/>
            <a:ext cx="6200775" cy="422275"/>
          </a:xfrm>
          <a:noFill/>
        </p:spPr>
        <p:txBody>
          <a:bodyPr wrap="none"/>
          <a:lstStyle/>
          <a:p>
            <a:r>
              <a:rPr lang="en-US" altLang="zh-CN" dirty="0"/>
              <a:t>Summary: The Cache Design Space</a:t>
            </a:r>
          </a:p>
        </p:txBody>
      </p:sp>
      <p:sp>
        <p:nvSpPr>
          <p:cNvPr id="52227" name="Rectangle 3"/>
          <p:cNvSpPr>
            <a:spLocks noGrp="1" noChangeArrowheads="1"/>
          </p:cNvSpPr>
          <p:nvPr>
            <p:ph type="body" idx="1"/>
          </p:nvPr>
        </p:nvSpPr>
        <p:spPr>
          <a:xfrm>
            <a:off x="533400" y="838200"/>
            <a:ext cx="5410200" cy="5254625"/>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200" dirty="0"/>
              <a:t>Several interacting dimensions</a:t>
            </a:r>
          </a:p>
          <a:p>
            <a:pPr lvl="1"/>
            <a:r>
              <a:rPr lang="en-US" altLang="zh-CN" sz="1800" dirty="0">
                <a:ea typeface="SimSun" panose="02010600030101010101" pitchFamily="2" charset="-122"/>
              </a:rPr>
              <a:t>cache size</a:t>
            </a:r>
          </a:p>
          <a:p>
            <a:pPr lvl="1"/>
            <a:r>
              <a:rPr lang="en-US" altLang="zh-CN" sz="1800" dirty="0">
                <a:ea typeface="SimSun" panose="02010600030101010101" pitchFamily="2" charset="-122"/>
              </a:rPr>
              <a:t>block size</a:t>
            </a:r>
          </a:p>
          <a:p>
            <a:pPr lvl="1"/>
            <a:r>
              <a:rPr lang="en-US" altLang="zh-CN" sz="1800" dirty="0">
                <a:ea typeface="SimSun" panose="02010600030101010101" pitchFamily="2" charset="-122"/>
              </a:rPr>
              <a:t>associativity</a:t>
            </a:r>
          </a:p>
          <a:p>
            <a:pPr lvl="1"/>
            <a:r>
              <a:rPr lang="en-US" altLang="zh-CN" sz="1800" dirty="0">
                <a:ea typeface="SimSun" panose="02010600030101010101" pitchFamily="2" charset="-122"/>
              </a:rPr>
              <a:t>replacement policy</a:t>
            </a:r>
          </a:p>
          <a:p>
            <a:pPr lvl="1"/>
            <a:r>
              <a:rPr lang="en-US" altLang="zh-CN" sz="1800" dirty="0">
                <a:ea typeface="SimSun" panose="02010600030101010101" pitchFamily="2" charset="-122"/>
              </a:rPr>
              <a:t>write-through vs write-back</a:t>
            </a:r>
          </a:p>
          <a:p>
            <a:pPr lvl="1"/>
            <a:r>
              <a:rPr lang="en-US" altLang="zh-CN" sz="1800" dirty="0">
                <a:ea typeface="SimSun" panose="02010600030101010101" pitchFamily="2" charset="-122"/>
              </a:rPr>
              <a:t>write allocation</a:t>
            </a:r>
          </a:p>
          <a:p>
            <a:r>
              <a:rPr lang="en-US" altLang="zh-CN" sz="2200" dirty="0"/>
              <a:t>The optimal choice is a compromise</a:t>
            </a:r>
          </a:p>
          <a:p>
            <a:pPr lvl="1"/>
            <a:r>
              <a:rPr lang="en-US" altLang="zh-CN" sz="1800" dirty="0">
                <a:ea typeface="SimSun" panose="02010600030101010101" pitchFamily="2" charset="-122"/>
              </a:rPr>
              <a:t>depends on access characteristics</a:t>
            </a:r>
          </a:p>
          <a:p>
            <a:pPr lvl="2"/>
            <a:r>
              <a:rPr lang="en-US" altLang="zh-CN" sz="1800" dirty="0">
                <a:ea typeface="SimSun" panose="02010600030101010101" pitchFamily="2" charset="-122"/>
              </a:rPr>
              <a:t>workload</a:t>
            </a:r>
          </a:p>
          <a:p>
            <a:pPr lvl="2"/>
            <a:r>
              <a:rPr lang="en-US" altLang="zh-CN" sz="1800" dirty="0">
                <a:ea typeface="SimSun" panose="02010600030101010101" pitchFamily="2" charset="-122"/>
              </a:rPr>
              <a:t>use (I-cache, D-cache, TLB)</a:t>
            </a:r>
          </a:p>
          <a:p>
            <a:pPr lvl="1"/>
            <a:r>
              <a:rPr lang="en-US" altLang="zh-CN" sz="1800" dirty="0">
                <a:ea typeface="SimSun" panose="02010600030101010101" pitchFamily="2" charset="-122"/>
              </a:rPr>
              <a:t>depends on technology / cost</a:t>
            </a:r>
          </a:p>
          <a:p>
            <a:r>
              <a:rPr lang="en-US" altLang="zh-CN" sz="2200" dirty="0"/>
              <a:t>Simplicity often wins</a:t>
            </a:r>
          </a:p>
        </p:txBody>
      </p:sp>
      <p:sp>
        <p:nvSpPr>
          <p:cNvPr id="52228" name="Line 4"/>
          <p:cNvSpPr>
            <a:spLocks noChangeShapeType="1"/>
          </p:cNvSpPr>
          <p:nvPr/>
        </p:nvSpPr>
        <p:spPr bwMode="auto">
          <a:xfrm flipV="1">
            <a:off x="6477000" y="1441450"/>
            <a:ext cx="0" cy="1308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29" name="Line 5"/>
          <p:cNvSpPr>
            <a:spLocks noChangeShapeType="1"/>
          </p:cNvSpPr>
          <p:nvPr/>
        </p:nvSpPr>
        <p:spPr bwMode="auto">
          <a:xfrm flipV="1">
            <a:off x="6483350" y="2203450"/>
            <a:ext cx="128270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0" name="Line 6"/>
          <p:cNvSpPr>
            <a:spLocks noChangeShapeType="1"/>
          </p:cNvSpPr>
          <p:nvPr/>
        </p:nvSpPr>
        <p:spPr bwMode="auto">
          <a:xfrm>
            <a:off x="6483350" y="2749550"/>
            <a:ext cx="74930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1" name="Rectangle 7"/>
          <p:cNvSpPr>
            <a:spLocks noChangeArrowheads="1"/>
          </p:cNvSpPr>
          <p:nvPr/>
        </p:nvSpPr>
        <p:spPr bwMode="auto">
          <a:xfrm>
            <a:off x="7300913" y="1828800"/>
            <a:ext cx="1435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Associativity</a:t>
            </a:r>
          </a:p>
        </p:txBody>
      </p:sp>
      <p:sp>
        <p:nvSpPr>
          <p:cNvPr id="52232" name="Rectangle 8"/>
          <p:cNvSpPr>
            <a:spLocks noChangeArrowheads="1"/>
          </p:cNvSpPr>
          <p:nvPr/>
        </p:nvSpPr>
        <p:spPr bwMode="auto">
          <a:xfrm>
            <a:off x="6005513" y="1066800"/>
            <a:ext cx="12525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Cache Size</a:t>
            </a:r>
          </a:p>
        </p:txBody>
      </p:sp>
      <p:sp>
        <p:nvSpPr>
          <p:cNvPr id="52233" name="Rectangle 9"/>
          <p:cNvSpPr>
            <a:spLocks noChangeArrowheads="1"/>
          </p:cNvSpPr>
          <p:nvPr/>
        </p:nvSpPr>
        <p:spPr bwMode="auto">
          <a:xfrm>
            <a:off x="6919913" y="3276600"/>
            <a:ext cx="1196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Block Size</a:t>
            </a:r>
          </a:p>
        </p:txBody>
      </p:sp>
      <p:sp>
        <p:nvSpPr>
          <p:cNvPr id="52234" name="Line 10"/>
          <p:cNvSpPr>
            <a:spLocks noChangeShapeType="1"/>
          </p:cNvSpPr>
          <p:nvPr/>
        </p:nvSpPr>
        <p:spPr bwMode="auto">
          <a:xfrm flipV="1">
            <a:off x="6200775" y="4460875"/>
            <a:ext cx="0" cy="1155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5" name="Rectangle 11"/>
          <p:cNvSpPr>
            <a:spLocks noChangeArrowheads="1"/>
          </p:cNvSpPr>
          <p:nvPr/>
        </p:nvSpPr>
        <p:spPr bwMode="auto">
          <a:xfrm>
            <a:off x="5653088" y="4467225"/>
            <a:ext cx="5635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Bad</a:t>
            </a:r>
          </a:p>
        </p:txBody>
      </p:sp>
      <p:sp>
        <p:nvSpPr>
          <p:cNvPr id="52236" name="Rectangle 12"/>
          <p:cNvSpPr>
            <a:spLocks noChangeArrowheads="1"/>
          </p:cNvSpPr>
          <p:nvPr/>
        </p:nvSpPr>
        <p:spPr bwMode="auto">
          <a:xfrm>
            <a:off x="5500688" y="5305425"/>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Good</a:t>
            </a:r>
          </a:p>
        </p:txBody>
      </p:sp>
      <p:sp>
        <p:nvSpPr>
          <p:cNvPr id="52237" name="Line 13"/>
          <p:cNvSpPr>
            <a:spLocks noChangeShapeType="1"/>
          </p:cNvSpPr>
          <p:nvPr/>
        </p:nvSpPr>
        <p:spPr bwMode="auto">
          <a:xfrm>
            <a:off x="6207125" y="5610225"/>
            <a:ext cx="1816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Rectangle 14"/>
          <p:cNvSpPr>
            <a:spLocks noChangeArrowheads="1"/>
          </p:cNvSpPr>
          <p:nvPr/>
        </p:nvSpPr>
        <p:spPr bwMode="auto">
          <a:xfrm>
            <a:off x="6186488" y="5686425"/>
            <a:ext cx="642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Less</a:t>
            </a:r>
          </a:p>
        </p:txBody>
      </p:sp>
      <p:sp>
        <p:nvSpPr>
          <p:cNvPr id="52239" name="Rectangle 15"/>
          <p:cNvSpPr>
            <a:spLocks noChangeArrowheads="1"/>
          </p:cNvSpPr>
          <p:nvPr/>
        </p:nvSpPr>
        <p:spPr bwMode="auto">
          <a:xfrm>
            <a:off x="7786688" y="5686425"/>
            <a:ext cx="666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More</a:t>
            </a:r>
          </a:p>
        </p:txBody>
      </p:sp>
      <p:sp>
        <p:nvSpPr>
          <p:cNvPr id="1654800" name="Arc 16"/>
          <p:cNvSpPr>
            <a:spLocks/>
          </p:cNvSpPr>
          <p:nvPr/>
        </p:nvSpPr>
        <p:spPr bwMode="auto">
          <a:xfrm>
            <a:off x="6361113" y="4543425"/>
            <a:ext cx="1593850" cy="984250"/>
          </a:xfrm>
          <a:custGeom>
            <a:avLst/>
            <a:gdLst>
              <a:gd name="T0" fmla="*/ 1593850 w 21600"/>
              <a:gd name="T1" fmla="*/ 984250 h 21600"/>
              <a:gd name="T2" fmla="*/ 0 w 21600"/>
              <a:gd name="T3" fmla="*/ 0 h 21600"/>
              <a:gd name="T4" fmla="*/ 159385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654801" name="Arc 17"/>
          <p:cNvSpPr>
            <a:spLocks/>
          </p:cNvSpPr>
          <p:nvPr/>
        </p:nvSpPr>
        <p:spPr bwMode="auto">
          <a:xfrm>
            <a:off x="6505575" y="4619625"/>
            <a:ext cx="1365250" cy="908050"/>
          </a:xfrm>
          <a:custGeom>
            <a:avLst/>
            <a:gdLst>
              <a:gd name="T0" fmla="*/ 1365250 w 21600"/>
              <a:gd name="T1" fmla="*/ 0 h 21600"/>
              <a:gd name="T2" fmla="*/ 0 w 21600"/>
              <a:gd name="T3" fmla="*/ 90805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52242" name="Rectangle 18"/>
          <p:cNvSpPr>
            <a:spLocks noChangeArrowheads="1"/>
          </p:cNvSpPr>
          <p:nvPr/>
        </p:nvSpPr>
        <p:spPr bwMode="auto">
          <a:xfrm>
            <a:off x="6186488" y="5253038"/>
            <a:ext cx="900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b="1"/>
              <a:t>Factor A</a:t>
            </a:r>
          </a:p>
        </p:txBody>
      </p:sp>
      <p:sp>
        <p:nvSpPr>
          <p:cNvPr id="52243" name="Rectangle 19"/>
          <p:cNvSpPr>
            <a:spLocks noChangeArrowheads="1"/>
          </p:cNvSpPr>
          <p:nvPr/>
        </p:nvSpPr>
        <p:spPr bwMode="auto">
          <a:xfrm>
            <a:off x="7634288" y="5253038"/>
            <a:ext cx="900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b="1"/>
              <a:t>Factor B</a:t>
            </a:r>
          </a:p>
        </p:txBody>
      </p:sp>
      <p:grpSp>
        <p:nvGrpSpPr>
          <p:cNvPr id="52244" name="Group 20"/>
          <p:cNvGrpSpPr>
            <a:grpSpLocks/>
          </p:cNvGrpSpPr>
          <p:nvPr/>
        </p:nvGrpSpPr>
        <p:grpSpPr bwMode="auto">
          <a:xfrm>
            <a:off x="6443663" y="4467225"/>
            <a:ext cx="1420812" cy="749300"/>
            <a:chOff x="3945" y="2736"/>
            <a:chExt cx="895" cy="472"/>
          </a:xfrm>
        </p:grpSpPr>
        <p:sp>
          <p:nvSpPr>
            <p:cNvPr id="1654805" name="Arc 21"/>
            <p:cNvSpPr>
              <a:spLocks/>
            </p:cNvSpPr>
            <p:nvPr/>
          </p:nvSpPr>
          <p:spPr bwMode="auto">
            <a:xfrm>
              <a:off x="3945" y="2736"/>
              <a:ext cx="448" cy="472"/>
            </a:xfrm>
            <a:custGeom>
              <a:avLst/>
              <a:gdLst>
                <a:gd name="T0" fmla="*/ 448 w 21600"/>
                <a:gd name="T1" fmla="*/ 472 h 21600"/>
                <a:gd name="T2" fmla="*/ 0 w 21600"/>
                <a:gd name="T3" fmla="*/ 0 h 21600"/>
                <a:gd name="T4" fmla="*/ 44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654806" name="Arc 22"/>
            <p:cNvSpPr>
              <a:spLocks/>
            </p:cNvSpPr>
            <p:nvPr/>
          </p:nvSpPr>
          <p:spPr bwMode="auto">
            <a:xfrm>
              <a:off x="4392" y="2736"/>
              <a:ext cx="448" cy="472"/>
            </a:xfrm>
            <a:custGeom>
              <a:avLst/>
              <a:gdLst>
                <a:gd name="T0" fmla="*/ 448 w 21600"/>
                <a:gd name="T1" fmla="*/ 0 h 21600"/>
                <a:gd name="T2" fmla="*/ 0 w 21600"/>
                <a:gd name="T3" fmla="*/ 47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Review: CPU Time</a:t>
            </a:r>
            <a:endParaRPr lang="en-AU" altLang="zh-CN"/>
          </a:p>
        </p:txBody>
      </p:sp>
      <p:sp>
        <p:nvSpPr>
          <p:cNvPr id="12291" name="Rectangle 3"/>
          <p:cNvSpPr>
            <a:spLocks noGrp="1" noChangeArrowheads="1"/>
          </p:cNvSpPr>
          <p:nvPr>
            <p:ph type="body" idx="1"/>
          </p:nvPr>
        </p:nvSpPr>
        <p:spPr>
          <a:xfrm>
            <a:off x="685800" y="3462338"/>
            <a:ext cx="8269288" cy="2774950"/>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r>
              <a:rPr lang="en-US" altLang="zh-CN" sz="2800"/>
              <a:t>CPI = 1 for pipeline without cache misses</a:t>
            </a:r>
            <a:endParaRPr lang="en-AU" altLang="zh-CN" sz="2000"/>
          </a:p>
        </p:txBody>
      </p:sp>
      <p:graphicFrame>
        <p:nvGraphicFramePr>
          <p:cNvPr id="12292" name="Object 4"/>
          <p:cNvGraphicFramePr>
            <a:graphicFrameLocks noChangeAspect="1"/>
          </p:cNvGraphicFramePr>
          <p:nvPr/>
        </p:nvGraphicFramePr>
        <p:xfrm>
          <a:off x="838200" y="1600200"/>
          <a:ext cx="7766050" cy="1338263"/>
        </p:xfrm>
        <a:graphic>
          <a:graphicData uri="http://schemas.openxmlformats.org/presentationml/2006/ole">
            <mc:AlternateContent xmlns:mc="http://schemas.openxmlformats.org/markup-compatibility/2006">
              <mc:Choice xmlns:v="urn:schemas-microsoft-com:vml" Requires="v">
                <p:oleObj spid="_x0000_s12298" name="Equation" r:id="rId4" imgW="3530600" imgH="609600" progId="Equation.3">
                  <p:embed/>
                </p:oleObj>
              </mc:Choice>
              <mc:Fallback>
                <p:oleObj name="Equation" r:id="rId4" imgW="3530600" imgH="60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00200"/>
                        <a:ext cx="7766050" cy="133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BCA93F0C-0095-4EF8-9D14-608AF9CB69B2}" type="slidenum">
              <a:rPr lang="en-US" altLang="zh-CN" sz="900"/>
              <a:pPr>
                <a:spcBef>
                  <a:spcPct val="0"/>
                </a:spcBef>
                <a:buFontTx/>
                <a:buNone/>
              </a:pPr>
              <a:t>3</a:t>
            </a:fld>
            <a:endParaRPr lang="en-US" altLang="zh-CN"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684213" y="206375"/>
            <a:ext cx="8259762" cy="701675"/>
          </a:xfrm>
        </p:spPr>
        <p:txBody>
          <a:bodyPr/>
          <a:lstStyle/>
          <a:p>
            <a:pPr eaLnBrk="1" hangingPunct="1"/>
            <a:r>
              <a:rPr lang="en-US" altLang="zh-CN" sz="4000"/>
              <a:t>Measuring Cache Performance</a:t>
            </a:r>
            <a:endParaRPr lang="en-AU" altLang="zh-CN" sz="4000"/>
          </a:p>
        </p:txBody>
      </p:sp>
      <p:sp>
        <p:nvSpPr>
          <p:cNvPr id="14339" name="Rectangle 7"/>
          <p:cNvSpPr>
            <a:spLocks noGrp="1" noChangeArrowheads="1"/>
          </p:cNvSpPr>
          <p:nvPr>
            <p:ph type="body" idx="1"/>
          </p:nvPr>
        </p:nvSpPr>
        <p:spPr>
          <a:xfrm>
            <a:off x="684213" y="1125538"/>
            <a:ext cx="8270875" cy="2735262"/>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lnSpc>
                <a:spcPct val="80000"/>
              </a:lnSpc>
            </a:pPr>
            <a:r>
              <a:rPr lang="en-US" altLang="zh-CN"/>
              <a:t>Components of CPU time</a:t>
            </a:r>
          </a:p>
          <a:p>
            <a:pPr lvl="1" eaLnBrk="1" hangingPunct="1">
              <a:lnSpc>
                <a:spcPct val="80000"/>
              </a:lnSpc>
            </a:pPr>
            <a:r>
              <a:rPr lang="en-US" altLang="zh-CN">
                <a:ea typeface="SimSun" panose="02010600030101010101" pitchFamily="2" charset="-122"/>
              </a:rPr>
              <a:t>Program execution cycles</a:t>
            </a:r>
          </a:p>
          <a:p>
            <a:pPr lvl="2" eaLnBrk="1" hangingPunct="1">
              <a:lnSpc>
                <a:spcPct val="80000"/>
              </a:lnSpc>
            </a:pPr>
            <a:r>
              <a:rPr lang="en-US" altLang="zh-CN">
                <a:ea typeface="SimSun" panose="02010600030101010101" pitchFamily="2" charset="-122"/>
              </a:rPr>
              <a:t>Includes cache hit time</a:t>
            </a:r>
          </a:p>
          <a:p>
            <a:pPr lvl="1" eaLnBrk="1" hangingPunct="1">
              <a:lnSpc>
                <a:spcPct val="80000"/>
              </a:lnSpc>
            </a:pPr>
            <a:r>
              <a:rPr lang="en-US" altLang="zh-CN">
                <a:ea typeface="SimSun" panose="02010600030101010101" pitchFamily="2" charset="-122"/>
              </a:rPr>
              <a:t>Memory stall cycles</a:t>
            </a:r>
          </a:p>
          <a:p>
            <a:pPr lvl="2" eaLnBrk="1" hangingPunct="1">
              <a:lnSpc>
                <a:spcPct val="80000"/>
              </a:lnSpc>
            </a:pPr>
            <a:r>
              <a:rPr lang="en-US" altLang="zh-CN">
                <a:ea typeface="SimSun" panose="02010600030101010101" pitchFamily="2" charset="-122"/>
              </a:rPr>
              <a:t>Mainly from cache misses</a:t>
            </a:r>
          </a:p>
          <a:p>
            <a:pPr eaLnBrk="1" hangingPunct="1">
              <a:lnSpc>
                <a:spcPct val="80000"/>
              </a:lnSpc>
            </a:pPr>
            <a:endParaRPr lang="en-US" altLang="zh-CN"/>
          </a:p>
          <a:p>
            <a:pPr eaLnBrk="1" hangingPunct="1">
              <a:lnSpc>
                <a:spcPct val="80000"/>
              </a:lnSpc>
            </a:pPr>
            <a:endParaRPr lang="en-US" altLang="zh-CN"/>
          </a:p>
          <a:p>
            <a:pPr eaLnBrk="1" hangingPunct="1">
              <a:lnSpc>
                <a:spcPct val="80000"/>
              </a:lnSpc>
            </a:pPr>
            <a:endParaRPr lang="en-US" altLang="zh-CN"/>
          </a:p>
          <a:p>
            <a:pPr eaLnBrk="1" hangingPunct="1">
              <a:lnSpc>
                <a:spcPct val="80000"/>
              </a:lnSpc>
            </a:pPr>
            <a:r>
              <a:rPr lang="en-US" altLang="zh-CN"/>
              <a:t>CPI</a:t>
            </a:r>
            <a:r>
              <a:rPr lang="en-US" altLang="zh-CN" baseline="-25000"/>
              <a:t>memorystall</a:t>
            </a:r>
            <a:endParaRPr lang="en-AU" altLang="zh-CN"/>
          </a:p>
        </p:txBody>
      </p:sp>
      <p:sp>
        <p:nvSpPr>
          <p:cNvPr id="14340" name="Text Box 4"/>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zh-CN" sz="1800">
                <a:solidFill>
                  <a:schemeClr val="folHlink"/>
                </a:solidFill>
              </a:rPr>
              <a:t>§5.4 Measuring and Improving Cache Performance</a:t>
            </a:r>
          </a:p>
        </p:txBody>
      </p:sp>
      <p:graphicFrame>
        <p:nvGraphicFramePr>
          <p:cNvPr id="14341" name="Object 5"/>
          <p:cNvGraphicFramePr>
            <a:graphicFrameLocks noChangeAspect="1"/>
          </p:cNvGraphicFramePr>
          <p:nvPr/>
        </p:nvGraphicFramePr>
        <p:xfrm>
          <a:off x="1320800" y="4584700"/>
          <a:ext cx="6097588" cy="1727200"/>
        </p:xfrm>
        <a:graphic>
          <a:graphicData uri="http://schemas.openxmlformats.org/presentationml/2006/ole">
            <mc:AlternateContent xmlns:mc="http://schemas.openxmlformats.org/markup-compatibility/2006">
              <mc:Choice xmlns:v="urn:schemas-microsoft-com:vml" Requires="v">
                <p:oleObj spid="_x0000_s14347" name="Equation" r:id="rId4" imgW="3048000" imgH="863600" progId="Equation.3">
                  <p:embed/>
                </p:oleObj>
              </mc:Choice>
              <mc:Fallback>
                <p:oleObj name="Equation" r:id="rId4" imgW="3048000" imgH="863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4584700"/>
                        <a:ext cx="6097588"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42" name="Text Box 4"/>
          <p:cNvSpPr txBox="1">
            <a:spLocks noChangeArrowheads="1"/>
          </p:cNvSpPr>
          <p:nvPr/>
        </p:nvSpPr>
        <p:spPr bwMode="auto">
          <a:xfrm>
            <a:off x="1600200" y="2895600"/>
            <a:ext cx="70072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zh-CN" sz="1800">
                <a:latin typeface="Comic Sans MS" panose="030F0702030302020204" pitchFamily="66" charset="0"/>
              </a:rPr>
              <a:t>CPI = CPI</a:t>
            </a:r>
            <a:r>
              <a:rPr lang="en-US" altLang="zh-CN" sz="1800" baseline="-25000">
                <a:latin typeface="Comic Sans MS" panose="030F0702030302020204" pitchFamily="66" charset="0"/>
              </a:rPr>
              <a:t>pipeline</a:t>
            </a:r>
            <a:r>
              <a:rPr lang="en-US" altLang="zh-CN" sz="1800">
                <a:latin typeface="Comic Sans MS" panose="030F0702030302020204" pitchFamily="66" charset="0"/>
              </a:rPr>
              <a:t> + CPI</a:t>
            </a:r>
            <a:r>
              <a:rPr lang="en-US" altLang="zh-CN" sz="1800" baseline="-25000">
                <a:latin typeface="Comic Sans MS" panose="030F0702030302020204" pitchFamily="66" charset="0"/>
              </a:rPr>
              <a:t>memorystall</a:t>
            </a:r>
          </a:p>
          <a:p>
            <a:pPr>
              <a:spcBef>
                <a:spcPct val="0"/>
              </a:spcBef>
              <a:buFontTx/>
              <a:buNone/>
            </a:pPr>
            <a:br>
              <a:rPr lang="en-US" altLang="zh-CN" sz="1800" baseline="-25000">
                <a:latin typeface="Comic Sans MS" panose="030F0702030302020204" pitchFamily="66" charset="0"/>
              </a:rPr>
            </a:br>
            <a:endParaRPr lang="en-US" altLang="zh-CN" sz="1800" baseline="-2500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t>Cache Performance</a:t>
            </a:r>
          </a:p>
        </p:txBody>
      </p:sp>
      <p:sp>
        <p:nvSpPr>
          <p:cNvPr id="16387" name="Content Placeholder 2"/>
          <p:cNvSpPr>
            <a:spLocks noGrp="1"/>
          </p:cNvSpPr>
          <p:nvPr>
            <p:ph idx="1"/>
          </p:nvPr>
        </p:nvSpPr>
        <p:spPr>
          <a:ln w="9525"/>
        </p:spPr>
        <p:txBody>
          <a:bodyPr/>
          <a:lstStyle/>
          <a:p>
            <a:pPr marL="285750" indent="-285750">
              <a:lnSpc>
                <a:spcPct val="90000"/>
              </a:lnSpc>
            </a:pPr>
            <a:r>
              <a:rPr lang="en-US" altLang="zh-CN"/>
              <a:t>Definitions:</a:t>
            </a:r>
            <a:endParaRPr lang="en-US" altLang="zh-CN" i="1"/>
          </a:p>
          <a:p>
            <a:pPr marL="685800" lvl="1" indent="-228600">
              <a:lnSpc>
                <a:spcPct val="100000"/>
              </a:lnSpc>
              <a:spcAft>
                <a:spcPct val="20000"/>
              </a:spcAft>
            </a:pPr>
            <a:r>
              <a:rPr lang="en-US" altLang="zh-CN">
                <a:solidFill>
                  <a:srgbClr val="0000FF"/>
                </a:solidFill>
                <a:ea typeface="SimSun" panose="02010600030101010101" pitchFamily="2" charset="-122"/>
              </a:rPr>
              <a:t>CPI</a:t>
            </a:r>
            <a:r>
              <a:rPr lang="en-US" altLang="zh-CN" baseline="-25000">
                <a:solidFill>
                  <a:srgbClr val="0000FF"/>
                </a:solidFill>
                <a:ea typeface="SimSun" panose="02010600030101010101" pitchFamily="2" charset="-122"/>
              </a:rPr>
              <a:t>pipeline</a:t>
            </a:r>
            <a:r>
              <a:rPr lang="en-US" altLang="zh-CN">
                <a:ea typeface="SimSun" panose="02010600030101010101" pitchFamily="2" charset="-122"/>
              </a:rPr>
              <a:t>  for pipelined processor with ideal cache</a:t>
            </a:r>
          </a:p>
          <a:p>
            <a:pPr lvl="2">
              <a:lnSpc>
                <a:spcPct val="100000"/>
              </a:lnSpc>
            </a:pPr>
            <a:r>
              <a:rPr lang="en-US" altLang="zh-CN">
                <a:ea typeface="SimSun" panose="02010600030101010101" pitchFamily="2" charset="-122"/>
              </a:rPr>
              <a:t>Ideal cache: always cache hit, no cache miss</a:t>
            </a:r>
          </a:p>
          <a:p>
            <a:pPr lvl="2">
              <a:lnSpc>
                <a:spcPct val="100000"/>
              </a:lnSpc>
              <a:buFont typeface="Wingdings" pitchFamily="2" charset="2"/>
              <a:buChar char="v"/>
            </a:pPr>
            <a:r>
              <a:rPr lang="en-US" altLang="zh-CN">
                <a:ea typeface="SimSun" panose="02010600030101010101" pitchFamily="2" charset="-122"/>
              </a:rPr>
              <a:t>focus on </a:t>
            </a:r>
            <a:r>
              <a:rPr lang="en-US" altLang="zh-CN">
                <a:latin typeface="Comic Sans MS" panose="030F0702030302020204" pitchFamily="66" charset="0"/>
                <a:ea typeface="SimSun" panose="02010600030101010101" pitchFamily="2" charset="-122"/>
              </a:rPr>
              <a:t>CPI</a:t>
            </a:r>
            <a:r>
              <a:rPr lang="en-US" altLang="zh-CN" baseline="-25000">
                <a:latin typeface="Comic Sans MS" panose="030F0702030302020204" pitchFamily="66" charset="0"/>
                <a:ea typeface="SimSun" panose="02010600030101010101" pitchFamily="2" charset="-122"/>
              </a:rPr>
              <a:t>memorystall</a:t>
            </a:r>
          </a:p>
          <a:p>
            <a:pPr marL="685800" lvl="1" indent="-228600">
              <a:lnSpc>
                <a:spcPct val="100000"/>
              </a:lnSpc>
              <a:spcAft>
                <a:spcPct val="20000"/>
              </a:spcAft>
            </a:pPr>
            <a:r>
              <a:rPr lang="en-US" altLang="zh-CN" i="1">
                <a:solidFill>
                  <a:schemeClr val="hlink"/>
                </a:solidFill>
                <a:ea typeface="SimSun" panose="02010600030101010101" pitchFamily="2" charset="-122"/>
              </a:rPr>
              <a:t>Miss rate</a:t>
            </a:r>
            <a:r>
              <a:rPr lang="en-US" altLang="zh-CN">
                <a:ea typeface="SimSun" panose="02010600030101010101" pitchFamily="2" charset="-122"/>
              </a:rPr>
              <a:t>— misses in the cache divided by the total number of memory accesses</a:t>
            </a:r>
            <a:r>
              <a:rPr lang="en-US" altLang="zh-CN" i="1">
                <a:solidFill>
                  <a:schemeClr val="hlink"/>
                </a:solidFill>
                <a:ea typeface="SimSun" panose="02010600030101010101" pitchFamily="2" charset="-122"/>
              </a:rPr>
              <a:t> </a:t>
            </a:r>
            <a:r>
              <a:rPr lang="en-US" altLang="zh-CN" i="1">
                <a:solidFill>
                  <a:schemeClr val="tx2"/>
                </a:solidFill>
                <a:ea typeface="SimSun" panose="02010600030101010101" pitchFamily="2" charset="-122"/>
              </a:rPr>
              <a:t>to the cache</a:t>
            </a:r>
            <a:r>
              <a:rPr lang="en-US" altLang="zh-CN">
                <a:ea typeface="SimSun" panose="02010600030101010101" pitchFamily="2" charset="-122"/>
              </a:rPr>
              <a:t> </a:t>
            </a:r>
          </a:p>
          <a:p>
            <a:pPr marL="685800" lvl="1" indent="-228600">
              <a:lnSpc>
                <a:spcPct val="100000"/>
              </a:lnSpc>
              <a:spcAft>
                <a:spcPct val="20000"/>
              </a:spcAft>
            </a:pPr>
            <a:r>
              <a:rPr lang="en-US" altLang="zh-CN" i="1">
                <a:solidFill>
                  <a:schemeClr val="hlink"/>
                </a:solidFill>
                <a:ea typeface="SimSun" panose="02010600030101010101" pitchFamily="2" charset="-122"/>
              </a:rPr>
              <a:t>Miss penalty </a:t>
            </a:r>
            <a:r>
              <a:rPr lang="en-US" altLang="zh-CN">
                <a:ea typeface="SimSun" panose="02010600030101010101" pitchFamily="2" charset="-122"/>
              </a:rPr>
              <a:t>— extra cycles to fetch the data to the cache from lower level of the memory hierarchy</a:t>
            </a:r>
          </a:p>
          <a:p>
            <a:pPr marL="685800" lvl="1" indent="-228600">
              <a:lnSpc>
                <a:spcPct val="90000"/>
              </a:lnSpc>
              <a:spcAft>
                <a:spcPct val="20000"/>
              </a:spcAft>
            </a:pPr>
            <a:endParaRPr lang="en-US" altLang="zh-CN">
              <a:ea typeface="SimSun" panose="02010600030101010101" pitchFamily="2" charset="-122"/>
            </a:endParaRPr>
          </a:p>
          <a:p>
            <a:pPr marL="285750" indent="-285750"/>
            <a:r>
              <a:rPr lang="en-US" altLang="zh-CN"/>
              <a:t>Memory-stall clock cycles come primarily from cache misses</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209A1493-423F-4B87-B8B5-65DDE5E0F21C}" type="slidenum">
              <a:rPr lang="en-US" altLang="zh-CN" sz="900"/>
              <a:pPr>
                <a:spcBef>
                  <a:spcPct val="0"/>
                </a:spcBef>
                <a:buFontTx/>
                <a:buNone/>
              </a:pPr>
              <a:t>5</a:t>
            </a:fld>
            <a:endParaRPr lang="en-US" altLang="zh-CN"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Cache Performance</a:t>
            </a:r>
          </a:p>
        </p:txBody>
      </p:sp>
      <p:sp>
        <p:nvSpPr>
          <p:cNvPr id="4" name="Slide Number Placeholder 3"/>
          <p:cNvSpPr>
            <a:spLocks noGrp="1"/>
          </p:cNvSpPr>
          <p:nvPr>
            <p:ph type="sldNum" sz="quarter" idx="12"/>
          </p:nvPr>
        </p:nvSpPr>
        <p:spPr/>
        <p:txBody>
          <a:bodyPr/>
          <a:lstStyle/>
          <a:p>
            <a:fld id="{E3EF616C-65DC-45FB-85BA-8EB7BAD31994}" type="slidenum">
              <a:rPr lang="en-US" smtClean="0"/>
              <a:pPr/>
              <a:t>6</a:t>
            </a:fld>
            <a:endParaRPr lang="en-US"/>
          </a:p>
        </p:txBody>
      </p:sp>
      <p:grpSp>
        <p:nvGrpSpPr>
          <p:cNvPr id="23" name="Group 22"/>
          <p:cNvGrpSpPr/>
          <p:nvPr/>
        </p:nvGrpSpPr>
        <p:grpSpPr>
          <a:xfrm>
            <a:off x="609600" y="762000"/>
            <a:ext cx="8382000" cy="6084332"/>
            <a:chOff x="609600" y="762000"/>
            <a:chExt cx="8382000" cy="6084332"/>
          </a:xfrm>
        </p:grpSpPr>
        <p:graphicFrame>
          <p:nvGraphicFramePr>
            <p:cNvPr id="6" name="Chart 5"/>
            <p:cNvGraphicFramePr>
              <a:graphicFrameLocks/>
            </p:cNvGraphicFramePr>
            <p:nvPr>
              <p:extLst/>
            </p:nvPr>
          </p:nvGraphicFramePr>
          <p:xfrm>
            <a:off x="609600" y="891278"/>
            <a:ext cx="8229600" cy="5585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111142" y="762000"/>
              <a:ext cx="1017715" cy="369332"/>
            </a:xfrm>
            <a:prstGeom prst="rect">
              <a:avLst/>
            </a:prstGeom>
            <a:noFill/>
          </p:spPr>
          <p:txBody>
            <a:bodyPr wrap="none" rtlCol="0">
              <a:spAutoFit/>
            </a:bodyPr>
            <a:lstStyle/>
            <a:p>
              <a:r>
                <a:rPr lang="en-US" dirty="0"/>
                <a:t>Data size</a:t>
              </a:r>
            </a:p>
          </p:txBody>
        </p:sp>
        <p:cxnSp>
          <p:nvCxnSpPr>
            <p:cNvPr id="5" name="Straight Connector 4"/>
            <p:cNvCxnSpPr/>
            <p:nvPr/>
          </p:nvCxnSpPr>
          <p:spPr>
            <a:xfrm>
              <a:off x="4648200" y="5638800"/>
              <a:ext cx="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48200" y="5058263"/>
              <a:ext cx="1787669" cy="369332"/>
            </a:xfrm>
            <a:prstGeom prst="rect">
              <a:avLst/>
            </a:prstGeom>
            <a:noFill/>
          </p:spPr>
          <p:txBody>
            <a:bodyPr wrap="none" rtlCol="0">
              <a:spAutoFit/>
            </a:bodyPr>
            <a:lstStyle/>
            <a:p>
              <a:r>
                <a:rPr lang="en-US" dirty="0"/>
                <a:t>L1 miss penalty</a:t>
              </a:r>
            </a:p>
          </p:txBody>
        </p:sp>
        <p:graphicFrame>
          <p:nvGraphicFramePr>
            <p:cNvPr id="9" name="Chart 8"/>
            <p:cNvGraphicFramePr>
              <a:graphicFrameLocks/>
            </p:cNvGraphicFramePr>
            <p:nvPr>
              <p:extLst/>
            </p:nvPr>
          </p:nvGraphicFramePr>
          <p:xfrm>
            <a:off x="762000" y="1043678"/>
            <a:ext cx="8229600" cy="558572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4800600" y="5210663"/>
              <a:ext cx="1787669" cy="369332"/>
            </a:xfrm>
            <a:prstGeom prst="rect">
              <a:avLst/>
            </a:prstGeom>
            <a:noFill/>
          </p:spPr>
          <p:txBody>
            <a:bodyPr wrap="none" rtlCol="0">
              <a:spAutoFit/>
            </a:bodyPr>
            <a:lstStyle/>
            <a:p>
              <a:r>
                <a:rPr lang="en-US" dirty="0"/>
                <a:t>L1 miss penalty</a:t>
              </a:r>
            </a:p>
          </p:txBody>
        </p:sp>
        <p:cxnSp>
          <p:nvCxnSpPr>
            <p:cNvPr id="14" name="Straight Arrow Connector 13"/>
            <p:cNvCxnSpPr/>
            <p:nvPr/>
          </p:nvCxnSpPr>
          <p:spPr>
            <a:xfrm flipH="1">
              <a:off x="4648200" y="4580251"/>
              <a:ext cx="10160" cy="372749"/>
            </a:xfrm>
            <a:prstGeom prst="straightConnector1">
              <a:avLst/>
            </a:prstGeom>
            <a:ln w="2222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9200" y="4668119"/>
              <a:ext cx="1787669" cy="369332"/>
            </a:xfrm>
            <a:prstGeom prst="rect">
              <a:avLst/>
            </a:prstGeom>
            <a:noFill/>
          </p:spPr>
          <p:txBody>
            <a:bodyPr wrap="none" rtlCol="0">
              <a:spAutoFit/>
            </a:bodyPr>
            <a:lstStyle/>
            <a:p>
              <a:r>
                <a:rPr lang="en-US" dirty="0"/>
                <a:t>L2 miss penalty</a:t>
              </a:r>
            </a:p>
          </p:txBody>
        </p:sp>
        <p:cxnSp>
          <p:nvCxnSpPr>
            <p:cNvPr id="17" name="Straight Arrow Connector 16"/>
            <p:cNvCxnSpPr/>
            <p:nvPr/>
          </p:nvCxnSpPr>
          <p:spPr>
            <a:xfrm>
              <a:off x="4658360" y="2522851"/>
              <a:ext cx="0" cy="20574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6800" y="3414129"/>
              <a:ext cx="1787669" cy="369332"/>
            </a:xfrm>
            <a:prstGeom prst="rect">
              <a:avLst/>
            </a:prstGeom>
            <a:noFill/>
          </p:spPr>
          <p:txBody>
            <a:bodyPr wrap="none" rtlCol="0">
              <a:spAutoFit/>
            </a:bodyPr>
            <a:lstStyle/>
            <a:p>
              <a:r>
                <a:rPr lang="en-US" dirty="0"/>
                <a:t>L3 miss penalty</a:t>
              </a:r>
            </a:p>
          </p:txBody>
        </p:sp>
        <p:sp>
          <p:nvSpPr>
            <p:cNvPr id="19" name="TextBox 18"/>
            <p:cNvSpPr txBox="1"/>
            <p:nvPr/>
          </p:nvSpPr>
          <p:spPr>
            <a:xfrm>
              <a:off x="5069904" y="5784580"/>
              <a:ext cx="1249060" cy="369332"/>
            </a:xfrm>
            <a:prstGeom prst="rect">
              <a:avLst/>
            </a:prstGeom>
            <a:noFill/>
          </p:spPr>
          <p:txBody>
            <a:bodyPr wrap="none" rtlCol="0">
              <a:spAutoFit/>
            </a:bodyPr>
            <a:lstStyle/>
            <a:p>
              <a:r>
                <a:rPr lang="en-US" dirty="0"/>
                <a:t>L1 hit time</a:t>
              </a:r>
            </a:p>
          </p:txBody>
        </p:sp>
        <p:cxnSp>
          <p:nvCxnSpPr>
            <p:cNvPr id="12" name="Straight Arrow Connector 11"/>
            <p:cNvCxnSpPr/>
            <p:nvPr/>
          </p:nvCxnSpPr>
          <p:spPr>
            <a:xfrm flipH="1" flipV="1">
              <a:off x="4680664" y="5849112"/>
              <a:ext cx="1143000" cy="60960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200" y="6477000"/>
              <a:ext cx="1749197" cy="369332"/>
            </a:xfrm>
            <a:prstGeom prst="rect">
              <a:avLst/>
            </a:prstGeom>
            <a:noFill/>
          </p:spPr>
          <p:txBody>
            <a:bodyPr wrap="none" rtlCol="0">
              <a:spAutoFit/>
            </a:bodyPr>
            <a:lstStyle/>
            <a:p>
              <a:r>
                <a:rPr lang="en-US" dirty="0"/>
                <a:t>Cache line size</a:t>
              </a:r>
            </a:p>
          </p:txBody>
        </p:sp>
      </p:grpSp>
    </p:spTree>
    <p:extLst>
      <p:ext uri="{BB962C8B-B14F-4D97-AF65-F5344CB8AC3E}">
        <p14:creationId xmlns:p14="http://schemas.microsoft.com/office/powerpoint/2010/main" val="234748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6</a:t>
            </a:r>
          </a:p>
        </p:txBody>
      </p:sp>
      <p:sp>
        <p:nvSpPr>
          <p:cNvPr id="3" name="Content Placeholder 2"/>
          <p:cNvSpPr>
            <a:spLocks noGrp="1"/>
          </p:cNvSpPr>
          <p:nvPr>
            <p:ph idx="1"/>
          </p:nvPr>
        </p:nvSpPr>
        <p:spPr/>
        <p:txBody>
          <a:bodyPr/>
          <a:lstStyle/>
          <a:p>
            <a:r>
              <a:rPr lang="en-US" dirty="0"/>
              <a:t>Measure cache performance on a processor</a:t>
            </a:r>
          </a:p>
          <a:p>
            <a:pPr lvl="1"/>
            <a:r>
              <a:rPr lang="en-US" dirty="0"/>
              <a:t>Any </a:t>
            </a:r>
            <a:r>
              <a:rPr lang="en-US" dirty="0" err="1"/>
              <a:t>linux</a:t>
            </a:r>
            <a:r>
              <a:rPr lang="en-US" dirty="0"/>
              <a:t> machine in the lab </a:t>
            </a:r>
          </a:p>
          <a:p>
            <a:r>
              <a:rPr lang="en-US" dirty="0"/>
              <a:t>Note the figure shows </a:t>
            </a:r>
          </a:p>
          <a:p>
            <a:pPr lvl="1"/>
            <a:r>
              <a:rPr lang="en-US" dirty="0"/>
              <a:t>Y-axis: access time</a:t>
            </a:r>
          </a:p>
          <a:p>
            <a:pPr lvl="1"/>
            <a:r>
              <a:rPr lang="en-US" dirty="0"/>
              <a:t>X-axis: stride size</a:t>
            </a:r>
          </a:p>
          <a:p>
            <a:pPr lvl="1"/>
            <a:r>
              <a:rPr lang="en-US" dirty="0"/>
              <a:t>Legend: data size</a:t>
            </a:r>
          </a:p>
          <a:p>
            <a:r>
              <a:rPr lang="en-US" dirty="0"/>
              <a:t>Identify the machine cache block size as the stride size</a:t>
            </a:r>
          </a:p>
          <a:p>
            <a:pPr lvl="1"/>
            <a:r>
              <a:rPr lang="en-US" dirty="0"/>
              <a:t>Usually 64 Bytes</a:t>
            </a:r>
          </a:p>
          <a:p>
            <a:pPr lvl="1"/>
            <a:r>
              <a:rPr lang="en-US" dirty="0"/>
              <a:t>Identify the cache sizes as the legend sizes</a:t>
            </a:r>
          </a:p>
          <a:p>
            <a:pPr lvl="2"/>
            <a:r>
              <a:rPr lang="en-US" dirty="0"/>
              <a:t>Identify the access time for the stride size at the cache size</a:t>
            </a:r>
          </a:p>
          <a:p>
            <a:pPr lvl="2"/>
            <a:r>
              <a:rPr lang="en-US" dirty="0"/>
              <a:t>Obtain or calculate the hit time and miss penalty time</a:t>
            </a:r>
          </a:p>
        </p:txBody>
      </p:sp>
      <p:sp>
        <p:nvSpPr>
          <p:cNvPr id="4" name="Slide Number Placeholder 3"/>
          <p:cNvSpPr>
            <a:spLocks noGrp="1"/>
          </p:cNvSpPr>
          <p:nvPr>
            <p:ph type="sldNum" sz="quarter" idx="12"/>
          </p:nvPr>
        </p:nvSpPr>
        <p:spPr/>
        <p:txBody>
          <a:bodyPr/>
          <a:lstStyle/>
          <a:p>
            <a:pPr>
              <a:defRPr/>
            </a:pPr>
            <a:fld id="{745D60F5-1647-4064-96CD-719215281BBA}" type="slidenum">
              <a:rPr lang="en-US" altLang="zh-CN" smtClean="0"/>
              <a:pPr>
                <a:defRPr/>
              </a:pPr>
              <a:t>7</a:t>
            </a:fld>
            <a:endParaRPr lang="en-US" altLang="zh-CN"/>
          </a:p>
        </p:txBody>
      </p:sp>
    </p:spTree>
    <p:extLst>
      <p:ext uri="{BB962C8B-B14F-4D97-AF65-F5344CB8AC3E}">
        <p14:creationId xmlns:p14="http://schemas.microsoft.com/office/powerpoint/2010/main" val="104206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zh-CN"/>
              <a:t>Cache Performance Example</a:t>
            </a:r>
            <a:endParaRPr lang="en-AU" altLang="zh-CN"/>
          </a:p>
        </p:txBody>
      </p:sp>
      <p:sp>
        <p:nvSpPr>
          <p:cNvPr id="17411" name="Rectangle 5"/>
          <p:cNvSpPr>
            <a:spLocks noGrp="1" noChangeArrowheads="1"/>
          </p:cNvSpPr>
          <p:nvPr>
            <p:ph type="body" idx="1"/>
          </p:nvPr>
        </p:nvSpPr>
        <p:spPr>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lnSpc>
                <a:spcPct val="100000"/>
              </a:lnSpc>
            </a:pPr>
            <a:r>
              <a:rPr lang="en-US" altLang="zh-CN"/>
              <a:t>Given</a:t>
            </a:r>
          </a:p>
          <a:p>
            <a:pPr lvl="1" eaLnBrk="1" hangingPunct="1">
              <a:lnSpc>
                <a:spcPct val="100000"/>
              </a:lnSpc>
            </a:pPr>
            <a:r>
              <a:rPr lang="en-US" altLang="zh-CN">
                <a:ea typeface="SimSun" panose="02010600030101010101" pitchFamily="2" charset="-122"/>
              </a:rPr>
              <a:t>I-cache miss rate = 2%</a:t>
            </a:r>
          </a:p>
          <a:p>
            <a:pPr lvl="1" eaLnBrk="1" hangingPunct="1">
              <a:lnSpc>
                <a:spcPct val="100000"/>
              </a:lnSpc>
            </a:pPr>
            <a:r>
              <a:rPr lang="en-US" altLang="zh-CN">
                <a:ea typeface="SimSun" panose="02010600030101010101" pitchFamily="2" charset="-122"/>
              </a:rPr>
              <a:t>D-cache miss rate = 4%</a:t>
            </a:r>
          </a:p>
          <a:p>
            <a:pPr lvl="1" eaLnBrk="1" hangingPunct="1">
              <a:lnSpc>
                <a:spcPct val="100000"/>
              </a:lnSpc>
            </a:pPr>
            <a:r>
              <a:rPr lang="en-US" altLang="zh-CN">
                <a:ea typeface="SimSun" panose="02010600030101010101" pitchFamily="2" charset="-122"/>
              </a:rPr>
              <a:t>Miss penalty = 100 cycles</a:t>
            </a:r>
          </a:p>
          <a:p>
            <a:pPr lvl="1" eaLnBrk="1" hangingPunct="1">
              <a:lnSpc>
                <a:spcPct val="100000"/>
              </a:lnSpc>
            </a:pPr>
            <a:r>
              <a:rPr lang="en-US" altLang="zh-CN">
                <a:ea typeface="SimSun" panose="02010600030101010101" pitchFamily="2" charset="-122"/>
              </a:rPr>
              <a:t>Base CPI (ideal cache) = 2</a:t>
            </a:r>
          </a:p>
          <a:p>
            <a:pPr lvl="1" eaLnBrk="1" hangingPunct="1">
              <a:lnSpc>
                <a:spcPct val="100000"/>
              </a:lnSpc>
            </a:pPr>
            <a:r>
              <a:rPr lang="en-US" altLang="zh-CN">
                <a:ea typeface="SimSun" panose="02010600030101010101" pitchFamily="2" charset="-122"/>
              </a:rPr>
              <a:t>Every instruction is loaded from I$</a:t>
            </a:r>
          </a:p>
          <a:p>
            <a:pPr lvl="1" eaLnBrk="1" hangingPunct="1">
              <a:lnSpc>
                <a:spcPct val="100000"/>
              </a:lnSpc>
            </a:pPr>
            <a:r>
              <a:rPr lang="en-US" altLang="zh-CN">
                <a:ea typeface="SimSun" panose="02010600030101010101" pitchFamily="2" charset="-122"/>
              </a:rPr>
              <a:t>Data load &amp; stores are 36% of instructions</a:t>
            </a:r>
          </a:p>
          <a:p>
            <a:pPr eaLnBrk="1" hangingPunct="1">
              <a:lnSpc>
                <a:spcPct val="100000"/>
              </a:lnSpc>
            </a:pPr>
            <a:r>
              <a:rPr lang="en-US" altLang="zh-CN"/>
              <a:t>Miss cycles per instruction</a:t>
            </a:r>
          </a:p>
          <a:p>
            <a:pPr lvl="1" eaLnBrk="1" hangingPunct="1">
              <a:lnSpc>
                <a:spcPct val="100000"/>
              </a:lnSpc>
            </a:pPr>
            <a:r>
              <a:rPr lang="en-US" altLang="zh-CN">
                <a:ea typeface="SimSun" panose="02010600030101010101" pitchFamily="2" charset="-122"/>
              </a:rPr>
              <a:t>I-cache: 1.0 x 0.02 × 100 = 2</a:t>
            </a:r>
          </a:p>
          <a:p>
            <a:pPr lvl="1" eaLnBrk="1" hangingPunct="1">
              <a:lnSpc>
                <a:spcPct val="100000"/>
              </a:lnSpc>
            </a:pPr>
            <a:r>
              <a:rPr lang="en-US" altLang="zh-CN">
                <a:ea typeface="SimSun" panose="02010600030101010101" pitchFamily="2" charset="-122"/>
              </a:rPr>
              <a:t>D-cache: 0.36 × 0.04 × 100 = 1.44</a:t>
            </a:r>
          </a:p>
          <a:p>
            <a:pPr eaLnBrk="1" hangingPunct="1">
              <a:lnSpc>
                <a:spcPct val="100000"/>
              </a:lnSpc>
            </a:pPr>
            <a:r>
              <a:rPr lang="en-US" altLang="zh-CN"/>
              <a:t>Actual CPI = 2 + 2 + 1.44 = 5.44</a:t>
            </a:r>
          </a:p>
          <a:p>
            <a:pPr lvl="1" eaLnBrk="1" hangingPunct="1">
              <a:lnSpc>
                <a:spcPct val="100000"/>
              </a:lnSpc>
            </a:pPr>
            <a:r>
              <a:rPr lang="en-US" altLang="zh-CN">
                <a:ea typeface="SimSun" panose="02010600030101010101" pitchFamily="2" charset="-122"/>
              </a:rPr>
              <a:t>Ideal CPU is 5.44/2 =2.72 times faster</a:t>
            </a:r>
            <a:endParaRPr lang="en-AU" altLang="zh-CN">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Impacts of Cache Performance</a:t>
            </a:r>
          </a:p>
        </p:txBody>
      </p:sp>
      <p:sp>
        <p:nvSpPr>
          <p:cNvPr id="1676291" name="Rectangle 3"/>
          <p:cNvSpPr>
            <a:spLocks noGrp="1" noChangeArrowheads="1"/>
          </p:cNvSpPr>
          <p:nvPr>
            <p:ph type="body" idx="1"/>
          </p:nvPr>
        </p:nvSpPr>
        <p:spPr>
          <a:xfrm>
            <a:off x="4763" y="1143000"/>
            <a:ext cx="8839200" cy="54498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dirty="0"/>
              <a:t>Relative cache penalty increases as processor performance improves (faster clock rate and/or lower CPI)</a:t>
            </a:r>
          </a:p>
          <a:p>
            <a:pPr lvl="1"/>
            <a:r>
              <a:rPr lang="en-US" altLang="zh-CN" dirty="0">
                <a:ea typeface="SimSun" panose="02010600030101010101" pitchFamily="2" charset="-122"/>
              </a:rPr>
              <a:t>The memory speed is unlikely to improve as fast as processor cycle time.  When calculating </a:t>
            </a:r>
            <a:r>
              <a:rPr lang="en-US" altLang="zh-CN" dirty="0" err="1">
                <a:ea typeface="SimSun" panose="02010600030101010101" pitchFamily="2" charset="-122"/>
              </a:rPr>
              <a:t>CPI</a:t>
            </a:r>
            <a:r>
              <a:rPr lang="en-US" altLang="zh-CN" baseline="-25000" dirty="0" err="1">
                <a:ea typeface="SimSun" panose="02010600030101010101" pitchFamily="2" charset="-122"/>
              </a:rPr>
              <a:t>stall</a:t>
            </a:r>
            <a:r>
              <a:rPr lang="en-US" altLang="zh-CN" dirty="0">
                <a:ea typeface="SimSun" panose="02010600030101010101" pitchFamily="2" charset="-122"/>
              </a:rPr>
              <a:t>, the cache miss penalty is measured in </a:t>
            </a:r>
            <a:r>
              <a:rPr lang="en-US" altLang="zh-CN" i="1" dirty="0">
                <a:ea typeface="SimSun" panose="02010600030101010101" pitchFamily="2" charset="-122"/>
              </a:rPr>
              <a:t>processor</a:t>
            </a:r>
            <a:r>
              <a:rPr lang="en-US" altLang="zh-CN" dirty="0">
                <a:ea typeface="SimSun" panose="02010600030101010101" pitchFamily="2" charset="-122"/>
              </a:rPr>
              <a:t> clock cycles needed to handle a miss</a:t>
            </a:r>
          </a:p>
          <a:p>
            <a:pPr lvl="1"/>
            <a:r>
              <a:rPr lang="en-US" altLang="zh-CN" dirty="0">
                <a:ea typeface="SimSun" panose="02010600030101010101" pitchFamily="2" charset="-122"/>
              </a:rPr>
              <a:t>The lower the </a:t>
            </a:r>
            <a:r>
              <a:rPr lang="en-US" altLang="zh-CN" dirty="0" err="1">
                <a:ea typeface="SimSun" panose="02010600030101010101" pitchFamily="2" charset="-122"/>
              </a:rPr>
              <a:t>CPI</a:t>
            </a:r>
            <a:r>
              <a:rPr lang="en-US" altLang="zh-CN" baseline="-25000" dirty="0" err="1">
                <a:ea typeface="SimSun" panose="02010600030101010101" pitchFamily="2" charset="-122"/>
              </a:rPr>
              <a:t>ideal</a:t>
            </a:r>
            <a:r>
              <a:rPr lang="en-US" altLang="zh-CN" dirty="0">
                <a:ea typeface="SimSun" panose="02010600030101010101" pitchFamily="2" charset="-122"/>
              </a:rPr>
              <a:t>, the more pronounced the impact of stalls</a:t>
            </a:r>
          </a:p>
          <a:p>
            <a:pPr lvl="1">
              <a:buFont typeface="Monotype Sorts" pitchFamily="2" charset="2"/>
              <a:buNone/>
            </a:pPr>
            <a:r>
              <a:rPr lang="en-US" altLang="zh-CN" sz="2400" dirty="0">
                <a:ea typeface="MS PGothic" panose="020B0600070205080204" pitchFamily="34" charset="-128"/>
              </a:rPr>
              <a:t>For the example in the previous slide</a:t>
            </a:r>
            <a:r>
              <a:rPr lang="en-US" altLang="zh-CN" sz="1600" dirty="0">
                <a:ea typeface="SimSun" panose="02010600030101010101" pitchFamily="2" charset="-122"/>
              </a:rPr>
              <a:t>	</a:t>
            </a:r>
          </a:p>
          <a:p>
            <a:r>
              <a:rPr lang="en-US" altLang="zh-CN" sz="2000" dirty="0"/>
              <a:t>What if the </a:t>
            </a:r>
            <a:r>
              <a:rPr lang="en-US" altLang="zh-CN" sz="2000" dirty="0" err="1"/>
              <a:t>CPI</a:t>
            </a:r>
            <a:r>
              <a:rPr lang="en-US" altLang="zh-CN" sz="2000" baseline="-25000" dirty="0" err="1"/>
              <a:t>ideal</a:t>
            </a:r>
            <a:r>
              <a:rPr lang="en-US" altLang="zh-CN" sz="2000" dirty="0"/>
              <a:t> is reduced to 1?   0.5?   0.25?</a:t>
            </a:r>
          </a:p>
          <a:p>
            <a:r>
              <a:rPr lang="en-US" altLang="zh-CN" sz="2000" dirty="0"/>
              <a:t>What if the processor clock rate is doubled (doubling the miss penalty)?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6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6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Waveform</Template>
  <TotalTime>968</TotalTime>
  <Words>3299</Words>
  <Application>Microsoft Macintosh PowerPoint</Application>
  <PresentationFormat>On-screen Show (4:3)</PresentationFormat>
  <Paragraphs>529</Paragraphs>
  <Slides>29</Slides>
  <Notes>19</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MS PGothic</vt:lpstr>
      <vt:lpstr>SimSun</vt:lpstr>
      <vt:lpstr>Arial</vt:lpstr>
      <vt:lpstr>Calibri</vt:lpstr>
      <vt:lpstr>Comic Sans MS</vt:lpstr>
      <vt:lpstr>Monotype Sorts</vt:lpstr>
      <vt:lpstr>Times New Roman</vt:lpstr>
      <vt:lpstr>Wingdings</vt:lpstr>
      <vt:lpstr>Office Theme</vt:lpstr>
      <vt:lpstr>Equation</vt:lpstr>
      <vt:lpstr>CPSC3300: Computer Systems Organization</vt:lpstr>
      <vt:lpstr>Review: Why Pipeline? For Throughput!</vt:lpstr>
      <vt:lpstr>Review: CPU Time</vt:lpstr>
      <vt:lpstr>Measuring Cache Performance</vt:lpstr>
      <vt:lpstr>Cache Performance</vt:lpstr>
      <vt:lpstr>Sample Cache Performance</vt:lpstr>
      <vt:lpstr>Homework 6</vt:lpstr>
      <vt:lpstr>Cache Performance Example</vt:lpstr>
      <vt:lpstr>Impacts of Cache Performance</vt:lpstr>
      <vt:lpstr>Reducing Cache Miss Rates #1</vt:lpstr>
      <vt:lpstr>Set Associative Cache Example</vt:lpstr>
      <vt:lpstr>A Reference String Mapping</vt:lpstr>
      <vt:lpstr>Another Reference String Mapping</vt:lpstr>
      <vt:lpstr>Four-Way Set Associative Cache</vt:lpstr>
      <vt:lpstr>Range of Set Associative Caches</vt:lpstr>
      <vt:lpstr>Range of Set Associative Caches</vt:lpstr>
      <vt:lpstr>Costs of Set Associative Caches</vt:lpstr>
      <vt:lpstr>How Much Associativity</vt:lpstr>
      <vt:lpstr>Reducing Cache Miss Rates #2</vt:lpstr>
      <vt:lpstr>Multilevel Cache Design Considerations</vt:lpstr>
      <vt:lpstr>Key Cache Design Parameters</vt:lpstr>
      <vt:lpstr>Two Machines’ Cache Parameters</vt:lpstr>
      <vt:lpstr>4 Questions for the Memory Hierarchy</vt:lpstr>
      <vt:lpstr>Q1&amp;Q2: Where can a block be placed/found?</vt:lpstr>
      <vt:lpstr>Q3: Which block should be replaced on a miss?</vt:lpstr>
      <vt:lpstr>Q4: What happens on a write?</vt:lpstr>
      <vt:lpstr>Improving Cache Performance</vt:lpstr>
      <vt:lpstr>Improving Cache Performance</vt:lpstr>
      <vt:lpstr>Summary: The Cache Design Space</vt:lpstr>
    </vt:vector>
  </TitlesOfParts>
  <Company>Marquette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51</cp:revision>
  <cp:lastPrinted>2013-08-26T14:30:50Z</cp:lastPrinted>
  <dcterms:created xsi:type="dcterms:W3CDTF">2009-09-29T16:16:12Z</dcterms:created>
  <dcterms:modified xsi:type="dcterms:W3CDTF">2018-04-10T17:50:39Z</dcterms:modified>
</cp:coreProperties>
</file>