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335" r:id="rId3"/>
    <p:sldId id="257" r:id="rId4"/>
    <p:sldId id="336" r:id="rId5"/>
    <p:sldId id="337" r:id="rId6"/>
    <p:sldId id="338" r:id="rId7"/>
    <p:sldId id="339" r:id="rId8"/>
    <p:sldId id="340" r:id="rId9"/>
    <p:sldId id="342" r:id="rId10"/>
    <p:sldId id="341" r:id="rId11"/>
    <p:sldId id="293" r:id="rId12"/>
    <p:sldId id="294" r:id="rId13"/>
    <p:sldId id="295" r:id="rId14"/>
    <p:sldId id="296" r:id="rId15"/>
    <p:sldId id="297" r:id="rId16"/>
    <p:sldId id="299" r:id="rId17"/>
    <p:sldId id="300" r:id="rId18"/>
    <p:sldId id="302" r:id="rId19"/>
    <p:sldId id="325" r:id="rId20"/>
    <p:sldId id="326" r:id="rId21"/>
    <p:sldId id="327" r:id="rId22"/>
    <p:sldId id="328" r:id="rId23"/>
    <p:sldId id="367" r:id="rId24"/>
    <p:sldId id="329" r:id="rId25"/>
    <p:sldId id="343" r:id="rId26"/>
    <p:sldId id="344" r:id="rId27"/>
    <p:sldId id="345" r:id="rId28"/>
    <p:sldId id="346" r:id="rId29"/>
    <p:sldId id="347" r:id="rId30"/>
    <p:sldId id="352" r:id="rId31"/>
    <p:sldId id="353" r:id="rId32"/>
    <p:sldId id="354" r:id="rId33"/>
    <p:sldId id="355" r:id="rId34"/>
    <p:sldId id="307" r:id="rId35"/>
    <p:sldId id="312" r:id="rId36"/>
    <p:sldId id="314" r:id="rId37"/>
    <p:sldId id="356" r:id="rId38"/>
    <p:sldId id="316" r:id="rId39"/>
    <p:sldId id="317" r:id="rId40"/>
    <p:sldId id="357" r:id="rId41"/>
    <p:sldId id="358" r:id="rId42"/>
    <p:sldId id="359" r:id="rId43"/>
    <p:sldId id="360" r:id="rId44"/>
    <p:sldId id="291" r:id="rId45"/>
    <p:sldId id="348" r:id="rId46"/>
    <p:sldId id="366" r:id="rId47"/>
    <p:sldId id="278" r:id="rId48"/>
    <p:sldId id="279" r:id="rId49"/>
    <p:sldId id="364" r:id="rId50"/>
    <p:sldId id="365" r:id="rId51"/>
    <p:sldId id="273" r:id="rId52"/>
    <p:sldId id="274" r:id="rId5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5957" autoAdjust="0"/>
  </p:normalViewPr>
  <p:slideViewPr>
    <p:cSldViewPr>
      <p:cViewPr varScale="1">
        <p:scale>
          <a:sx n="95" d="100"/>
          <a:sy n="95" d="100"/>
        </p:scale>
        <p:origin x="2120" y="184"/>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8EC36D3-620D-4D0D-96B0-6FE61BF0B40F}"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AE39979-E618-4686-A5FD-DAD5EE85B66A}" type="datetimeFigureOut">
              <a:rPr lang="en-US" altLang="en-US"/>
              <a:pPr>
                <a:defRPr/>
              </a:pPr>
              <a:t>4/12/18</a:t>
            </a:fld>
            <a:endParaRPr lang="en-US" altLang="en-US"/>
          </a:p>
        </p:txBody>
      </p:sp>
    </p:spTree>
    <p:extLst>
      <p:ext uri="{BB962C8B-B14F-4D97-AF65-F5344CB8AC3E}">
        <p14:creationId xmlns:p14="http://schemas.microsoft.com/office/powerpoint/2010/main" val="382209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D6E9E8A-D1AD-421B-9AE3-3FA5A0883AB2}" type="datetimeFigureOut">
              <a:rPr lang="en-US" altLang="en-US"/>
              <a:pPr>
                <a:defRPr/>
              </a:pPr>
              <a:t>4/12/18</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430E8E4-02AE-4BA3-8896-E9DE609E7309}" type="slidenum">
              <a:rPr lang="en-US" altLang="en-US"/>
              <a:pPr>
                <a:defRPr/>
              </a:pPr>
              <a:t>‹#›</a:t>
            </a:fld>
            <a:endParaRPr lang="en-US" altLang="en-US"/>
          </a:p>
        </p:txBody>
      </p:sp>
    </p:spTree>
    <p:extLst>
      <p:ext uri="{BB962C8B-B14F-4D97-AF65-F5344CB8AC3E}">
        <p14:creationId xmlns:p14="http://schemas.microsoft.com/office/powerpoint/2010/main" val="111937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123AFC-9DC1-40DB-8F0B-FABD474D25D2}" type="slidenum">
              <a:rPr lang="en-US" altLang="en-US" smtClean="0"/>
              <a:pPr>
                <a:spcBef>
                  <a:spcPct val="0"/>
                </a:spcBef>
              </a:pPr>
              <a:t>1</a:t>
            </a:fld>
            <a:endParaRPr lang="en-US" altLang="en-US"/>
          </a:p>
        </p:txBody>
      </p:sp>
    </p:spTree>
    <p:extLst>
      <p:ext uri="{BB962C8B-B14F-4D97-AF65-F5344CB8AC3E}">
        <p14:creationId xmlns:p14="http://schemas.microsoft.com/office/powerpoint/2010/main" val="16819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ADFBB0F-3EEB-664D-8C38-625712D57BFC}" type="slidenum">
              <a:rPr lang="en-US" altLang="en-US">
                <a:latin typeface="Calibri" charset="0"/>
              </a:rPr>
              <a:pPr/>
              <a:t>13</a:t>
            </a:fld>
            <a:endParaRPr lang="en-US" altLang="en-US">
              <a:latin typeface="Calibri" charset="0"/>
            </a:endParaRPr>
          </a:p>
        </p:txBody>
      </p:sp>
    </p:spTree>
    <p:extLst>
      <p:ext uri="{BB962C8B-B14F-4D97-AF65-F5344CB8AC3E}">
        <p14:creationId xmlns:p14="http://schemas.microsoft.com/office/powerpoint/2010/main" val="140846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03290B41-23B7-B541-8E6D-02C1BD8DDDE6}" type="slidenum">
              <a:rPr lang="en-US" altLang="en-US">
                <a:latin typeface="Calibri" charset="0"/>
              </a:rPr>
              <a:pPr/>
              <a:t>14</a:t>
            </a:fld>
            <a:endParaRPr lang="en-US" altLang="en-US">
              <a:latin typeface="Calibri" charset="0"/>
            </a:endParaRPr>
          </a:p>
        </p:txBody>
      </p:sp>
    </p:spTree>
    <p:extLst>
      <p:ext uri="{BB962C8B-B14F-4D97-AF65-F5344CB8AC3E}">
        <p14:creationId xmlns:p14="http://schemas.microsoft.com/office/powerpoint/2010/main" val="57618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AB5CAD0-6570-2047-A8EC-05900356FB51}" type="slidenum">
              <a:rPr lang="en-US" altLang="en-US">
                <a:latin typeface="Calibri" charset="0"/>
              </a:rPr>
              <a:pPr/>
              <a:t>15</a:t>
            </a:fld>
            <a:endParaRPr lang="en-US" altLang="en-US">
              <a:latin typeface="Calibri" charset="0"/>
            </a:endParaRPr>
          </a:p>
        </p:txBody>
      </p:sp>
    </p:spTree>
    <p:extLst>
      <p:ext uri="{BB962C8B-B14F-4D97-AF65-F5344CB8AC3E}">
        <p14:creationId xmlns:p14="http://schemas.microsoft.com/office/powerpoint/2010/main" val="96114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488254A-D38E-1B49-AE5C-8FECEB897614}" type="slidenum">
              <a:rPr lang="en-US" altLang="en-US">
                <a:latin typeface="Calibri" charset="0"/>
              </a:rPr>
              <a:pPr/>
              <a:t>16</a:t>
            </a:fld>
            <a:endParaRPr lang="en-US" altLang="en-US">
              <a:latin typeface="Calibri" charset="0"/>
            </a:endParaRPr>
          </a:p>
        </p:txBody>
      </p:sp>
    </p:spTree>
    <p:extLst>
      <p:ext uri="{BB962C8B-B14F-4D97-AF65-F5344CB8AC3E}">
        <p14:creationId xmlns:p14="http://schemas.microsoft.com/office/powerpoint/2010/main" val="1528195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68E8B49-3D38-7A4D-B34A-CE6A00CC40B7}" type="slidenum">
              <a:rPr lang="en-US" altLang="en-US">
                <a:latin typeface="Calibri" charset="0"/>
              </a:rPr>
              <a:pPr/>
              <a:t>17</a:t>
            </a:fld>
            <a:endParaRPr lang="en-US" altLang="en-US">
              <a:latin typeface="Calibri" charset="0"/>
            </a:endParaRPr>
          </a:p>
        </p:txBody>
      </p:sp>
    </p:spTree>
    <p:extLst>
      <p:ext uri="{BB962C8B-B14F-4D97-AF65-F5344CB8AC3E}">
        <p14:creationId xmlns:p14="http://schemas.microsoft.com/office/powerpoint/2010/main" val="119764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6A2322-A5BF-4F48-B679-FF6869E8F383}" type="slidenum">
              <a:rPr lang="en-US" altLang="en-US">
                <a:latin typeface="Calibri" charset="0"/>
              </a:rPr>
              <a:pPr/>
              <a:t>18</a:t>
            </a:fld>
            <a:endParaRPr lang="en-US" altLang="en-US">
              <a:latin typeface="Calibri" charset="0"/>
            </a:endParaRPr>
          </a:p>
        </p:txBody>
      </p:sp>
    </p:spTree>
    <p:extLst>
      <p:ext uri="{BB962C8B-B14F-4D97-AF65-F5344CB8AC3E}">
        <p14:creationId xmlns:p14="http://schemas.microsoft.com/office/powerpoint/2010/main" val="1054163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E3F3F02-2A03-0645-97A3-75E341488D80}" type="slidenum">
              <a:rPr lang="en-US" altLang="en-US">
                <a:latin typeface="Times New Roman" charset="0"/>
              </a:rPr>
              <a:pPr/>
              <a:t>19</a:t>
            </a:fld>
            <a:endParaRPr lang="en-US" altLang="en-US">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788870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892852A-58A0-594C-956A-38D493184C13}" type="slidenum">
              <a:rPr lang="en-US" altLang="en-US">
                <a:latin typeface="Times New Roman" charset="0"/>
              </a:rPr>
              <a:pPr/>
              <a:t>20</a:t>
            </a:fld>
            <a:endParaRPr lang="en-US" altLang="en-US">
              <a:latin typeface="Times New Roman"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973759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67B6B3FB-8F0C-F04B-88C5-84DE6E9113D2}" type="slidenum">
              <a:rPr lang="en-US" altLang="en-US">
                <a:latin typeface="Times New Roman" charset="0"/>
              </a:rPr>
              <a:pPr/>
              <a:t>21</a:t>
            </a:fld>
            <a:endParaRPr lang="en-US" altLang="en-US">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920990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E313E0FF-78CC-B54F-A5F9-E7409131F531}" type="slidenum">
              <a:rPr lang="en-US" altLang="en-US">
                <a:latin typeface="Times New Roman" charset="0"/>
              </a:rPr>
              <a:pPr/>
              <a:t>22</a:t>
            </a:fld>
            <a:endParaRPr lang="en-US" altLang="en-US">
              <a:latin typeface="Times New Roman"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9176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body" idx="1"/>
          </p:nvPr>
        </p:nvSpPr>
        <p:spPr>
          <a:xfrm>
            <a:off x="930275" y="4344988"/>
            <a:ext cx="5119688" cy="4113212"/>
          </a:xfrm>
          <a:ln>
            <a:noFill/>
          </a:ln>
          <a:extLst>
            <a:ext uri="{91240B29-F687-4F45-9708-019B960494DF}">
              <a14:hiddenLine xmlns:a14="http://schemas.microsoft.com/office/drawing/2010/main" w="12700">
                <a:solidFill>
                  <a:schemeClr val="tx1"/>
                </a:solidFill>
                <a:miter lim="800000"/>
                <a:headEnd/>
                <a:tailEnd/>
              </a14:hiddenLine>
            </a:ext>
          </a:extLst>
        </p:spPr>
        <p:txBody>
          <a:bodyPr lIns="91158" tIns="44779" rIns="91158" bIns="44779"/>
          <a:lstStyle/>
          <a:p>
            <a:pPr>
              <a:defRPr/>
            </a:pPr>
            <a:endParaRPr lang="en-US" altLang="en-US"/>
          </a:p>
        </p:txBody>
      </p:sp>
      <p:sp>
        <p:nvSpPr>
          <p:cNvPr id="1671171" name="Rectangle 3"/>
          <p:cNvSpPr>
            <a:spLocks noGrp="1" noRot="1" noChangeAspect="1" noChangeArrowheads="1" noTextEdit="1"/>
          </p:cNvSpPr>
          <p:nvPr>
            <p:ph type="sldImg"/>
          </p:nvPr>
        </p:nvSpPr>
        <p:spPr>
          <a:xfrm>
            <a:off x="1216025" y="692150"/>
            <a:ext cx="4552950" cy="3414713"/>
          </a:xfrm>
          <a:ln w="12700" cap="flat">
            <a:solidFill>
              <a:schemeClr val="tx1"/>
            </a:solidFill>
            <a:miter lim="800000"/>
            <a:headEnd/>
            <a:tailEnd/>
          </a:ln>
        </p:spPr>
      </p:sp>
    </p:spTree>
    <p:extLst>
      <p:ext uri="{BB962C8B-B14F-4D97-AF65-F5344CB8AC3E}">
        <p14:creationId xmlns:p14="http://schemas.microsoft.com/office/powerpoint/2010/main" val="789579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1DBC02B3-FF8A-0841-A314-140BF512B227}" type="slidenum">
              <a:rPr lang="en-US" altLang="en-US">
                <a:latin typeface="Times New Roman" charset="0"/>
              </a:rPr>
              <a:pPr/>
              <a:t>24</a:t>
            </a:fld>
            <a:endParaRPr lang="en-US" altLang="en-US">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90152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26A402A-F5FB-154B-AA0A-6EF020803CF3}" type="slidenum">
              <a:rPr lang="en-US" altLang="en-US">
                <a:latin typeface="Calibri" charset="0"/>
              </a:rPr>
              <a:pPr/>
              <a:t>30</a:t>
            </a:fld>
            <a:endParaRPr lang="en-US" altLang="en-US">
              <a:latin typeface="Calibri" charset="0"/>
            </a:endParaRPr>
          </a:p>
        </p:txBody>
      </p:sp>
    </p:spTree>
    <p:extLst>
      <p:ext uri="{BB962C8B-B14F-4D97-AF65-F5344CB8AC3E}">
        <p14:creationId xmlns:p14="http://schemas.microsoft.com/office/powerpoint/2010/main" val="1443019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E288E52-ABB3-5E41-B102-BF7ADD444489}" type="slidenum">
              <a:rPr lang="en-US" altLang="en-US">
                <a:latin typeface="Calibri" charset="0"/>
              </a:rPr>
              <a:pPr/>
              <a:t>31</a:t>
            </a:fld>
            <a:endParaRPr lang="en-US" altLang="en-US">
              <a:latin typeface="Calibri" charset="0"/>
            </a:endParaRPr>
          </a:p>
        </p:txBody>
      </p:sp>
    </p:spTree>
    <p:extLst>
      <p:ext uri="{BB962C8B-B14F-4D97-AF65-F5344CB8AC3E}">
        <p14:creationId xmlns:p14="http://schemas.microsoft.com/office/powerpoint/2010/main" val="153132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BF75B0B9-AF14-4245-A64B-30CA5EFE7C54}" type="slidenum">
              <a:rPr lang="en-US" altLang="en-US">
                <a:latin typeface="Calibri" charset="0"/>
              </a:rPr>
              <a:pPr/>
              <a:t>32</a:t>
            </a:fld>
            <a:endParaRPr lang="en-US" altLang="en-US">
              <a:latin typeface="Calibri" charset="0"/>
            </a:endParaRPr>
          </a:p>
        </p:txBody>
      </p:sp>
    </p:spTree>
    <p:extLst>
      <p:ext uri="{BB962C8B-B14F-4D97-AF65-F5344CB8AC3E}">
        <p14:creationId xmlns:p14="http://schemas.microsoft.com/office/powerpoint/2010/main" val="1462357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5F97BF-8608-0245-9F3F-93479514C22D}" type="slidenum">
              <a:rPr lang="en-US" altLang="en-US">
                <a:latin typeface="Calibri" charset="0"/>
              </a:rPr>
              <a:pPr/>
              <a:t>33</a:t>
            </a:fld>
            <a:endParaRPr lang="en-US" altLang="en-US">
              <a:latin typeface="Calibri" charset="0"/>
            </a:endParaRPr>
          </a:p>
        </p:txBody>
      </p:sp>
    </p:spTree>
    <p:extLst>
      <p:ext uri="{BB962C8B-B14F-4D97-AF65-F5344CB8AC3E}">
        <p14:creationId xmlns:p14="http://schemas.microsoft.com/office/powerpoint/2010/main" val="137472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D9847BE-D19E-5C42-B7EB-387146F1A1E0}" type="slidenum">
              <a:rPr lang="en-US" altLang="en-US">
                <a:latin typeface="Calibri" charset="0"/>
              </a:rPr>
              <a:pPr/>
              <a:t>34</a:t>
            </a:fld>
            <a:endParaRPr lang="en-US" altLang="en-US">
              <a:latin typeface="Calibri" charset="0"/>
            </a:endParaRPr>
          </a:p>
        </p:txBody>
      </p:sp>
    </p:spTree>
    <p:extLst>
      <p:ext uri="{BB962C8B-B14F-4D97-AF65-F5344CB8AC3E}">
        <p14:creationId xmlns:p14="http://schemas.microsoft.com/office/powerpoint/2010/main" val="26697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05C6FDC-735A-4542-A281-13EA6F0A5508}" type="slidenum">
              <a:rPr lang="en-US" altLang="en-US">
                <a:latin typeface="Calibri" charset="0"/>
              </a:rPr>
              <a:pPr/>
              <a:t>35</a:t>
            </a:fld>
            <a:endParaRPr lang="en-US" altLang="en-US">
              <a:latin typeface="Calibri" charset="0"/>
            </a:endParaRPr>
          </a:p>
        </p:txBody>
      </p:sp>
    </p:spTree>
    <p:extLst>
      <p:ext uri="{BB962C8B-B14F-4D97-AF65-F5344CB8AC3E}">
        <p14:creationId xmlns:p14="http://schemas.microsoft.com/office/powerpoint/2010/main" val="1428389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C614F1E-5092-5549-984A-96F04028AC1C}" type="slidenum">
              <a:rPr lang="en-US" altLang="en-US">
                <a:latin typeface="Calibri" charset="0"/>
              </a:rPr>
              <a:pPr/>
              <a:t>36</a:t>
            </a:fld>
            <a:endParaRPr lang="en-US" altLang="en-US">
              <a:latin typeface="Calibri" charset="0"/>
            </a:endParaRPr>
          </a:p>
        </p:txBody>
      </p:sp>
    </p:spTree>
    <p:extLst>
      <p:ext uri="{BB962C8B-B14F-4D97-AF65-F5344CB8AC3E}">
        <p14:creationId xmlns:p14="http://schemas.microsoft.com/office/powerpoint/2010/main" val="207592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343EAF0-38EF-DF40-97CB-A89804D9228E}" type="slidenum">
              <a:rPr lang="en-US" altLang="en-US">
                <a:latin typeface="Calibri" charset="0"/>
              </a:rPr>
              <a:pPr/>
              <a:t>38</a:t>
            </a:fld>
            <a:endParaRPr lang="en-US" altLang="en-US">
              <a:latin typeface="Calibri" charset="0"/>
            </a:endParaRPr>
          </a:p>
        </p:txBody>
      </p:sp>
    </p:spTree>
    <p:extLst>
      <p:ext uri="{BB962C8B-B14F-4D97-AF65-F5344CB8AC3E}">
        <p14:creationId xmlns:p14="http://schemas.microsoft.com/office/powerpoint/2010/main" val="2024049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5D62490-561F-2544-9A9C-2AFDD19A6757}" type="slidenum">
              <a:rPr lang="en-US" altLang="en-US">
                <a:latin typeface="Calibri" charset="0"/>
              </a:rPr>
              <a:pPr/>
              <a:t>39</a:t>
            </a:fld>
            <a:endParaRPr lang="en-US" altLang="en-US">
              <a:latin typeface="Calibri" charset="0"/>
            </a:endParaRPr>
          </a:p>
        </p:txBody>
      </p:sp>
    </p:spTree>
    <p:extLst>
      <p:ext uri="{BB962C8B-B14F-4D97-AF65-F5344CB8AC3E}">
        <p14:creationId xmlns:p14="http://schemas.microsoft.com/office/powerpoint/2010/main" val="22938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DE218-23D6-9342-9CBD-8F365E8F5710}" type="slidenum">
              <a:rPr lang="en-US" altLang="ko-KR"/>
              <a:pPr/>
              <a:t>5</a:t>
            </a:fld>
            <a:endParaRPr lang="en-US" altLang="ko-K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3917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Rot="1" noChangeAspect="1" noChangeArrowheads="1" noTextEdit="1"/>
          </p:cNvSpPr>
          <p:nvPr>
            <p:ph type="sldImg"/>
          </p:nvPr>
        </p:nvSpPr>
        <p:spPr/>
      </p:sp>
      <p:sp>
        <p:nvSpPr>
          <p:cNvPr id="1765379" name="Rectangle 3"/>
          <p:cNvSpPr>
            <a:spLocks noGrp="1" noChangeArrowheads="1"/>
          </p:cNvSpPr>
          <p:nvPr>
            <p:ph type="body" idx="1"/>
          </p:nvPr>
        </p:nvSpPr>
        <p:spPr>
          <a:ln/>
        </p:spPr>
        <p:txBody>
          <a:bodyPr/>
          <a:lstStyle/>
          <a:p>
            <a:pPr>
              <a:defRPr/>
            </a:pPr>
            <a:r>
              <a:rPr lang="en-US" altLang="en-US"/>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extLst>
      <p:ext uri="{BB962C8B-B14F-4D97-AF65-F5344CB8AC3E}">
        <p14:creationId xmlns:p14="http://schemas.microsoft.com/office/powerpoint/2010/main" val="514694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4DF68-043B-B24E-83D3-370946AA57CD}" type="slidenum">
              <a:rPr lang="en-US" altLang="ko-KR"/>
              <a:pPr/>
              <a:t>44</a:t>
            </a:fld>
            <a:endParaRPr lang="en-US" altLang="ko-K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83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EAACBBC-0D5D-FC41-B16B-F4A006C5A74C}" type="slidenum">
              <a:rPr lang="en-US" altLang="en-US">
                <a:latin typeface="Times New Roman" charset="0"/>
              </a:rPr>
              <a:pPr/>
              <a:t>45</a:t>
            </a:fld>
            <a:endParaRPr lang="en-US" altLang="en-US">
              <a:latin typeface="Times New Roman"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4707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3F04C-D483-024F-93C0-FFE27C78FB25}" type="slidenum">
              <a:rPr lang="en-US" altLang="ko-KR"/>
              <a:pPr/>
              <a:t>46</a:t>
            </a:fld>
            <a:endParaRPr lang="en-US" altLang="ko-K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1196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Rot="1" noChangeAspect="1" noChangeArrowheads="1" noTextEdit="1"/>
          </p:cNvSpPr>
          <p:nvPr>
            <p:ph type="sldImg"/>
          </p:nvPr>
        </p:nvSpPr>
        <p:spPr/>
      </p:sp>
      <p:sp>
        <p:nvSpPr>
          <p:cNvPr id="1760259" name="Rectangle 3"/>
          <p:cNvSpPr>
            <a:spLocks noGrp="1" noChangeArrowheads="1"/>
          </p:cNvSpPr>
          <p:nvPr>
            <p:ph type="body" idx="1"/>
          </p:nvPr>
        </p:nvSpPr>
        <p:spPr>
          <a:ln/>
        </p:spPr>
        <p:txBody>
          <a:bodyPr/>
          <a:lstStyle/>
          <a:p>
            <a:pPr>
              <a:defRPr/>
            </a:pPr>
            <a:r>
              <a:rPr lang="en-US" altLang="en-US" sz="1000"/>
              <a:t>Let’s summarize today’s lecture.  I know you have heard this many times and many ways but it is still worth repeating.</a:t>
            </a:r>
          </a:p>
          <a:p>
            <a:pPr>
              <a:defRPr/>
            </a:pPr>
            <a:r>
              <a:rPr lang="en-US" altLang="en-US" sz="1000"/>
              <a:t>Memory hierarchy works because of the Principle of Locality which says a program will access a relatively small portion of the address space at any instant of time.</a:t>
            </a:r>
          </a:p>
          <a:p>
            <a:pPr>
              <a:defRPr/>
            </a:pPr>
            <a:r>
              <a:rPr lang="en-US" altLang="en-US" sz="1000"/>
              <a:t>There are two types of locality: temporal locality, or locality in time and spatial locality, or locality in space.</a:t>
            </a:r>
          </a:p>
          <a:p>
            <a:pPr>
              <a:defRPr/>
            </a:pPr>
            <a:r>
              <a:rPr lang="en-US" altLang="en-US" sz="1000"/>
              <a:t>So far, we have covered three major categories of cache misses.</a:t>
            </a:r>
          </a:p>
          <a:p>
            <a:pPr>
              <a:defRPr/>
            </a:pPr>
            <a:r>
              <a:rPr lang="en-US" altLang="en-US" sz="1000"/>
              <a:t>Compulsory misses are cache misses due to cold start. You cannot avoid them but if you are going to run billions of instructions anyway, compulsory misses usually don’t bother you.</a:t>
            </a:r>
          </a:p>
          <a:p>
            <a:pPr>
              <a:defRPr/>
            </a:pPr>
            <a:r>
              <a:rPr lang="en-US" altLang="en-US" sz="1000"/>
              <a:t>Conflict misses are misses caused by multiple memory location being mapped to the same cache location.</a:t>
            </a:r>
          </a:p>
          <a:p>
            <a:pPr>
              <a:defRPr/>
            </a:pPr>
            <a:r>
              <a:rPr lang="en-US" altLang="en-US" sz="1000"/>
              <a:t>The nightmare scenario is the ping pong effect when a block is read into the cache but  before we have a chance to use it, it was immediately forced out by another conflict  miss. </a:t>
            </a:r>
          </a:p>
          <a:p>
            <a:pPr>
              <a:defRPr/>
            </a:pPr>
            <a:r>
              <a:rPr lang="en-US" altLang="en-US" sz="1000"/>
              <a:t>You can reduce Conflict misses by either increase the cache size or increase the associativity, or both.</a:t>
            </a:r>
          </a:p>
          <a:p>
            <a:pPr>
              <a:defRPr/>
            </a:pPr>
            <a:r>
              <a:rPr lang="en-US" altLang="en-US" sz="1000"/>
              <a:t>Finally, Capacity misses occurs when the cache is not big enough to contains all the cache blocks required by the program. You can reduce this miss rate by making the cache larger.</a:t>
            </a:r>
          </a:p>
          <a:p>
            <a:pPr>
              <a:defRPr/>
            </a:pPr>
            <a:r>
              <a:rPr lang="en-US" altLang="en-US" sz="1000"/>
              <a:t>There are two write policy as far as cache write is concerned.  Write through requires a write buffer and a nightmare scenario is when the store occurs so frequent that you saturates your write buffer.</a:t>
            </a:r>
          </a:p>
          <a:p>
            <a:pPr>
              <a:defRPr/>
            </a:pPr>
            <a:r>
              <a:rPr lang="en-US" altLang="en-US" sz="1000"/>
              <a:t>The second write polity is write back.  In this case, you only write to the cache and only when the cache block is being replaced do you write the cache block back to memory.</a:t>
            </a:r>
          </a:p>
          <a:p>
            <a:pPr>
              <a:defRPr/>
            </a:pPr>
            <a:endParaRPr lang="en-US" altLang="en-US" sz="1000"/>
          </a:p>
          <a:p>
            <a:pPr>
              <a:defRPr/>
            </a:pPr>
            <a:r>
              <a:rPr lang="en-US" altLang="en-US" sz="1000"/>
              <a:t>+3 = 77 min. (Y:57)</a:t>
            </a:r>
          </a:p>
        </p:txBody>
      </p:sp>
    </p:spTree>
    <p:extLst>
      <p:ext uri="{BB962C8B-B14F-4D97-AF65-F5344CB8AC3E}">
        <p14:creationId xmlns:p14="http://schemas.microsoft.com/office/powerpoint/2010/main" val="254703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DBF1D-EF95-1849-9C1C-BF3CD3005B4E}" type="slidenum">
              <a:rPr lang="en-US" altLang="ko-KR"/>
              <a:pPr/>
              <a:t>6</a:t>
            </a:fld>
            <a:endParaRPr lang="en-US" altLang="ko-K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291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5C8F4-E55E-0B42-9616-C0052D19EA22}" type="slidenum">
              <a:rPr lang="en-US" altLang="ko-KR"/>
              <a:pPr/>
              <a:t>7</a:t>
            </a:fld>
            <a:endParaRPr lang="en-US" altLang="ko-K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915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4EFFA-7DC3-2E40-9F07-3A20DF664535}" type="slidenum">
              <a:rPr lang="en-US" altLang="ko-KR"/>
              <a:pPr/>
              <a:t>8</a:t>
            </a:fld>
            <a:endParaRPr lang="en-US" altLang="ko-K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71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57AC5-3816-A344-BDEF-C5890B320523}" type="slidenum">
              <a:rPr lang="en-US" altLang="ko-KR"/>
              <a:pPr/>
              <a:t>10</a:t>
            </a:fld>
            <a:endParaRPr lang="en-US" altLang="ko-K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539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B057343-0967-7E45-8997-8C06D5777C1D}" type="slidenum">
              <a:rPr lang="en-US" altLang="en-US">
                <a:latin typeface="Calibri" charset="0"/>
              </a:rPr>
              <a:pPr/>
              <a:t>11</a:t>
            </a:fld>
            <a:endParaRPr lang="en-US" altLang="en-US">
              <a:latin typeface="Calibri" charset="0"/>
            </a:endParaRPr>
          </a:p>
        </p:txBody>
      </p:sp>
    </p:spTree>
    <p:extLst>
      <p:ext uri="{BB962C8B-B14F-4D97-AF65-F5344CB8AC3E}">
        <p14:creationId xmlns:p14="http://schemas.microsoft.com/office/powerpoint/2010/main" val="214027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4D81C4D-C649-B04B-AF13-5EF0DC6687EB}" type="slidenum">
              <a:rPr lang="en-US" altLang="en-US">
                <a:latin typeface="Calibri" charset="0"/>
              </a:rPr>
              <a:pPr/>
              <a:t>12</a:t>
            </a:fld>
            <a:endParaRPr lang="en-US" altLang="en-US">
              <a:latin typeface="Calibri" charset="0"/>
            </a:endParaRPr>
          </a:p>
        </p:txBody>
      </p:sp>
    </p:spTree>
    <p:extLst>
      <p:ext uri="{BB962C8B-B14F-4D97-AF65-F5344CB8AC3E}">
        <p14:creationId xmlns:p14="http://schemas.microsoft.com/office/powerpoint/2010/main" val="103767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fld id="{A035A864-3196-4CB6-AD5E-F8EA1F39B3C6}" type="datetime1">
              <a:rPr lang="en-US" altLang="en-US"/>
              <a:pPr>
                <a:defRPr/>
              </a:pPr>
              <a:t>4/12/18</a:t>
            </a:fld>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63C39880-9C80-44CE-9625-257C3AF4C2B0}" type="slidenum">
              <a:rPr lang="en-US" altLang="en-US"/>
              <a:pPr>
                <a:defRPr/>
              </a:pPr>
              <a:t>‹#›</a:t>
            </a:fld>
            <a:endParaRPr lang="en-US" altLang="en-US"/>
          </a:p>
        </p:txBody>
      </p:sp>
    </p:spTree>
    <p:extLst>
      <p:ext uri="{BB962C8B-B14F-4D97-AF65-F5344CB8AC3E}">
        <p14:creationId xmlns:p14="http://schemas.microsoft.com/office/powerpoint/2010/main" val="17080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2CDAC7B-6C52-43D8-ACD6-FE261682A3E0}" type="datetime1">
              <a:rPr lang="en-US" altLang="en-US"/>
              <a:pPr>
                <a:defRPr/>
              </a:pPr>
              <a:t>4/12/18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DD10F798-743B-49B3-A132-727FAB2CE088}" type="slidenum">
              <a:rPr lang="en-US" altLang="en-US"/>
              <a:pPr>
                <a:defRPr/>
              </a:pPr>
              <a:t>‹#›</a:t>
            </a:fld>
            <a:endParaRPr lang="en-US" altLang="en-US"/>
          </a:p>
        </p:txBody>
      </p:sp>
    </p:spTree>
    <p:extLst>
      <p:ext uri="{BB962C8B-B14F-4D97-AF65-F5344CB8AC3E}">
        <p14:creationId xmlns:p14="http://schemas.microsoft.com/office/powerpoint/2010/main" val="272357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4C1792-959B-46DC-8EA0-807CFB0DD5E4}" type="datetime1">
              <a:rPr lang="en-US" altLang="en-US"/>
              <a:pPr>
                <a:defRPr/>
              </a:pPr>
              <a:t>4/12/18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15AA815E-69FC-478B-A295-6E9447C761BE}" type="slidenum">
              <a:rPr lang="en-US" altLang="en-US"/>
              <a:pPr>
                <a:defRPr/>
              </a:pPr>
              <a:t>‹#›</a:t>
            </a:fld>
            <a:endParaRPr lang="en-US" altLang="en-US"/>
          </a:p>
        </p:txBody>
      </p:sp>
    </p:spTree>
    <p:extLst>
      <p:ext uri="{BB962C8B-B14F-4D97-AF65-F5344CB8AC3E}">
        <p14:creationId xmlns:p14="http://schemas.microsoft.com/office/powerpoint/2010/main" val="154208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Text Placeholder 2"/>
          <p:cNvSpPr>
            <a:spLocks noGrp="1"/>
          </p:cNvSpPr>
          <p:nvPr>
            <p:ph type="body" sz="half" idx="1"/>
          </p:nvPr>
        </p:nvSpPr>
        <p:spPr>
          <a:xfrm>
            <a:off x="533400" y="914400"/>
            <a:ext cx="4000500" cy="239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14400"/>
            <a:ext cx="4000500" cy="239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3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Table Placeholder 2"/>
          <p:cNvSpPr>
            <a:spLocks noGrp="1"/>
          </p:cNvSpPr>
          <p:nvPr>
            <p:ph type="tbl" idx="1"/>
          </p:nvPr>
        </p:nvSpPr>
        <p:spPr>
          <a:xfrm>
            <a:off x="533400" y="914400"/>
            <a:ext cx="8153400" cy="2398713"/>
          </a:xfrm>
        </p:spPr>
        <p:txBody>
          <a:bodyPr/>
          <a:lstStyle/>
          <a:p>
            <a:pPr lvl="0"/>
            <a:endParaRPr lang="en-US" noProof="0"/>
          </a:p>
        </p:txBody>
      </p:sp>
    </p:spTree>
    <p:extLst>
      <p:ext uri="{BB962C8B-B14F-4D97-AF65-F5344CB8AC3E}">
        <p14:creationId xmlns:p14="http://schemas.microsoft.com/office/powerpoint/2010/main" val="9503709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7620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52400"/>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a:solidFill>
                  <a:schemeClr val="tx1"/>
                </a:solidFill>
                <a:latin typeface="Arial" panose="020B0604020202020204" pitchFamily="34" charset="0"/>
                <a:cs typeface="Arial" panose="020B0604020202020204" pitchFamily="34" charset="0"/>
              </a:defRPr>
            </a:lvl1pPr>
          </a:lstStyle>
          <a:p>
            <a:pPr>
              <a:defRPr/>
            </a:pPr>
            <a:fld id="{EDDFBAD0-4EF5-4772-8D93-CA1C5D3E993C}" type="datetime1">
              <a:rPr lang="en-US" altLang="en-US"/>
              <a:pPr>
                <a:defRPr/>
              </a:pPr>
              <a:t>4/12/18</a:t>
            </a:fld>
            <a:endParaRPr lang="en-US" altLang="en-US"/>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EFCB0A1E-0739-4216-8E30-7054B4B50FD2}" type="slidenum">
              <a:rPr lang="en-US" altLang="en-US"/>
              <a:pPr>
                <a:defRPr/>
              </a:pPr>
              <a:t>‹#›</a:t>
            </a:fld>
            <a:endParaRPr lang="en-US" altLang="en-US"/>
          </a:p>
        </p:txBody>
      </p:sp>
    </p:spTree>
    <p:extLst>
      <p:ext uri="{BB962C8B-B14F-4D97-AF65-F5344CB8AC3E}">
        <p14:creationId xmlns:p14="http://schemas.microsoft.com/office/powerpoint/2010/main" val="3571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85EDB5C-9EDD-4764-A5A5-8E779A5B1E33}" type="datetime1">
              <a:rPr lang="en-US" altLang="en-US"/>
              <a:pPr>
                <a:defRPr/>
              </a:pPr>
              <a:t>4/12/18</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9E76D193-B4C0-4A54-86F9-DCA7C7EF7BC7}" type="slidenum">
              <a:rPr lang="en-US" altLang="en-US"/>
              <a:pPr>
                <a:defRPr/>
              </a:pPr>
              <a:t>‹#›</a:t>
            </a:fld>
            <a:endParaRPr lang="en-US" altLang="en-US"/>
          </a:p>
        </p:txBody>
      </p:sp>
    </p:spTree>
    <p:extLst>
      <p:ext uri="{BB962C8B-B14F-4D97-AF65-F5344CB8AC3E}">
        <p14:creationId xmlns:p14="http://schemas.microsoft.com/office/powerpoint/2010/main" val="298172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9170B3-4849-429A-B042-1C9E791594CA}" type="datetime1">
              <a:rPr lang="en-US" altLang="en-US"/>
              <a:pPr>
                <a:defRPr/>
              </a:pPr>
              <a:t>4/12/18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489D1A64-715E-42EC-8AA1-866B92F24DD5}" type="slidenum">
              <a:rPr lang="en-US" altLang="en-US"/>
              <a:pPr>
                <a:defRPr/>
              </a:pPr>
              <a:t>‹#›</a:t>
            </a:fld>
            <a:endParaRPr lang="en-US" altLang="en-US"/>
          </a:p>
        </p:txBody>
      </p:sp>
    </p:spTree>
    <p:extLst>
      <p:ext uri="{BB962C8B-B14F-4D97-AF65-F5344CB8AC3E}">
        <p14:creationId xmlns:p14="http://schemas.microsoft.com/office/powerpoint/2010/main" val="312664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2C893BF-8ED0-4747-8256-D64F7A924420}" type="datetime1">
              <a:rPr lang="en-US" altLang="en-US"/>
              <a:pPr>
                <a:defRPr/>
              </a:pPr>
              <a:t>4/12/18</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6B32A87A-0290-4CED-A3CB-8ABB972AA959}" type="slidenum">
              <a:rPr lang="en-US" altLang="en-US"/>
              <a:pPr>
                <a:defRPr/>
              </a:pPr>
              <a:t>‹#›</a:t>
            </a:fld>
            <a:endParaRPr lang="en-US" altLang="en-US"/>
          </a:p>
        </p:txBody>
      </p:sp>
    </p:spTree>
    <p:extLst>
      <p:ext uri="{BB962C8B-B14F-4D97-AF65-F5344CB8AC3E}">
        <p14:creationId xmlns:p14="http://schemas.microsoft.com/office/powerpoint/2010/main" val="420014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2621572-A093-43EF-A96A-AAFB3A237AC4}" type="datetime1">
              <a:rPr lang="en-US" altLang="en-US"/>
              <a:pPr>
                <a:defRPr/>
              </a:pPr>
              <a:t>4/12/18</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53AE0C9C-CEA9-4736-A721-86804B9F14BD}" type="slidenum">
              <a:rPr lang="en-US" altLang="en-US"/>
              <a:pPr>
                <a:defRPr/>
              </a:pPr>
              <a:t>‹#›</a:t>
            </a:fld>
            <a:endParaRPr lang="en-US" altLang="en-US"/>
          </a:p>
        </p:txBody>
      </p:sp>
    </p:spTree>
    <p:extLst>
      <p:ext uri="{BB962C8B-B14F-4D97-AF65-F5344CB8AC3E}">
        <p14:creationId xmlns:p14="http://schemas.microsoft.com/office/powerpoint/2010/main" val="372568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C93C31-FFDD-4C89-8C4F-AEC3770DD6FB}" type="datetime1">
              <a:rPr lang="en-US" altLang="en-US"/>
              <a:pPr>
                <a:defRPr/>
              </a:pPr>
              <a:t>4/12/18</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33E4AE42-AABE-42A8-A669-35B9D371B799}" type="slidenum">
              <a:rPr lang="en-US" altLang="en-US"/>
              <a:pPr>
                <a:defRPr/>
              </a:pPr>
              <a:t>‹#›</a:t>
            </a:fld>
            <a:endParaRPr lang="en-US" altLang="en-US"/>
          </a:p>
        </p:txBody>
      </p:sp>
    </p:spTree>
    <p:extLst>
      <p:ext uri="{BB962C8B-B14F-4D97-AF65-F5344CB8AC3E}">
        <p14:creationId xmlns:p14="http://schemas.microsoft.com/office/powerpoint/2010/main" val="347499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9D3A59-8A11-42B3-A77E-E8A4A1615A9E}" type="datetime1">
              <a:rPr lang="en-US" altLang="en-US"/>
              <a:pPr>
                <a:defRPr/>
              </a:pPr>
              <a:t>4/12/18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91714CB4-1316-4ED6-BE3C-76C5C5B55262}" type="slidenum">
              <a:rPr lang="en-US" altLang="en-US"/>
              <a:pPr>
                <a:defRPr/>
              </a:pPr>
              <a:t>‹#›</a:t>
            </a:fld>
            <a:endParaRPr lang="en-US" altLang="en-US"/>
          </a:p>
        </p:txBody>
      </p:sp>
    </p:spTree>
    <p:extLst>
      <p:ext uri="{BB962C8B-B14F-4D97-AF65-F5344CB8AC3E}">
        <p14:creationId xmlns:p14="http://schemas.microsoft.com/office/powerpoint/2010/main" val="163207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ABCFDA-931D-4A77-9696-F215EF7D81F2}" type="datetime1">
              <a:rPr lang="en-US" altLang="en-US"/>
              <a:pPr>
                <a:defRPr/>
              </a:pPr>
              <a:t>4/12/18</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CE941B76-FB15-438A-AEF9-9865F6A248C6}" type="slidenum">
              <a:rPr lang="en-US" altLang="en-US"/>
              <a:pPr>
                <a:defRPr/>
              </a:pPr>
              <a:t>‹#›</a:t>
            </a:fld>
            <a:endParaRPr lang="en-US" altLang="en-US"/>
          </a:p>
        </p:txBody>
      </p:sp>
    </p:spTree>
    <p:extLst>
      <p:ext uri="{BB962C8B-B14F-4D97-AF65-F5344CB8AC3E}">
        <p14:creationId xmlns:p14="http://schemas.microsoft.com/office/powerpoint/2010/main" val="57969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1411EA3D-3E23-44AE-8E83-66B83AF8A861}" type="datetime1">
              <a:rPr lang="en-US" altLang="en-US"/>
              <a:pPr>
                <a:defRPr/>
              </a:pPr>
              <a:t>4/12/18</a:t>
            </a:fld>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0349DB5-82B5-442F-A76B-57630B285F5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9" r:id="rId12"/>
    <p:sldLayoutId id="2147483780"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clemson.edu/course_eval/index.php?i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Lectures 21 &amp; 22 – Virtual Memory</a:t>
            </a:r>
          </a:p>
        </p:txBody>
      </p:sp>
      <p:sp>
        <p:nvSpPr>
          <p:cNvPr id="6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628FFA9-2438-4763-A3E0-F8FA044AFF4C}" type="slidenum">
              <a:rPr lang="en-US" altLang="en-US" sz="900" smtClean="0"/>
              <a:pPr>
                <a:spcBef>
                  <a:spcPct val="0"/>
                </a:spcBef>
                <a:buFontTx/>
                <a:buNone/>
              </a:pPr>
              <a:t>1</a:t>
            </a:fld>
            <a:endParaRPr lang="en-US" alt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85800" y="4482"/>
            <a:ext cx="7772400" cy="762000"/>
          </a:xfrm>
          <a:noFill/>
          <a:ln/>
        </p:spPr>
        <p:txBody>
          <a:bodyPr lIns="92075" tIns="46038" rIns="92075" bIns="46038"/>
          <a:lstStyle/>
          <a:p>
            <a:r>
              <a:rPr lang="en-US" altLang="ko-KR"/>
              <a:t>Virtual Memory (Paging)</a:t>
            </a:r>
          </a:p>
        </p:txBody>
      </p:sp>
      <p:sp>
        <p:nvSpPr>
          <p:cNvPr id="66565" name="Rectangle 5" descr="밝은 하향 대각선"/>
          <p:cNvSpPr>
            <a:spLocks noChangeArrowheads="1"/>
          </p:cNvSpPr>
          <p:nvPr/>
        </p:nvSpPr>
        <p:spPr bwMode="auto">
          <a:xfrm>
            <a:off x="7467600" y="20574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6" name="Rectangle 6" descr="밝은 하향 대각선"/>
          <p:cNvSpPr>
            <a:spLocks noChangeArrowheads="1"/>
          </p:cNvSpPr>
          <p:nvPr/>
        </p:nvSpPr>
        <p:spPr bwMode="auto">
          <a:xfrm>
            <a:off x="7467600" y="23622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7" name="Rectangle 7" descr="밝은 하향 대각선"/>
          <p:cNvSpPr>
            <a:spLocks noChangeArrowheads="1"/>
          </p:cNvSpPr>
          <p:nvPr/>
        </p:nvSpPr>
        <p:spPr bwMode="auto">
          <a:xfrm>
            <a:off x="7467600" y="26670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8" name="Rectangle 8" descr="밝은 하향 대각선"/>
          <p:cNvSpPr>
            <a:spLocks noChangeArrowheads="1"/>
          </p:cNvSpPr>
          <p:nvPr/>
        </p:nvSpPr>
        <p:spPr bwMode="auto">
          <a:xfrm>
            <a:off x="7467600" y="29718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9" name="Rectangle 9" descr="밝은 하향 대각선"/>
          <p:cNvSpPr>
            <a:spLocks noChangeArrowheads="1"/>
          </p:cNvSpPr>
          <p:nvPr/>
        </p:nvSpPr>
        <p:spPr bwMode="auto">
          <a:xfrm>
            <a:off x="7467600" y="32766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0" name="Rectangle 10" descr="밝은 하향 대각선"/>
          <p:cNvSpPr>
            <a:spLocks noChangeArrowheads="1"/>
          </p:cNvSpPr>
          <p:nvPr/>
        </p:nvSpPr>
        <p:spPr bwMode="auto">
          <a:xfrm>
            <a:off x="7467600" y="35814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1" name="Text Box 11"/>
          <p:cNvSpPr txBox="1">
            <a:spLocks noChangeArrowheads="1"/>
          </p:cNvSpPr>
          <p:nvPr/>
        </p:nvSpPr>
        <p:spPr bwMode="auto">
          <a:xfrm>
            <a:off x="7162800" y="1676400"/>
            <a:ext cx="11938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Page table</a:t>
            </a:r>
          </a:p>
        </p:txBody>
      </p:sp>
      <p:sp>
        <p:nvSpPr>
          <p:cNvPr id="66572" name="Text Box 12"/>
          <p:cNvSpPr txBox="1">
            <a:spLocks noChangeArrowheads="1"/>
          </p:cNvSpPr>
          <p:nvPr/>
        </p:nvSpPr>
        <p:spPr bwMode="auto">
          <a:xfrm>
            <a:off x="6769100" y="4038600"/>
            <a:ext cx="16129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Address Space</a:t>
            </a:r>
          </a:p>
        </p:txBody>
      </p:sp>
      <p:sp>
        <p:nvSpPr>
          <p:cNvPr id="66573" name="Rectangle 13"/>
          <p:cNvSpPr>
            <a:spLocks noChangeArrowheads="1"/>
          </p:cNvSpPr>
          <p:nvPr/>
        </p:nvSpPr>
        <p:spPr bwMode="auto">
          <a:xfrm>
            <a:off x="1295400" y="20574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4" name="Rectangle 14"/>
          <p:cNvSpPr>
            <a:spLocks noChangeArrowheads="1"/>
          </p:cNvSpPr>
          <p:nvPr/>
        </p:nvSpPr>
        <p:spPr bwMode="auto">
          <a:xfrm>
            <a:off x="1295400" y="23622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5" name="Rectangle 15"/>
          <p:cNvSpPr>
            <a:spLocks noChangeArrowheads="1"/>
          </p:cNvSpPr>
          <p:nvPr/>
        </p:nvSpPr>
        <p:spPr bwMode="auto">
          <a:xfrm>
            <a:off x="1295400" y="26670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6" name="Rectangle 16"/>
          <p:cNvSpPr>
            <a:spLocks noChangeArrowheads="1"/>
          </p:cNvSpPr>
          <p:nvPr/>
        </p:nvSpPr>
        <p:spPr bwMode="auto">
          <a:xfrm>
            <a:off x="1295400" y="29718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7" name="Rectangle 17"/>
          <p:cNvSpPr>
            <a:spLocks noChangeArrowheads="1"/>
          </p:cNvSpPr>
          <p:nvPr/>
        </p:nvSpPr>
        <p:spPr bwMode="auto">
          <a:xfrm>
            <a:off x="1295400" y="32766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8" name="Rectangle 18"/>
          <p:cNvSpPr>
            <a:spLocks noChangeArrowheads="1"/>
          </p:cNvSpPr>
          <p:nvPr/>
        </p:nvSpPr>
        <p:spPr bwMode="auto">
          <a:xfrm>
            <a:off x="1295400" y="35814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9" name="Text Box 19"/>
          <p:cNvSpPr txBox="1">
            <a:spLocks noChangeArrowheads="1"/>
          </p:cNvSpPr>
          <p:nvPr/>
        </p:nvSpPr>
        <p:spPr bwMode="auto">
          <a:xfrm>
            <a:off x="990600" y="1676400"/>
            <a:ext cx="11938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Page table</a:t>
            </a:r>
          </a:p>
        </p:txBody>
      </p:sp>
      <p:sp>
        <p:nvSpPr>
          <p:cNvPr id="66580" name="Text Box 20"/>
          <p:cNvSpPr txBox="1">
            <a:spLocks noChangeArrowheads="1"/>
          </p:cNvSpPr>
          <p:nvPr/>
        </p:nvSpPr>
        <p:spPr bwMode="auto">
          <a:xfrm>
            <a:off x="596900" y="4038600"/>
            <a:ext cx="16129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Address Space</a:t>
            </a:r>
          </a:p>
        </p:txBody>
      </p:sp>
      <p:sp>
        <p:nvSpPr>
          <p:cNvPr id="66581" name="Rectangle 21"/>
          <p:cNvSpPr>
            <a:spLocks noChangeArrowheads="1"/>
          </p:cNvSpPr>
          <p:nvPr/>
        </p:nvSpPr>
        <p:spPr bwMode="auto">
          <a:xfrm>
            <a:off x="1981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2" name="Rectangle 22"/>
          <p:cNvSpPr>
            <a:spLocks noChangeArrowheads="1"/>
          </p:cNvSpPr>
          <p:nvPr/>
        </p:nvSpPr>
        <p:spPr bwMode="auto">
          <a:xfrm>
            <a:off x="24384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3" name="Rectangle 23" descr="밝은 하향 대각선"/>
          <p:cNvSpPr>
            <a:spLocks noChangeArrowheads="1"/>
          </p:cNvSpPr>
          <p:nvPr/>
        </p:nvSpPr>
        <p:spPr bwMode="auto">
          <a:xfrm>
            <a:off x="28956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4" name="Rectangle 24"/>
          <p:cNvSpPr>
            <a:spLocks noChangeArrowheads="1"/>
          </p:cNvSpPr>
          <p:nvPr/>
        </p:nvSpPr>
        <p:spPr bwMode="auto">
          <a:xfrm>
            <a:off x="33528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5" name="Rectangle 25" descr="밝은 하향 대각선"/>
          <p:cNvSpPr>
            <a:spLocks noChangeArrowheads="1"/>
          </p:cNvSpPr>
          <p:nvPr/>
        </p:nvSpPr>
        <p:spPr bwMode="auto">
          <a:xfrm>
            <a:off x="38100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6" name="Rectangle 26"/>
          <p:cNvSpPr>
            <a:spLocks noChangeArrowheads="1"/>
          </p:cNvSpPr>
          <p:nvPr/>
        </p:nvSpPr>
        <p:spPr bwMode="auto">
          <a:xfrm>
            <a:off x="4267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7" name="Rectangle 27" descr="밝은 하향 대각선"/>
          <p:cNvSpPr>
            <a:spLocks noChangeArrowheads="1"/>
          </p:cNvSpPr>
          <p:nvPr/>
        </p:nvSpPr>
        <p:spPr bwMode="auto">
          <a:xfrm>
            <a:off x="47244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8" name="Rectangle 28" descr="밝은 하향 대각선"/>
          <p:cNvSpPr>
            <a:spLocks noChangeArrowheads="1"/>
          </p:cNvSpPr>
          <p:nvPr/>
        </p:nvSpPr>
        <p:spPr bwMode="auto">
          <a:xfrm>
            <a:off x="51816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9" name="Rectangle 29" descr="밝은 하향 대각선"/>
          <p:cNvSpPr>
            <a:spLocks noChangeArrowheads="1"/>
          </p:cNvSpPr>
          <p:nvPr/>
        </p:nvSpPr>
        <p:spPr bwMode="auto">
          <a:xfrm>
            <a:off x="56388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0" name="Rectangle 30"/>
          <p:cNvSpPr>
            <a:spLocks noChangeArrowheads="1"/>
          </p:cNvSpPr>
          <p:nvPr/>
        </p:nvSpPr>
        <p:spPr bwMode="auto">
          <a:xfrm>
            <a:off x="60960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1" name="Rectangle 31"/>
          <p:cNvSpPr>
            <a:spLocks noChangeArrowheads="1"/>
          </p:cNvSpPr>
          <p:nvPr/>
        </p:nvSpPr>
        <p:spPr bwMode="auto">
          <a:xfrm>
            <a:off x="6553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2" name="Rectangle 32" descr="밝은 하향 대각선"/>
          <p:cNvSpPr>
            <a:spLocks noChangeArrowheads="1"/>
          </p:cNvSpPr>
          <p:nvPr/>
        </p:nvSpPr>
        <p:spPr bwMode="auto">
          <a:xfrm>
            <a:off x="70104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3" name="Text Box 33"/>
          <p:cNvSpPr txBox="1">
            <a:spLocks noChangeArrowheads="1"/>
          </p:cNvSpPr>
          <p:nvPr/>
        </p:nvSpPr>
        <p:spPr bwMode="auto">
          <a:xfrm>
            <a:off x="806450" y="5105400"/>
            <a:ext cx="1022350" cy="6969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Physical</a:t>
            </a:r>
          </a:p>
          <a:p>
            <a:pPr algn="ctr">
              <a:spcBef>
                <a:spcPct val="20000"/>
              </a:spcBef>
              <a:buClr>
                <a:schemeClr val="tx1"/>
              </a:buClr>
            </a:pPr>
            <a:r>
              <a:rPr lang="en-US" altLang="ko-KR" b="1">
                <a:latin typeface="Times New Roman" charset="0"/>
              </a:rPr>
              <a:t>Memory</a:t>
            </a:r>
          </a:p>
        </p:txBody>
      </p:sp>
      <p:cxnSp>
        <p:nvCxnSpPr>
          <p:cNvPr id="66594" name="AutoShape 34"/>
          <p:cNvCxnSpPr>
            <a:cxnSpLocks noChangeShapeType="1"/>
            <a:stCxn id="66578" idx="3"/>
            <a:endCxn id="66582" idx="0"/>
          </p:cNvCxnSpPr>
          <p:nvPr/>
        </p:nvCxnSpPr>
        <p:spPr bwMode="auto">
          <a:xfrm>
            <a:off x="1828800" y="3733800"/>
            <a:ext cx="8382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5" name="AutoShape 35"/>
          <p:cNvCxnSpPr>
            <a:cxnSpLocks noChangeShapeType="1"/>
            <a:stCxn id="66577" idx="3"/>
            <a:endCxn id="66584" idx="0"/>
          </p:cNvCxnSpPr>
          <p:nvPr/>
        </p:nvCxnSpPr>
        <p:spPr bwMode="auto">
          <a:xfrm>
            <a:off x="1828800" y="3429000"/>
            <a:ext cx="1752600" cy="1524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6" name="AutoShape 36"/>
          <p:cNvCxnSpPr>
            <a:cxnSpLocks noChangeShapeType="1"/>
            <a:stCxn id="66576" idx="3"/>
            <a:endCxn id="66581" idx="0"/>
          </p:cNvCxnSpPr>
          <p:nvPr/>
        </p:nvCxnSpPr>
        <p:spPr bwMode="auto">
          <a:xfrm>
            <a:off x="1828800" y="3124200"/>
            <a:ext cx="381000" cy="1828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7" name="AutoShape 37"/>
          <p:cNvCxnSpPr>
            <a:cxnSpLocks noChangeShapeType="1"/>
            <a:stCxn id="66575" idx="3"/>
            <a:endCxn id="66590" idx="0"/>
          </p:cNvCxnSpPr>
          <p:nvPr/>
        </p:nvCxnSpPr>
        <p:spPr bwMode="auto">
          <a:xfrm>
            <a:off x="1828800" y="2819400"/>
            <a:ext cx="4495800" cy="21336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8" name="AutoShape 38"/>
          <p:cNvCxnSpPr>
            <a:cxnSpLocks noChangeShapeType="1"/>
            <a:stCxn id="66574" idx="3"/>
            <a:endCxn id="66591" idx="0"/>
          </p:cNvCxnSpPr>
          <p:nvPr/>
        </p:nvCxnSpPr>
        <p:spPr bwMode="auto">
          <a:xfrm>
            <a:off x="1828800" y="2514600"/>
            <a:ext cx="4953000" cy="24384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9" name="AutoShape 39"/>
          <p:cNvCxnSpPr>
            <a:cxnSpLocks noChangeShapeType="1"/>
            <a:stCxn id="66573" idx="3"/>
            <a:endCxn id="66586" idx="0"/>
          </p:cNvCxnSpPr>
          <p:nvPr/>
        </p:nvCxnSpPr>
        <p:spPr bwMode="auto">
          <a:xfrm>
            <a:off x="1828800" y="2209800"/>
            <a:ext cx="2667000" cy="2743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600" name="AutoShape 40"/>
          <p:cNvSpPr>
            <a:spLocks noChangeArrowheads="1"/>
          </p:cNvSpPr>
          <p:nvPr/>
        </p:nvSpPr>
        <p:spPr bwMode="auto">
          <a:xfrm>
            <a:off x="685800" y="1371600"/>
            <a:ext cx="1447800" cy="2743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cxnSp>
        <p:nvCxnSpPr>
          <p:cNvPr id="66601" name="AutoShape 41"/>
          <p:cNvCxnSpPr>
            <a:cxnSpLocks noChangeShapeType="1"/>
            <a:stCxn id="66570" idx="1"/>
            <a:endCxn id="66592" idx="0"/>
          </p:cNvCxnSpPr>
          <p:nvPr/>
        </p:nvCxnSpPr>
        <p:spPr bwMode="auto">
          <a:xfrm rot="10800000" flipV="1">
            <a:off x="7239000" y="3733800"/>
            <a:ext cx="2286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2" name="AutoShape 42"/>
          <p:cNvCxnSpPr>
            <a:cxnSpLocks noChangeShapeType="1"/>
            <a:stCxn id="66569" idx="1"/>
            <a:endCxn id="66588" idx="0"/>
          </p:cNvCxnSpPr>
          <p:nvPr/>
        </p:nvCxnSpPr>
        <p:spPr bwMode="auto">
          <a:xfrm rot="10800000" flipV="1">
            <a:off x="5410200" y="3429000"/>
            <a:ext cx="2057400" cy="1524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3" name="AutoShape 43"/>
          <p:cNvCxnSpPr>
            <a:cxnSpLocks noChangeShapeType="1"/>
            <a:stCxn id="66568" idx="1"/>
            <a:endCxn id="66583" idx="0"/>
          </p:cNvCxnSpPr>
          <p:nvPr/>
        </p:nvCxnSpPr>
        <p:spPr bwMode="auto">
          <a:xfrm rot="10800000" flipV="1">
            <a:off x="3124200" y="3124200"/>
            <a:ext cx="4343400" cy="1828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4" name="AutoShape 44"/>
          <p:cNvCxnSpPr>
            <a:cxnSpLocks noChangeShapeType="1"/>
            <a:stCxn id="66567" idx="1"/>
            <a:endCxn id="66589" idx="0"/>
          </p:cNvCxnSpPr>
          <p:nvPr/>
        </p:nvCxnSpPr>
        <p:spPr bwMode="auto">
          <a:xfrm rot="10800000" flipV="1">
            <a:off x="5867400" y="2819400"/>
            <a:ext cx="1600200" cy="21336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5" name="AutoShape 45"/>
          <p:cNvCxnSpPr>
            <a:cxnSpLocks noChangeShapeType="1"/>
            <a:stCxn id="66566" idx="1"/>
            <a:endCxn id="66587" idx="0"/>
          </p:cNvCxnSpPr>
          <p:nvPr/>
        </p:nvCxnSpPr>
        <p:spPr bwMode="auto">
          <a:xfrm rot="10800000" flipV="1">
            <a:off x="4953000" y="2514600"/>
            <a:ext cx="2514600" cy="24384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6" name="AutoShape 46"/>
          <p:cNvCxnSpPr>
            <a:cxnSpLocks noChangeShapeType="1"/>
            <a:stCxn id="66565" idx="1"/>
            <a:endCxn id="66585" idx="0"/>
          </p:cNvCxnSpPr>
          <p:nvPr/>
        </p:nvCxnSpPr>
        <p:spPr bwMode="auto">
          <a:xfrm rot="10800000" flipV="1">
            <a:off x="4038600" y="2209800"/>
            <a:ext cx="3429000" cy="2743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607" name="AutoShape 47"/>
          <p:cNvSpPr>
            <a:spLocks noChangeArrowheads="1"/>
          </p:cNvSpPr>
          <p:nvPr/>
        </p:nvSpPr>
        <p:spPr bwMode="auto">
          <a:xfrm>
            <a:off x="6858000" y="1371600"/>
            <a:ext cx="1447800" cy="2743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Tree>
    <p:extLst>
      <p:ext uri="{BB962C8B-B14F-4D97-AF65-F5344CB8AC3E}">
        <p14:creationId xmlns:p14="http://schemas.microsoft.com/office/powerpoint/2010/main" val="120254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a:t>Hardware and Control Structures</a:t>
            </a:r>
          </a:p>
        </p:txBody>
      </p:sp>
      <p:sp>
        <p:nvSpPr>
          <p:cNvPr id="28674" name="Content Placeholder 3"/>
          <p:cNvSpPr>
            <a:spLocks noGrp="1"/>
          </p:cNvSpPr>
          <p:nvPr>
            <p:ph idx="1"/>
          </p:nvPr>
        </p:nvSpPr>
        <p:spPr/>
        <p:txBody>
          <a:bodyPr/>
          <a:lstStyle/>
          <a:p>
            <a:r>
              <a:rPr lang="en-US" altLang="en-US"/>
              <a:t>Memory references are dynamically translated into physical addresses at run time</a:t>
            </a:r>
          </a:p>
          <a:p>
            <a:pPr lvl="1"/>
            <a:r>
              <a:rPr lang="en-US" altLang="en-US"/>
              <a:t>A process may be swapped in and out of main  memory such that it occupies different regions</a:t>
            </a:r>
          </a:p>
        </p:txBody>
      </p:sp>
    </p:spTree>
    <p:extLst>
      <p:ext uri="{BB962C8B-B14F-4D97-AF65-F5344CB8AC3E}">
        <p14:creationId xmlns:p14="http://schemas.microsoft.com/office/powerpoint/2010/main" val="69368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a:t>Hardware and Control Structures</a:t>
            </a:r>
          </a:p>
        </p:txBody>
      </p:sp>
      <p:sp>
        <p:nvSpPr>
          <p:cNvPr id="30722" name="Content Placeholder 2"/>
          <p:cNvSpPr>
            <a:spLocks noGrp="1"/>
          </p:cNvSpPr>
          <p:nvPr>
            <p:ph idx="1"/>
          </p:nvPr>
        </p:nvSpPr>
        <p:spPr/>
        <p:txBody>
          <a:bodyPr/>
          <a:lstStyle/>
          <a:p>
            <a:r>
              <a:rPr lang="en-US" altLang="en-US"/>
              <a:t>A process may be broken up into pieces, which do not need to be located contiguously in main memory</a:t>
            </a:r>
          </a:p>
          <a:p>
            <a:r>
              <a:rPr lang="en-US" altLang="en-US"/>
              <a:t>It is not necessary for all pieces of a process to be loaded in main memory during execution of the process</a:t>
            </a:r>
          </a:p>
          <a:p>
            <a:endParaRPr lang="en-US" altLang="en-US"/>
          </a:p>
        </p:txBody>
      </p:sp>
    </p:spTree>
    <p:extLst>
      <p:ext uri="{BB962C8B-B14F-4D97-AF65-F5344CB8AC3E}">
        <p14:creationId xmlns:p14="http://schemas.microsoft.com/office/powerpoint/2010/main" val="12006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a:t>Execution of a Program</a:t>
            </a:r>
          </a:p>
        </p:txBody>
      </p:sp>
      <p:sp>
        <p:nvSpPr>
          <p:cNvPr id="32770" name="Content Placeholder 2"/>
          <p:cNvSpPr>
            <a:spLocks noGrp="1"/>
          </p:cNvSpPr>
          <p:nvPr>
            <p:ph idx="1"/>
          </p:nvPr>
        </p:nvSpPr>
        <p:spPr/>
        <p:txBody>
          <a:bodyPr/>
          <a:lstStyle/>
          <a:p>
            <a:r>
              <a:rPr lang="en-US" altLang="en-US" dirty="0"/>
              <a:t>Operating system brings into main memory a few pieces of the program</a:t>
            </a:r>
          </a:p>
          <a:p>
            <a:r>
              <a:rPr lang="en-US" altLang="en-US" dirty="0"/>
              <a:t>Resident set -- portion of process that is in main memory</a:t>
            </a:r>
          </a:p>
          <a:p>
            <a:r>
              <a:rPr lang="en-US" altLang="en-US" dirty="0"/>
              <a:t>An interrupt is generated when an address is needed that is not in main memory</a:t>
            </a:r>
          </a:p>
          <a:p>
            <a:r>
              <a:rPr lang="en-US" altLang="en-US" dirty="0"/>
              <a:t>Operating system places the process in a blocking state</a:t>
            </a:r>
          </a:p>
          <a:p>
            <a:endParaRPr lang="en-US" altLang="en-US" dirty="0"/>
          </a:p>
        </p:txBody>
      </p:sp>
    </p:spTree>
    <p:extLst>
      <p:ext uri="{BB962C8B-B14F-4D97-AF65-F5344CB8AC3E}">
        <p14:creationId xmlns:p14="http://schemas.microsoft.com/office/powerpoint/2010/main" val="45585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a:t>Execution of a Program</a:t>
            </a:r>
          </a:p>
        </p:txBody>
      </p:sp>
      <p:sp>
        <p:nvSpPr>
          <p:cNvPr id="34818" name="Content Placeholder 2"/>
          <p:cNvSpPr>
            <a:spLocks noGrp="1"/>
          </p:cNvSpPr>
          <p:nvPr>
            <p:ph idx="1"/>
          </p:nvPr>
        </p:nvSpPr>
        <p:spPr/>
        <p:txBody>
          <a:bodyPr/>
          <a:lstStyle/>
          <a:p>
            <a:r>
              <a:rPr lang="en-US" altLang="en-US"/>
              <a:t>Piece of process that contains the logical address is brought into main memory</a:t>
            </a:r>
          </a:p>
          <a:p>
            <a:pPr lvl="1"/>
            <a:r>
              <a:rPr lang="en-US" altLang="en-US"/>
              <a:t>Operating system issues a disk I/O Read request</a:t>
            </a:r>
          </a:p>
          <a:p>
            <a:pPr lvl="1"/>
            <a:r>
              <a:rPr lang="en-US" altLang="en-US"/>
              <a:t>Another process is dispatched to run while the disk I/O takes place</a:t>
            </a:r>
          </a:p>
          <a:p>
            <a:pPr lvl="1"/>
            <a:r>
              <a:rPr lang="en-US" altLang="en-US"/>
              <a:t>An interrupt is issued when disk I/O complete which causes the operating system to place the affected process in the Ready state</a:t>
            </a:r>
          </a:p>
          <a:p>
            <a:endParaRPr lang="en-US" altLang="en-US"/>
          </a:p>
        </p:txBody>
      </p:sp>
    </p:spTree>
    <p:extLst>
      <p:ext uri="{BB962C8B-B14F-4D97-AF65-F5344CB8AC3E}">
        <p14:creationId xmlns:p14="http://schemas.microsoft.com/office/powerpoint/2010/main" val="30886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t>Improved System Utilization</a:t>
            </a:r>
          </a:p>
        </p:txBody>
      </p:sp>
      <p:sp>
        <p:nvSpPr>
          <p:cNvPr id="36866" name="Content Placeholder 2"/>
          <p:cNvSpPr>
            <a:spLocks noGrp="1"/>
          </p:cNvSpPr>
          <p:nvPr>
            <p:ph idx="1"/>
          </p:nvPr>
        </p:nvSpPr>
        <p:spPr/>
        <p:txBody>
          <a:bodyPr/>
          <a:lstStyle/>
          <a:p>
            <a:r>
              <a:rPr lang="en-US" altLang="en-US"/>
              <a:t>More processes may be maintained in main memory</a:t>
            </a:r>
          </a:p>
          <a:p>
            <a:pPr lvl="1"/>
            <a:r>
              <a:rPr lang="en-US" altLang="en-US"/>
              <a:t>Only load in some of the pieces of each process</a:t>
            </a:r>
          </a:p>
          <a:p>
            <a:pPr lvl="1"/>
            <a:r>
              <a:rPr lang="en-US" altLang="en-US"/>
              <a:t>With so many processes in main memory, it is very likely a process will be in the Ready state at any particular time</a:t>
            </a:r>
          </a:p>
          <a:p>
            <a:r>
              <a:rPr lang="en-US" altLang="en-US"/>
              <a:t>A process may be larger than all of main memory</a:t>
            </a:r>
          </a:p>
          <a:p>
            <a:endParaRPr lang="en-US" altLang="en-US"/>
          </a:p>
        </p:txBody>
      </p:sp>
    </p:spTree>
    <p:extLst>
      <p:ext uri="{BB962C8B-B14F-4D97-AF65-F5344CB8AC3E}">
        <p14:creationId xmlns:p14="http://schemas.microsoft.com/office/powerpoint/2010/main" val="85715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t>Thrashing</a:t>
            </a:r>
          </a:p>
        </p:txBody>
      </p:sp>
      <p:sp>
        <p:nvSpPr>
          <p:cNvPr id="40962" name="Content Placeholder 2"/>
          <p:cNvSpPr>
            <a:spLocks noGrp="1"/>
          </p:cNvSpPr>
          <p:nvPr>
            <p:ph idx="1"/>
          </p:nvPr>
        </p:nvSpPr>
        <p:spPr/>
        <p:txBody>
          <a:bodyPr/>
          <a:lstStyle/>
          <a:p>
            <a:r>
              <a:rPr lang="en-US" altLang="en-US"/>
              <a:t>Swapping out a piece of a process just before that piece is needed</a:t>
            </a:r>
          </a:p>
          <a:p>
            <a:r>
              <a:rPr lang="en-US" altLang="en-US"/>
              <a:t>The processor spends most of its time swapping pieces rather than executing user instructions</a:t>
            </a:r>
          </a:p>
          <a:p>
            <a:endParaRPr lang="en-US" altLang="en-US"/>
          </a:p>
        </p:txBody>
      </p:sp>
    </p:spTree>
    <p:extLst>
      <p:ext uri="{BB962C8B-B14F-4D97-AF65-F5344CB8AC3E}">
        <p14:creationId xmlns:p14="http://schemas.microsoft.com/office/powerpoint/2010/main" val="213760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t>Principle of Locality</a:t>
            </a:r>
          </a:p>
        </p:txBody>
      </p:sp>
      <p:sp>
        <p:nvSpPr>
          <p:cNvPr id="43010" name="Content Placeholder 2"/>
          <p:cNvSpPr>
            <a:spLocks noGrp="1"/>
          </p:cNvSpPr>
          <p:nvPr>
            <p:ph idx="1"/>
          </p:nvPr>
        </p:nvSpPr>
        <p:spPr/>
        <p:txBody>
          <a:bodyPr/>
          <a:lstStyle/>
          <a:p>
            <a:r>
              <a:rPr lang="en-US" altLang="en-US"/>
              <a:t>Program and data references within a process tend to cluster</a:t>
            </a:r>
          </a:p>
          <a:p>
            <a:r>
              <a:rPr lang="en-US" altLang="en-US"/>
              <a:t>Only a few pieces of a process will be needed over a short period of time</a:t>
            </a:r>
          </a:p>
          <a:p>
            <a:r>
              <a:rPr lang="en-US" altLang="en-US"/>
              <a:t>Possible to make intelligent guesses about which pieces will be needed in the future</a:t>
            </a:r>
          </a:p>
          <a:p>
            <a:r>
              <a:rPr lang="en-US" altLang="en-US"/>
              <a:t>This suggests that virtual memory may work efficiently</a:t>
            </a:r>
          </a:p>
          <a:p>
            <a:endParaRPr lang="en-US" altLang="en-US"/>
          </a:p>
        </p:txBody>
      </p:sp>
    </p:spTree>
    <p:extLst>
      <p:ext uri="{BB962C8B-B14F-4D97-AF65-F5344CB8AC3E}">
        <p14:creationId xmlns:p14="http://schemas.microsoft.com/office/powerpoint/2010/main" val="48573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a:t>Paging</a:t>
            </a:r>
          </a:p>
        </p:txBody>
      </p:sp>
      <p:sp>
        <p:nvSpPr>
          <p:cNvPr id="47106" name="Content Placeholder 2"/>
          <p:cNvSpPr>
            <a:spLocks noGrp="1"/>
          </p:cNvSpPr>
          <p:nvPr>
            <p:ph idx="1"/>
          </p:nvPr>
        </p:nvSpPr>
        <p:spPr/>
        <p:txBody>
          <a:bodyPr/>
          <a:lstStyle/>
          <a:p>
            <a:r>
              <a:rPr lang="en-US" altLang="en-US"/>
              <a:t>Each process has its own page table</a:t>
            </a:r>
          </a:p>
          <a:p>
            <a:r>
              <a:rPr lang="en-US" altLang="en-US"/>
              <a:t>Each page table entry contains the frame number of the corresponding page in main memory</a:t>
            </a:r>
          </a:p>
          <a:p>
            <a:r>
              <a:rPr lang="en-US" altLang="en-US"/>
              <a:t>A bit is needed to indicate whether the page is in main memory or not</a:t>
            </a:r>
          </a:p>
          <a:p>
            <a:endParaRPr lang="en-US" altLang="en-US"/>
          </a:p>
        </p:txBody>
      </p:sp>
    </p:spTree>
    <p:extLst>
      <p:ext uri="{BB962C8B-B14F-4D97-AF65-F5344CB8AC3E}">
        <p14:creationId xmlns:p14="http://schemas.microsoft.com/office/powerpoint/2010/main" val="131331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2800" dirty="0"/>
              <a:t>Virtual Memory That is </a:t>
            </a:r>
            <a:br>
              <a:rPr lang="en-US" altLang="en-US" sz="2800" dirty="0"/>
            </a:br>
            <a:r>
              <a:rPr lang="en-US" altLang="en-US" sz="2800" dirty="0"/>
              <a:t>Larger Than Physical Memory</a:t>
            </a:r>
          </a:p>
        </p:txBody>
      </p:sp>
      <p:pic>
        <p:nvPicPr>
          <p:cNvPr id="7171"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1030288"/>
            <a:ext cx="6413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31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HW7 available</a:t>
            </a:r>
          </a:p>
          <a:p>
            <a:pPr lvl="1"/>
            <a:r>
              <a:rPr lang="en-US" dirty="0"/>
              <a:t>Due 3:30pm April 19</a:t>
            </a:r>
          </a:p>
          <a:p>
            <a:r>
              <a:rPr lang="en-US" dirty="0"/>
              <a:t>Project 3 available</a:t>
            </a:r>
          </a:p>
          <a:p>
            <a:pPr lvl="1"/>
            <a:r>
              <a:rPr lang="en-US" dirty="0"/>
              <a:t>Due 11:59pm April 27</a:t>
            </a:r>
          </a:p>
          <a:p>
            <a:r>
              <a:rPr lang="en-US" dirty="0"/>
              <a:t>Reading</a:t>
            </a:r>
          </a:p>
          <a:p>
            <a:pPr lvl="1"/>
            <a:r>
              <a:rPr lang="en-US" dirty="0" err="1"/>
              <a:t>Chp</a:t>
            </a:r>
            <a:r>
              <a:rPr lang="en-US" dirty="0"/>
              <a:t>. 5.7</a:t>
            </a:r>
          </a:p>
          <a:p>
            <a:pPr lvl="1"/>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a:t>
            </a:fld>
            <a:endParaRPr lang="en-US" altLang="en-US"/>
          </a:p>
        </p:txBody>
      </p:sp>
    </p:spTree>
    <p:extLst>
      <p:ext uri="{BB962C8B-B14F-4D97-AF65-F5344CB8AC3E}">
        <p14:creationId xmlns:p14="http://schemas.microsoft.com/office/powerpoint/2010/main" val="54560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2800"/>
              <a:t>Transfer of a Paged Memory to </a:t>
            </a:r>
            <a:br>
              <a:rPr lang="en-US" altLang="en-US" sz="2800"/>
            </a:br>
            <a:r>
              <a:rPr lang="en-US" altLang="en-US" sz="2800"/>
              <a:t>Contiguous Disk Space</a:t>
            </a:r>
          </a:p>
        </p:txBody>
      </p:sp>
      <p:pic>
        <p:nvPicPr>
          <p:cNvPr id="819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1017588"/>
            <a:ext cx="56578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233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Demand Paging for Virtual Memory</a:t>
            </a:r>
          </a:p>
        </p:txBody>
      </p:sp>
      <p:sp>
        <p:nvSpPr>
          <p:cNvPr id="9219" name="Rectangle 3"/>
          <p:cNvSpPr>
            <a:spLocks noGrp="1" noChangeArrowheads="1"/>
          </p:cNvSpPr>
          <p:nvPr>
            <p:ph idx="1"/>
          </p:nvPr>
        </p:nvSpPr>
        <p:spPr/>
        <p:txBody>
          <a:bodyPr/>
          <a:lstStyle/>
          <a:p>
            <a:pPr>
              <a:lnSpc>
                <a:spcPct val="90000"/>
              </a:lnSpc>
            </a:pPr>
            <a:r>
              <a:rPr lang="en-US" altLang="en-US" sz="2800" dirty="0"/>
              <a:t>Bring a page into memory ONLY when it is needed</a:t>
            </a:r>
          </a:p>
          <a:p>
            <a:pPr lvl="1">
              <a:lnSpc>
                <a:spcPct val="90000"/>
              </a:lnSpc>
            </a:pPr>
            <a:r>
              <a:rPr lang="en-US" altLang="en-US" sz="2800" dirty="0"/>
              <a:t>Less I/O needed</a:t>
            </a:r>
          </a:p>
          <a:p>
            <a:pPr lvl="1">
              <a:lnSpc>
                <a:spcPct val="90000"/>
              </a:lnSpc>
            </a:pPr>
            <a:r>
              <a:rPr lang="en-US" altLang="en-US" sz="2800" dirty="0"/>
              <a:t>Less memory needed </a:t>
            </a:r>
          </a:p>
          <a:p>
            <a:pPr lvl="1">
              <a:lnSpc>
                <a:spcPct val="90000"/>
              </a:lnSpc>
            </a:pPr>
            <a:r>
              <a:rPr lang="en-US" altLang="en-US" sz="2800" dirty="0"/>
              <a:t>Faster response</a:t>
            </a:r>
          </a:p>
          <a:p>
            <a:pPr lvl="1">
              <a:lnSpc>
                <a:spcPct val="90000"/>
              </a:lnSpc>
            </a:pPr>
            <a:r>
              <a:rPr lang="en-US" altLang="en-US" sz="2800" dirty="0"/>
              <a:t>More users supported</a:t>
            </a:r>
          </a:p>
          <a:p>
            <a:pPr>
              <a:lnSpc>
                <a:spcPct val="90000"/>
              </a:lnSpc>
            </a:pPr>
            <a:r>
              <a:rPr lang="en-US" altLang="en-US" sz="2800" dirty="0"/>
              <a:t>Check a page table entry when a page is needed</a:t>
            </a:r>
            <a:endParaRPr lang="en-US" altLang="en-US" sz="2800" dirty="0">
              <a:sym typeface="Symbol" charset="2"/>
            </a:endParaRPr>
          </a:p>
          <a:p>
            <a:pPr lvl="1">
              <a:lnSpc>
                <a:spcPct val="90000"/>
              </a:lnSpc>
            </a:pPr>
            <a:r>
              <a:rPr lang="en-US" altLang="en-US" sz="2800" dirty="0">
                <a:sym typeface="Symbol" charset="2"/>
              </a:rPr>
              <a:t>not-in-memory  bring to memory</a:t>
            </a:r>
          </a:p>
        </p:txBody>
      </p:sp>
    </p:spTree>
    <p:extLst>
      <p:ext uri="{BB962C8B-B14F-4D97-AF65-F5344CB8AC3E}">
        <p14:creationId xmlns:p14="http://schemas.microsoft.com/office/powerpoint/2010/main" val="78911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Valid-Invalid Bit</a:t>
            </a:r>
          </a:p>
        </p:txBody>
      </p:sp>
      <p:sp>
        <p:nvSpPr>
          <p:cNvPr id="10243" name="Rectangle 3"/>
          <p:cNvSpPr>
            <a:spLocks noGrp="1" noChangeArrowheads="1"/>
          </p:cNvSpPr>
          <p:nvPr>
            <p:ph type="body" idx="1"/>
          </p:nvPr>
        </p:nvSpPr>
        <p:spPr>
          <a:xfrm>
            <a:off x="673100" y="939800"/>
            <a:ext cx="7780338" cy="5472113"/>
          </a:xfrm>
        </p:spPr>
        <p:txBody>
          <a:bodyPr/>
          <a:lstStyle/>
          <a:p>
            <a:pPr>
              <a:lnSpc>
                <a:spcPct val="90000"/>
              </a:lnSpc>
            </a:pPr>
            <a:r>
              <a:rPr lang="en-US" altLang="en-US" sz="2400"/>
              <a:t>With each page table entry a valid–invalid bit is associated</a:t>
            </a:r>
            <a:br>
              <a:rPr lang="en-US" altLang="en-US" sz="2400"/>
            </a:br>
            <a:r>
              <a:rPr lang="en-US" altLang="en-US" sz="2400"/>
              <a:t>(</a:t>
            </a:r>
            <a:r>
              <a:rPr lang="en-US" altLang="en-US" sz="2400" b="1">
                <a:solidFill>
                  <a:srgbClr val="FF0000"/>
                </a:solidFill>
              </a:rPr>
              <a:t>v</a:t>
            </a:r>
            <a:r>
              <a:rPr lang="en-US" altLang="en-US" sz="2400"/>
              <a:t> </a:t>
            </a:r>
            <a:r>
              <a:rPr lang="en-US" altLang="en-US" sz="2400">
                <a:sym typeface="Symbol" charset="2"/>
              </a:rPr>
              <a:t> in-memory,</a:t>
            </a:r>
            <a:r>
              <a:rPr lang="en-US" altLang="en-US" sz="2400">
                <a:solidFill>
                  <a:srgbClr val="FF0000"/>
                </a:solidFill>
                <a:sym typeface="Symbol" charset="2"/>
              </a:rPr>
              <a:t> </a:t>
            </a:r>
            <a:r>
              <a:rPr lang="en-US" altLang="en-US" sz="2400" b="1">
                <a:solidFill>
                  <a:srgbClr val="FF0000"/>
                </a:solidFill>
                <a:sym typeface="Symbol" charset="2"/>
              </a:rPr>
              <a:t>i</a:t>
            </a:r>
            <a:r>
              <a:rPr lang="en-US" altLang="en-US" sz="2400">
                <a:sym typeface="Symbol" charset="2"/>
              </a:rPr>
              <a:t>  not-in-memory)</a:t>
            </a:r>
          </a:p>
          <a:p>
            <a:pPr>
              <a:lnSpc>
                <a:spcPct val="90000"/>
              </a:lnSpc>
            </a:pPr>
            <a:r>
              <a:rPr lang="en-US" altLang="en-US" sz="2400">
                <a:sym typeface="Symbol" charset="2"/>
              </a:rPr>
              <a:t>Initially valid–invalid bit is set to</a:t>
            </a:r>
            <a:r>
              <a:rPr lang="en-US" altLang="en-US" sz="2400" b="1">
                <a:solidFill>
                  <a:srgbClr val="FF0000"/>
                </a:solidFill>
                <a:sym typeface="Symbol" charset="2"/>
              </a:rPr>
              <a:t> i </a:t>
            </a:r>
            <a:r>
              <a:rPr lang="en-US" altLang="en-US" sz="2400">
                <a:sym typeface="Symbol" charset="2"/>
              </a:rPr>
              <a:t>on all entries</a:t>
            </a:r>
          </a:p>
          <a:p>
            <a:pPr>
              <a:lnSpc>
                <a:spcPct val="90000"/>
              </a:lnSpc>
            </a:pPr>
            <a:r>
              <a:rPr lang="en-US" altLang="en-US" sz="2400">
                <a:sym typeface="Symbol" charset="2"/>
              </a:rPr>
              <a:t>Not in memory  page fault</a:t>
            </a:r>
          </a:p>
        </p:txBody>
      </p:sp>
      <p:grpSp>
        <p:nvGrpSpPr>
          <p:cNvPr id="10244" name="Group 23"/>
          <p:cNvGrpSpPr>
            <a:grpSpLocks/>
          </p:cNvGrpSpPr>
          <p:nvPr/>
        </p:nvGrpSpPr>
        <p:grpSpPr bwMode="auto">
          <a:xfrm>
            <a:off x="4531379" y="2897094"/>
            <a:ext cx="4065588" cy="3987800"/>
            <a:chOff x="2901950" y="2398713"/>
            <a:chExt cx="2819400" cy="3276600"/>
          </a:xfrm>
        </p:grpSpPr>
        <p:sp>
          <p:nvSpPr>
            <p:cNvPr id="10245" name="Rectangle 4"/>
            <p:cNvSpPr>
              <a:spLocks noChangeArrowheads="1"/>
            </p:cNvSpPr>
            <p:nvPr/>
          </p:nvSpPr>
          <p:spPr bwMode="auto">
            <a:xfrm>
              <a:off x="2951163" y="2724150"/>
              <a:ext cx="1878012" cy="2667000"/>
            </a:xfrm>
            <a:prstGeom prst="rect">
              <a:avLst/>
            </a:prstGeom>
            <a:solidFill>
              <a:schemeClr val="bg1"/>
            </a:solidFill>
            <a:ln w="57150" cmpd="thickThin">
              <a:solidFill>
                <a:schemeClr val="tx1"/>
              </a:solidFill>
              <a:miter lim="800000"/>
              <a:headEnd/>
              <a:tailEnd/>
            </a:ln>
          </p:spPr>
          <p:txBody>
            <a:bodyPr wrap="none" anchor="ct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endParaRPr lang="en-US" altLang="en-US"/>
            </a:p>
          </p:txBody>
        </p:sp>
        <p:sp>
          <p:nvSpPr>
            <p:cNvPr id="10246" name="Line 5"/>
            <p:cNvSpPr>
              <a:spLocks noChangeShapeType="1"/>
            </p:cNvSpPr>
            <p:nvPr/>
          </p:nvSpPr>
          <p:spPr bwMode="auto">
            <a:xfrm>
              <a:off x="2901950" y="30083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6"/>
            <p:cNvSpPr>
              <a:spLocks noChangeShapeType="1"/>
            </p:cNvSpPr>
            <p:nvPr/>
          </p:nvSpPr>
          <p:spPr bwMode="auto">
            <a:xfrm>
              <a:off x="2901950" y="33131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7"/>
            <p:cNvSpPr>
              <a:spLocks noChangeShapeType="1"/>
            </p:cNvSpPr>
            <p:nvPr/>
          </p:nvSpPr>
          <p:spPr bwMode="auto">
            <a:xfrm>
              <a:off x="2901950" y="36179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8"/>
            <p:cNvSpPr>
              <a:spLocks noChangeShapeType="1"/>
            </p:cNvSpPr>
            <p:nvPr/>
          </p:nvSpPr>
          <p:spPr bwMode="auto">
            <a:xfrm>
              <a:off x="2901950" y="3922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auto">
            <a:xfrm>
              <a:off x="2901950" y="42275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11"/>
            <p:cNvSpPr>
              <a:spLocks noChangeShapeType="1"/>
            </p:cNvSpPr>
            <p:nvPr/>
          </p:nvSpPr>
          <p:spPr bwMode="auto">
            <a:xfrm>
              <a:off x="2901950" y="4784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2"/>
            <p:cNvSpPr>
              <a:spLocks noChangeShapeType="1"/>
            </p:cNvSpPr>
            <p:nvPr/>
          </p:nvSpPr>
          <p:spPr bwMode="auto">
            <a:xfrm>
              <a:off x="2901950" y="5065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13"/>
            <p:cNvSpPr>
              <a:spLocks noChangeShapeType="1"/>
            </p:cNvSpPr>
            <p:nvPr/>
          </p:nvSpPr>
          <p:spPr bwMode="auto">
            <a:xfrm>
              <a:off x="4349750" y="2398713"/>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Text Box 14"/>
            <p:cNvSpPr txBox="1">
              <a:spLocks noChangeArrowheads="1"/>
            </p:cNvSpPr>
            <p:nvPr/>
          </p:nvSpPr>
          <p:spPr bwMode="auto">
            <a:xfrm>
              <a:off x="4427538" y="267493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5" name="Text Box 15"/>
            <p:cNvSpPr txBox="1">
              <a:spLocks noChangeArrowheads="1"/>
            </p:cNvSpPr>
            <p:nvPr/>
          </p:nvSpPr>
          <p:spPr bwMode="auto">
            <a:xfrm>
              <a:off x="4429125" y="297497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dirty="0">
                  <a:solidFill>
                    <a:srgbClr val="FF0000"/>
                  </a:solidFill>
                  <a:latin typeface="Helvetica" charset="0"/>
                </a:rPr>
                <a:t>v</a:t>
              </a:r>
            </a:p>
          </p:txBody>
        </p:sp>
        <p:sp>
          <p:nvSpPr>
            <p:cNvPr id="10256" name="Text Box 16"/>
            <p:cNvSpPr txBox="1">
              <a:spLocks noChangeArrowheads="1"/>
            </p:cNvSpPr>
            <p:nvPr/>
          </p:nvSpPr>
          <p:spPr bwMode="auto">
            <a:xfrm>
              <a:off x="4427538" y="32750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7" name="Text Box 17"/>
            <p:cNvSpPr txBox="1">
              <a:spLocks noChangeArrowheads="1"/>
            </p:cNvSpPr>
            <p:nvPr/>
          </p:nvSpPr>
          <p:spPr bwMode="auto">
            <a:xfrm>
              <a:off x="4429125" y="360362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8" name="Text Box 18"/>
            <p:cNvSpPr txBox="1">
              <a:spLocks noChangeArrowheads="1"/>
            </p:cNvSpPr>
            <p:nvPr/>
          </p:nvSpPr>
          <p:spPr bwMode="auto">
            <a:xfrm>
              <a:off x="4457700" y="3922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59" name="Text Box 19"/>
            <p:cNvSpPr txBox="1">
              <a:spLocks noChangeArrowheads="1"/>
            </p:cNvSpPr>
            <p:nvPr/>
          </p:nvSpPr>
          <p:spPr bwMode="auto">
            <a:xfrm>
              <a:off x="4457700" y="4760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60" name="Text Box 20"/>
            <p:cNvSpPr txBox="1">
              <a:spLocks noChangeArrowheads="1"/>
            </p:cNvSpPr>
            <p:nvPr/>
          </p:nvSpPr>
          <p:spPr bwMode="auto">
            <a:xfrm>
              <a:off x="4457700" y="5065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61" name="Text Box 21"/>
            <p:cNvSpPr txBox="1">
              <a:spLocks noChangeArrowheads="1"/>
            </p:cNvSpPr>
            <p:nvPr/>
          </p:nvSpPr>
          <p:spPr bwMode="auto">
            <a:xfrm>
              <a:off x="3403600" y="43037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a:latin typeface="Helvetica" charset="0"/>
                </a:rPr>
                <a:t>….</a:t>
              </a:r>
            </a:p>
          </p:txBody>
        </p:sp>
        <p:sp>
          <p:nvSpPr>
            <p:cNvPr id="10262" name="Text Box 22"/>
            <p:cNvSpPr txBox="1">
              <a:spLocks noChangeArrowheads="1"/>
            </p:cNvSpPr>
            <p:nvPr/>
          </p:nvSpPr>
          <p:spPr bwMode="auto">
            <a:xfrm>
              <a:off x="3257550" y="2398713"/>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Frame #</a:t>
              </a:r>
            </a:p>
          </p:txBody>
        </p:sp>
        <p:sp>
          <p:nvSpPr>
            <p:cNvPr id="10263" name="Text Box 23"/>
            <p:cNvSpPr txBox="1">
              <a:spLocks noChangeArrowheads="1"/>
            </p:cNvSpPr>
            <p:nvPr/>
          </p:nvSpPr>
          <p:spPr bwMode="auto">
            <a:xfrm>
              <a:off x="4373563" y="2398713"/>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valid-invalid bit</a:t>
              </a:r>
            </a:p>
          </p:txBody>
        </p:sp>
        <p:sp>
          <p:nvSpPr>
            <p:cNvPr id="10264" name="Text Box 24"/>
            <p:cNvSpPr txBox="1">
              <a:spLocks noChangeArrowheads="1"/>
            </p:cNvSpPr>
            <p:nvPr/>
          </p:nvSpPr>
          <p:spPr bwMode="auto">
            <a:xfrm>
              <a:off x="3452813" y="5370513"/>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page table</a:t>
              </a:r>
            </a:p>
          </p:txBody>
        </p:sp>
      </p:grpSp>
    </p:spTree>
    <p:extLst>
      <p:ext uri="{BB962C8B-B14F-4D97-AF65-F5344CB8AC3E}">
        <p14:creationId xmlns:p14="http://schemas.microsoft.com/office/powerpoint/2010/main" val="81436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Final exam</a:t>
            </a:r>
          </a:p>
          <a:p>
            <a:pPr lvl="1"/>
            <a:r>
              <a:rPr lang="en-US" dirty="0"/>
              <a:t>Friday May 4, 11:30AM-2:00PM</a:t>
            </a:r>
          </a:p>
          <a:p>
            <a:r>
              <a:rPr lang="en-US" dirty="0"/>
              <a:t>Homework assignments</a:t>
            </a:r>
          </a:p>
          <a:p>
            <a:pPr lvl="1"/>
            <a:r>
              <a:rPr lang="en-US" dirty="0"/>
              <a:t>20 percent of grade</a:t>
            </a:r>
          </a:p>
          <a:p>
            <a:pPr lvl="1"/>
            <a:r>
              <a:rPr lang="en-US" dirty="0"/>
              <a:t>The 7 highest scores out of 8 will be used for calculation</a:t>
            </a:r>
          </a:p>
          <a:p>
            <a:r>
              <a:rPr lang="en-US" dirty="0"/>
              <a:t>Course evaluation (available until 11:30PM 4/27)</a:t>
            </a:r>
          </a:p>
          <a:p>
            <a:pPr lvl="1"/>
            <a:r>
              <a:rPr lang="en-US" u="sng" dirty="0">
                <a:hlinkClick r:id="rId2"/>
              </a:rPr>
              <a:t>http://www.clemson.edu/course_eval/index.php?it=s</a:t>
            </a:r>
            <a:endParaRPr lang="en-US" u="sng" dirty="0"/>
          </a:p>
          <a:p>
            <a:pPr lvl="1"/>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23</a:t>
            </a:fld>
            <a:endParaRPr lang="en-US" altLang="en-US"/>
          </a:p>
        </p:txBody>
      </p:sp>
    </p:spTree>
    <p:extLst>
      <p:ext uri="{BB962C8B-B14F-4D97-AF65-F5344CB8AC3E}">
        <p14:creationId xmlns:p14="http://schemas.microsoft.com/office/powerpoint/2010/main" val="83337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2800"/>
              <a:t>Page Table When Some Pages </a:t>
            </a:r>
            <a:br>
              <a:rPr lang="en-US" altLang="en-US" sz="2800"/>
            </a:br>
            <a:r>
              <a:rPr lang="en-US" altLang="en-US" sz="2800"/>
              <a:t>Are Not in Main Memory</a:t>
            </a:r>
          </a:p>
        </p:txBody>
      </p:sp>
      <p:pic>
        <p:nvPicPr>
          <p:cNvPr id="1126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14400"/>
            <a:ext cx="5884862"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138544" y="4876800"/>
            <a:ext cx="5424055" cy="1981200"/>
          </a:xfrm>
        </p:spPr>
        <p:txBody>
          <a:bodyPr/>
          <a:lstStyle/>
          <a:p>
            <a:r>
              <a:rPr lang="en-US" sz="2000" dirty="0"/>
              <a:t>Logical memory: page as the unit</a:t>
            </a:r>
          </a:p>
          <a:p>
            <a:r>
              <a:rPr lang="en-US" sz="2000" dirty="0"/>
              <a:t>Physical memory: frame as the unit</a:t>
            </a:r>
          </a:p>
          <a:p>
            <a:r>
              <a:rPr lang="en-US" sz="2000" dirty="0"/>
              <a:t>Page table:</a:t>
            </a:r>
          </a:p>
          <a:p>
            <a:pPr lvl="1"/>
            <a:r>
              <a:rPr lang="en-US" sz="1800" dirty="0"/>
              <a:t>Map from page number to frame number</a:t>
            </a:r>
          </a:p>
        </p:txBody>
      </p:sp>
    </p:spTree>
    <p:extLst>
      <p:ext uri="{BB962C8B-B14F-4D97-AF65-F5344CB8AC3E}">
        <p14:creationId xmlns:p14="http://schemas.microsoft.com/office/powerpoint/2010/main" val="35152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User/Process Perspective</a:t>
            </a:r>
          </a:p>
        </p:txBody>
      </p:sp>
      <p:sp>
        <p:nvSpPr>
          <p:cNvPr id="3" name="Content Placeholder 2"/>
          <p:cNvSpPr>
            <a:spLocks noGrp="1"/>
          </p:cNvSpPr>
          <p:nvPr>
            <p:ph idx="1"/>
          </p:nvPr>
        </p:nvSpPr>
        <p:spPr/>
        <p:txBody>
          <a:bodyPr/>
          <a:lstStyle/>
          <a:p>
            <a:r>
              <a:rPr lang="en-US" dirty="0"/>
              <a:t>Users (and processes) view memory as one contiguous address space from 0 to N</a:t>
            </a:r>
          </a:p>
          <a:p>
            <a:pPr lvl="1"/>
            <a:r>
              <a:rPr lang="en-US" dirty="0"/>
              <a:t>Virtual address space</a:t>
            </a:r>
          </a:p>
          <a:p>
            <a:r>
              <a:rPr lang="en-US" dirty="0"/>
              <a:t>In reality, pages are scattered throughout physical storage</a:t>
            </a:r>
          </a:p>
          <a:p>
            <a:r>
              <a:rPr lang="en-US" dirty="0"/>
              <a:t>The mapping is invisible to the program</a:t>
            </a:r>
          </a:p>
          <a:p>
            <a:r>
              <a:rPr lang="en-US" dirty="0"/>
              <a:t>Protection is provided because a program cannot reference memory outside of its virtual address space</a:t>
            </a:r>
          </a:p>
          <a:p>
            <a:pPr lvl="1"/>
            <a:r>
              <a:rPr lang="en-US" dirty="0"/>
              <a:t>The address “0x1000” maps to different physical addresses in different processes</a:t>
            </a:r>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25</a:t>
            </a:fld>
            <a:endParaRPr lang="en-US" altLang="en-US"/>
          </a:p>
        </p:txBody>
      </p:sp>
    </p:spTree>
    <p:extLst>
      <p:ext uri="{BB962C8B-B14F-4D97-AF65-F5344CB8AC3E}">
        <p14:creationId xmlns:p14="http://schemas.microsoft.com/office/powerpoint/2010/main" val="172316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a:xfrm>
            <a:off x="76200" y="1066800"/>
            <a:ext cx="8991600" cy="2514600"/>
          </a:xfrm>
        </p:spPr>
        <p:txBody>
          <a:bodyPr/>
          <a:lstStyle/>
          <a:p>
            <a:r>
              <a:rPr lang="en-US" dirty="0"/>
              <a:t>Translating addresses</a:t>
            </a:r>
          </a:p>
          <a:p>
            <a:pPr lvl="1"/>
            <a:r>
              <a:rPr lang="en-US" dirty="0"/>
              <a:t>Virtual address has two parts: virtual page number and offset</a:t>
            </a:r>
          </a:p>
          <a:p>
            <a:pPr lvl="1"/>
            <a:r>
              <a:rPr lang="en-US" dirty="0" err="1"/>
              <a:t>Virutal</a:t>
            </a:r>
            <a:r>
              <a:rPr lang="en-US" dirty="0"/>
              <a:t> page number (VPN) is an index into a page table</a:t>
            </a:r>
          </a:p>
          <a:p>
            <a:pPr lvl="1"/>
            <a:r>
              <a:rPr lang="en-US" dirty="0"/>
              <a:t>Page table determines page frame number (PFN)</a:t>
            </a:r>
          </a:p>
          <a:p>
            <a:pPr lvl="1"/>
            <a:r>
              <a:rPr lang="en-US" dirty="0"/>
              <a:t>Physical address is PFN::offset (:: concatenation, &lt;&lt; left shift)</a:t>
            </a:r>
          </a:p>
          <a:p>
            <a:pPr lvl="1"/>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26</a:t>
            </a:fld>
            <a:endParaRPr lang="en-US" altLang="en-US"/>
          </a:p>
        </p:txBody>
      </p:sp>
      <p:pic>
        <p:nvPicPr>
          <p:cNvPr id="7" name="Picture 6"/>
          <p:cNvPicPr>
            <a:picLocks noChangeAspect="1"/>
          </p:cNvPicPr>
          <p:nvPr/>
        </p:nvPicPr>
        <p:blipFill>
          <a:blip r:embed="rId2"/>
          <a:stretch>
            <a:fillRect/>
          </a:stretch>
        </p:blipFill>
        <p:spPr>
          <a:xfrm>
            <a:off x="1143000" y="3873500"/>
            <a:ext cx="6705600" cy="2311400"/>
          </a:xfrm>
          <a:prstGeom prst="rect">
            <a:avLst/>
          </a:prstGeom>
        </p:spPr>
      </p:pic>
    </p:spTree>
    <p:extLst>
      <p:ext uri="{BB962C8B-B14F-4D97-AF65-F5344CB8AC3E}">
        <p14:creationId xmlns:p14="http://schemas.microsoft.com/office/powerpoint/2010/main" val="27341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Page Lookups</a:t>
            </a:r>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27</a:t>
            </a:fld>
            <a:endParaRPr lang="en-US" altLang="en-US"/>
          </a:p>
        </p:txBody>
      </p:sp>
      <p:pic>
        <p:nvPicPr>
          <p:cNvPr id="8" name="Picture 7"/>
          <p:cNvPicPr>
            <a:picLocks noChangeAspect="1"/>
          </p:cNvPicPr>
          <p:nvPr/>
        </p:nvPicPr>
        <p:blipFill>
          <a:blip r:embed="rId2"/>
          <a:stretch>
            <a:fillRect/>
          </a:stretch>
        </p:blipFill>
        <p:spPr>
          <a:xfrm>
            <a:off x="672055" y="1560945"/>
            <a:ext cx="7799889" cy="4241800"/>
          </a:xfrm>
          <a:prstGeom prst="rect">
            <a:avLst/>
          </a:prstGeom>
        </p:spPr>
      </p:pic>
    </p:spTree>
    <p:extLst>
      <p:ext uri="{BB962C8B-B14F-4D97-AF65-F5344CB8AC3E}">
        <p14:creationId xmlns:p14="http://schemas.microsoft.com/office/powerpoint/2010/main" val="241308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Example</a:t>
            </a:r>
          </a:p>
        </p:txBody>
      </p:sp>
      <p:sp>
        <p:nvSpPr>
          <p:cNvPr id="4" name="Content Placeholder 3"/>
          <p:cNvSpPr>
            <a:spLocks noGrp="1"/>
          </p:cNvSpPr>
          <p:nvPr>
            <p:ph idx="1"/>
          </p:nvPr>
        </p:nvSpPr>
        <p:spPr/>
        <p:txBody>
          <a:bodyPr/>
          <a:lstStyle/>
          <a:p>
            <a:r>
              <a:rPr lang="en-US" dirty="0"/>
              <a:t>Memory address is 32 bits</a:t>
            </a:r>
          </a:p>
          <a:p>
            <a:r>
              <a:rPr lang="en-US" dirty="0"/>
              <a:t>Pages are 4K</a:t>
            </a:r>
          </a:p>
          <a:p>
            <a:pPr lvl="1"/>
            <a:r>
              <a:rPr lang="en-US" dirty="0"/>
              <a:t>VPN is _____ bits (____VPNs), offset is ____ bits</a:t>
            </a:r>
          </a:p>
          <a:p>
            <a:r>
              <a:rPr lang="en-US" dirty="0"/>
              <a:t>Virtual address is 0x7468</a:t>
            </a:r>
          </a:p>
          <a:p>
            <a:pPr lvl="1"/>
            <a:r>
              <a:rPr lang="en-US" dirty="0"/>
              <a:t>Virtual page is ____, offset is _____</a:t>
            </a:r>
          </a:p>
          <a:p>
            <a:r>
              <a:rPr lang="en-US" dirty="0"/>
              <a:t>Page table entry _____ contains 0x2</a:t>
            </a:r>
          </a:p>
          <a:p>
            <a:pPr lvl="1"/>
            <a:r>
              <a:rPr lang="en-US" dirty="0"/>
              <a:t>Page frame base is 0x2 &lt;&lt; _____ = _______</a:t>
            </a:r>
          </a:p>
          <a:p>
            <a:pPr lvl="1"/>
            <a:r>
              <a:rPr lang="en-US" dirty="0"/>
              <a:t>______</a:t>
            </a:r>
            <a:r>
              <a:rPr lang="en-US" dirty="0" err="1"/>
              <a:t>th</a:t>
            </a:r>
            <a:r>
              <a:rPr lang="en-US" dirty="0"/>
              <a:t> virtual page is address _______(3</a:t>
            </a:r>
            <a:r>
              <a:rPr lang="en-US" baseline="30000" dirty="0"/>
              <a:t>rd</a:t>
            </a:r>
            <a:r>
              <a:rPr lang="en-US" dirty="0"/>
              <a:t> physical page)</a:t>
            </a:r>
          </a:p>
          <a:p>
            <a:r>
              <a:rPr lang="en-US" dirty="0"/>
              <a:t>Physical address = ______ + _______ = ________</a:t>
            </a:r>
          </a:p>
        </p:txBody>
      </p:sp>
      <p:sp>
        <p:nvSpPr>
          <p:cNvPr id="3" name="Slide Number Placeholder 2"/>
          <p:cNvSpPr>
            <a:spLocks noGrp="1"/>
          </p:cNvSpPr>
          <p:nvPr>
            <p:ph type="sldNum" sz="quarter" idx="12"/>
          </p:nvPr>
        </p:nvSpPr>
        <p:spPr/>
        <p:txBody>
          <a:bodyPr/>
          <a:lstStyle/>
          <a:p>
            <a:pPr>
              <a:defRPr/>
            </a:pPr>
            <a:fld id="{53AE0C9C-CEA9-4736-A721-86804B9F14BD}" type="slidenum">
              <a:rPr lang="en-US" altLang="en-US" smtClean="0"/>
              <a:pPr>
                <a:defRPr/>
              </a:pPr>
              <a:t>28</a:t>
            </a:fld>
            <a:endParaRPr lang="en-US" altLang="en-US"/>
          </a:p>
        </p:txBody>
      </p:sp>
    </p:spTree>
    <p:extLst>
      <p:ext uri="{BB962C8B-B14F-4D97-AF65-F5344CB8AC3E}">
        <p14:creationId xmlns:p14="http://schemas.microsoft.com/office/powerpoint/2010/main" val="164515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Example</a:t>
            </a:r>
          </a:p>
        </p:txBody>
      </p:sp>
      <p:sp>
        <p:nvSpPr>
          <p:cNvPr id="4" name="Content Placeholder 3"/>
          <p:cNvSpPr>
            <a:spLocks noGrp="1"/>
          </p:cNvSpPr>
          <p:nvPr>
            <p:ph idx="1"/>
          </p:nvPr>
        </p:nvSpPr>
        <p:spPr/>
        <p:txBody>
          <a:bodyPr/>
          <a:lstStyle/>
          <a:p>
            <a:r>
              <a:rPr lang="en-US" dirty="0"/>
              <a:t>Memory address is 32 bits</a:t>
            </a:r>
          </a:p>
          <a:p>
            <a:r>
              <a:rPr lang="en-US" dirty="0"/>
              <a:t>Pages are 4K</a:t>
            </a:r>
          </a:p>
          <a:p>
            <a:pPr lvl="1"/>
            <a:r>
              <a:rPr lang="en-US" dirty="0"/>
              <a:t>VPN is __20___ bits (_1M___VPNs), offset is _12___ bits</a:t>
            </a:r>
          </a:p>
          <a:p>
            <a:r>
              <a:rPr lang="en-US" dirty="0"/>
              <a:t>Virtual address is 0x7468</a:t>
            </a:r>
          </a:p>
          <a:p>
            <a:pPr lvl="1"/>
            <a:r>
              <a:rPr lang="en-US" dirty="0"/>
              <a:t>Virtual page is _0x7___, offset is __0x468___</a:t>
            </a:r>
          </a:p>
          <a:p>
            <a:r>
              <a:rPr lang="en-US" dirty="0"/>
              <a:t>Page table entry _0x7____ contains 0x2</a:t>
            </a:r>
          </a:p>
          <a:p>
            <a:pPr lvl="1"/>
            <a:r>
              <a:rPr lang="en-US" dirty="0"/>
              <a:t>Page frame base is 0x2 &lt;&lt; __12___bits = _0x2000______</a:t>
            </a:r>
          </a:p>
          <a:p>
            <a:pPr lvl="1"/>
            <a:r>
              <a:rPr lang="en-US" dirty="0"/>
              <a:t>___7___th virtual page is address __0x2000___(3</a:t>
            </a:r>
            <a:r>
              <a:rPr lang="en-US" baseline="30000" dirty="0"/>
              <a:t>rd</a:t>
            </a:r>
            <a:r>
              <a:rPr lang="en-US" dirty="0"/>
              <a:t> physical page)</a:t>
            </a:r>
          </a:p>
          <a:p>
            <a:r>
              <a:rPr lang="en-US" dirty="0"/>
              <a:t>Physical address = _0x2000__ + _0x468__ = _0x2468___</a:t>
            </a:r>
          </a:p>
        </p:txBody>
      </p:sp>
      <p:sp>
        <p:nvSpPr>
          <p:cNvPr id="3" name="Slide Number Placeholder 2"/>
          <p:cNvSpPr>
            <a:spLocks noGrp="1"/>
          </p:cNvSpPr>
          <p:nvPr>
            <p:ph type="sldNum" sz="quarter" idx="12"/>
          </p:nvPr>
        </p:nvSpPr>
        <p:spPr/>
        <p:txBody>
          <a:bodyPr/>
          <a:lstStyle/>
          <a:p>
            <a:pPr>
              <a:defRPr/>
            </a:pPr>
            <a:fld id="{53AE0C9C-CEA9-4736-A721-86804B9F14BD}" type="slidenum">
              <a:rPr lang="en-US" altLang="en-US" smtClean="0"/>
              <a:pPr>
                <a:defRPr/>
              </a:pPr>
              <a:t>29</a:t>
            </a:fld>
            <a:endParaRPr lang="en-US" altLang="en-US"/>
          </a:p>
        </p:txBody>
      </p:sp>
    </p:spTree>
    <p:extLst>
      <p:ext uri="{BB962C8B-B14F-4D97-AF65-F5344CB8AC3E}">
        <p14:creationId xmlns:p14="http://schemas.microsoft.com/office/powerpoint/2010/main" val="13375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ChangeArrowheads="1"/>
          </p:cNvSpPr>
          <p:nvPr/>
        </p:nvSpPr>
        <p:spPr bwMode="auto">
          <a:xfrm>
            <a:off x="609600" y="228600"/>
            <a:ext cx="428466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670147" name="Rectangle 3"/>
          <p:cNvSpPr>
            <a:spLocks noGrp="1" noChangeArrowheads="1"/>
          </p:cNvSpPr>
          <p:nvPr>
            <p:ph type="title"/>
          </p:nvPr>
        </p:nvSpPr>
        <p:spPr/>
        <p:txBody>
          <a:bodyPr lIns="90488" tIns="44450" rIns="90488" bIns="44450" anchor="ctr"/>
          <a:lstStyle/>
          <a:p>
            <a:pPr>
              <a:defRPr/>
            </a:pPr>
            <a:r>
              <a:rPr lang="en-US" altLang="en-US"/>
              <a:t>Review:  The Memory Hierarchy</a:t>
            </a:r>
          </a:p>
        </p:txBody>
      </p:sp>
      <p:sp>
        <p:nvSpPr>
          <p:cNvPr id="1670148" name="AutoShape 4"/>
          <p:cNvSpPr>
            <a:spLocks noChangeArrowheads="1"/>
          </p:cNvSpPr>
          <p:nvPr/>
        </p:nvSpPr>
        <p:spPr bwMode="auto">
          <a:xfrm>
            <a:off x="1905000" y="2757488"/>
            <a:ext cx="4800600" cy="3200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670149" name="Line 5"/>
          <p:cNvSpPr>
            <a:spLocks noChangeShapeType="1"/>
          </p:cNvSpPr>
          <p:nvPr/>
        </p:nvSpPr>
        <p:spPr bwMode="auto">
          <a:xfrm>
            <a:off x="3733800" y="3519488"/>
            <a:ext cx="114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0" name="Text Box 6"/>
          <p:cNvSpPr txBox="1">
            <a:spLocks noChangeArrowheads="1"/>
          </p:cNvSpPr>
          <p:nvPr/>
        </p:nvSpPr>
        <p:spPr bwMode="auto">
          <a:xfrm>
            <a:off x="304800" y="3062288"/>
            <a:ext cx="1447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dirty="0">
                <a:solidFill>
                  <a:schemeClr val="tx1"/>
                </a:solidFill>
                <a:latin typeface="Arial" charset="0"/>
              </a:rPr>
              <a:t>Increasing distance from the processor in </a:t>
            </a:r>
            <a:r>
              <a:rPr lang="en-US" altLang="en-US" dirty="0">
                <a:latin typeface="Arial" charset="0"/>
              </a:rPr>
              <a:t>access</a:t>
            </a:r>
            <a:r>
              <a:rPr lang="en-US" altLang="en-US" dirty="0">
                <a:solidFill>
                  <a:schemeClr val="tx1"/>
                </a:solidFill>
                <a:latin typeface="Arial" charset="0"/>
              </a:rPr>
              <a:t> time</a:t>
            </a:r>
          </a:p>
        </p:txBody>
      </p:sp>
      <p:sp>
        <p:nvSpPr>
          <p:cNvPr id="1670151" name="Text Box 7"/>
          <p:cNvSpPr txBox="1">
            <a:spLocks noChangeArrowheads="1"/>
          </p:cNvSpPr>
          <p:nvPr/>
        </p:nvSpPr>
        <p:spPr bwMode="auto">
          <a:xfrm>
            <a:off x="4038600" y="3062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b="1">
                <a:solidFill>
                  <a:schemeClr val="tx1"/>
                </a:solidFill>
                <a:latin typeface="Arial" charset="0"/>
              </a:rPr>
              <a:t>L1$</a:t>
            </a:r>
          </a:p>
        </p:txBody>
      </p:sp>
      <p:sp>
        <p:nvSpPr>
          <p:cNvPr id="1670152" name="Line 8"/>
          <p:cNvSpPr>
            <a:spLocks noChangeShapeType="1"/>
          </p:cNvSpPr>
          <p:nvPr/>
        </p:nvSpPr>
        <p:spPr bwMode="auto">
          <a:xfrm>
            <a:off x="3200400" y="4281488"/>
            <a:ext cx="2209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3" name="Line 9"/>
          <p:cNvSpPr>
            <a:spLocks noChangeShapeType="1"/>
          </p:cNvSpPr>
          <p:nvPr/>
        </p:nvSpPr>
        <p:spPr bwMode="auto">
          <a:xfrm>
            <a:off x="2590800" y="5043488"/>
            <a:ext cx="3429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4" name="Text Box 10"/>
          <p:cNvSpPr txBox="1">
            <a:spLocks noChangeArrowheads="1"/>
          </p:cNvSpPr>
          <p:nvPr/>
        </p:nvSpPr>
        <p:spPr bwMode="auto">
          <a:xfrm>
            <a:off x="40386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b="1">
                <a:solidFill>
                  <a:schemeClr val="tx1"/>
                </a:solidFill>
                <a:latin typeface="Arial" charset="0"/>
              </a:rPr>
              <a:t>L2$</a:t>
            </a:r>
          </a:p>
        </p:txBody>
      </p:sp>
      <p:sp>
        <p:nvSpPr>
          <p:cNvPr id="1670155" name="Text Box 11"/>
          <p:cNvSpPr txBox="1">
            <a:spLocks noChangeArrowheads="1"/>
          </p:cNvSpPr>
          <p:nvPr/>
        </p:nvSpPr>
        <p:spPr bwMode="auto">
          <a:xfrm>
            <a:off x="3200400" y="4510088"/>
            <a:ext cx="243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b="1">
                <a:solidFill>
                  <a:schemeClr val="tx1"/>
                </a:solidFill>
                <a:latin typeface="Arial" charset="0"/>
              </a:rPr>
              <a:t>Main Memory</a:t>
            </a:r>
          </a:p>
        </p:txBody>
      </p:sp>
      <p:sp>
        <p:nvSpPr>
          <p:cNvPr id="1670156" name="Text Box 12"/>
          <p:cNvSpPr txBox="1">
            <a:spLocks noChangeArrowheads="1"/>
          </p:cNvSpPr>
          <p:nvPr/>
        </p:nvSpPr>
        <p:spPr bwMode="auto">
          <a:xfrm>
            <a:off x="2819400" y="5424488"/>
            <a:ext cx="304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b="1">
                <a:solidFill>
                  <a:schemeClr val="tx1"/>
                </a:solidFill>
                <a:latin typeface="Arial" charset="0"/>
              </a:rPr>
              <a:t>Secondary  Memory</a:t>
            </a:r>
          </a:p>
        </p:txBody>
      </p:sp>
      <p:sp>
        <p:nvSpPr>
          <p:cNvPr id="1670157" name="Line 13"/>
          <p:cNvSpPr>
            <a:spLocks noChangeShapeType="1"/>
          </p:cNvSpPr>
          <p:nvPr/>
        </p:nvSpPr>
        <p:spPr bwMode="auto">
          <a:xfrm>
            <a:off x="1752600" y="2743200"/>
            <a:ext cx="0" cy="313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8" name="Text Box 14"/>
          <p:cNvSpPr txBox="1">
            <a:spLocks noChangeArrowheads="1"/>
          </p:cNvSpPr>
          <p:nvPr/>
        </p:nvSpPr>
        <p:spPr bwMode="auto">
          <a:xfrm>
            <a:off x="3886200" y="2147888"/>
            <a:ext cx="130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Processor</a:t>
            </a:r>
          </a:p>
        </p:txBody>
      </p:sp>
      <p:sp>
        <p:nvSpPr>
          <p:cNvPr id="1670159" name="Line 15"/>
          <p:cNvSpPr>
            <a:spLocks noChangeShapeType="1"/>
          </p:cNvSpPr>
          <p:nvPr/>
        </p:nvSpPr>
        <p:spPr bwMode="auto">
          <a:xfrm>
            <a:off x="1905000" y="6186488"/>
            <a:ext cx="4800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0" name="Text Box 16"/>
          <p:cNvSpPr txBox="1">
            <a:spLocks noChangeArrowheads="1"/>
          </p:cNvSpPr>
          <p:nvPr/>
        </p:nvSpPr>
        <p:spPr bwMode="auto">
          <a:xfrm>
            <a:off x="1981200" y="6262688"/>
            <a:ext cx="472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a:solidFill>
                  <a:schemeClr val="tx1"/>
                </a:solidFill>
                <a:latin typeface="Arial" charset="0"/>
              </a:rPr>
              <a:t>(Relative) size of the memory at each level</a:t>
            </a:r>
          </a:p>
        </p:txBody>
      </p:sp>
      <p:grpSp>
        <p:nvGrpSpPr>
          <p:cNvPr id="6160" name="Group 17"/>
          <p:cNvGrpSpPr>
            <a:grpSpLocks/>
          </p:cNvGrpSpPr>
          <p:nvPr/>
        </p:nvGrpSpPr>
        <p:grpSpPr bwMode="auto">
          <a:xfrm>
            <a:off x="7162800" y="2667000"/>
            <a:ext cx="1752600" cy="3214688"/>
            <a:chOff x="4416" y="864"/>
            <a:chExt cx="1104" cy="2304"/>
          </a:xfrm>
        </p:grpSpPr>
        <p:sp>
          <p:nvSpPr>
            <p:cNvPr id="1670162" name="Line 18"/>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3" name="Text Box 19"/>
            <p:cNvSpPr txBox="1">
              <a:spLocks noChangeArrowheads="1"/>
            </p:cNvSpPr>
            <p:nvPr/>
          </p:nvSpPr>
          <p:spPr bwMode="auto">
            <a:xfrm>
              <a:off x="4416" y="864"/>
              <a:ext cx="1104" cy="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dirty="0">
                  <a:latin typeface="Arial" charset="0"/>
                </a:rPr>
                <a:t>Inclusive</a:t>
              </a:r>
              <a:r>
                <a:rPr lang="en-US" altLang="en-US" dirty="0">
                  <a:solidFill>
                    <a:schemeClr val="tx1"/>
                  </a:solidFill>
                  <a:latin typeface="Arial" charset="0"/>
                </a:rPr>
                <a:t>– what is in L1$ is a subset of what is in L2$  is a subset of what is in MM that is a subset of is in SM</a:t>
              </a:r>
            </a:p>
          </p:txBody>
        </p:sp>
      </p:grpSp>
      <p:grpSp>
        <p:nvGrpSpPr>
          <p:cNvPr id="6161" name="Group 20"/>
          <p:cNvGrpSpPr>
            <a:grpSpLocks/>
          </p:cNvGrpSpPr>
          <p:nvPr/>
        </p:nvGrpSpPr>
        <p:grpSpPr bwMode="auto">
          <a:xfrm>
            <a:off x="4343400" y="2452688"/>
            <a:ext cx="0" cy="2895600"/>
            <a:chOff x="2832" y="1065"/>
            <a:chExt cx="0" cy="1824"/>
          </a:xfrm>
        </p:grpSpPr>
        <p:sp>
          <p:nvSpPr>
            <p:cNvPr id="1670165" name="Line 21"/>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6" name="Line 22"/>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7" name="Line 23"/>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8" name="Line 24"/>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grpSp>
        <p:nvGrpSpPr>
          <p:cNvPr id="6162" name="Group 25"/>
          <p:cNvGrpSpPr>
            <a:grpSpLocks/>
          </p:cNvGrpSpPr>
          <p:nvPr/>
        </p:nvGrpSpPr>
        <p:grpSpPr bwMode="auto">
          <a:xfrm>
            <a:off x="4265613" y="2476500"/>
            <a:ext cx="3203575" cy="2849563"/>
            <a:chOff x="2783" y="1080"/>
            <a:chExt cx="2018" cy="1795"/>
          </a:xfrm>
        </p:grpSpPr>
        <p:sp>
          <p:nvSpPr>
            <p:cNvPr id="1670170" name="Text Box 26"/>
            <p:cNvSpPr txBox="1">
              <a:spLocks noChangeArrowheads="1"/>
            </p:cNvSpPr>
            <p:nvPr/>
          </p:nvSpPr>
          <p:spPr bwMode="auto">
            <a:xfrm>
              <a:off x="2832" y="1080"/>
              <a:ext cx="10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4-8 bytes (</a:t>
              </a:r>
              <a:r>
                <a:rPr lang="en-US" altLang="en-US" sz="1600">
                  <a:latin typeface="Arial" charset="0"/>
                </a:rPr>
                <a:t>word</a:t>
              </a:r>
              <a:r>
                <a:rPr lang="en-US" altLang="en-US" sz="1600">
                  <a:solidFill>
                    <a:schemeClr val="tx1"/>
                  </a:solidFill>
                  <a:latin typeface="Arial" charset="0"/>
                </a:rPr>
                <a:t>)</a:t>
              </a:r>
            </a:p>
          </p:txBody>
        </p:sp>
        <p:sp>
          <p:nvSpPr>
            <p:cNvPr id="1670171" name="Text Box 27"/>
            <p:cNvSpPr txBox="1">
              <a:spLocks noChangeArrowheads="1"/>
            </p:cNvSpPr>
            <p:nvPr/>
          </p:nvSpPr>
          <p:spPr bwMode="auto">
            <a:xfrm>
              <a:off x="2832" y="2169"/>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600">
                  <a:solidFill>
                    <a:schemeClr val="tx1"/>
                  </a:solidFill>
                  <a:latin typeface="Arial" charset="0"/>
                </a:rPr>
                <a:t>1 to 4 blocks</a:t>
              </a:r>
            </a:p>
          </p:txBody>
        </p:sp>
        <p:sp>
          <p:nvSpPr>
            <p:cNvPr id="1670172" name="Text Box 28"/>
            <p:cNvSpPr txBox="1">
              <a:spLocks noChangeArrowheads="1"/>
            </p:cNvSpPr>
            <p:nvPr/>
          </p:nvSpPr>
          <p:spPr bwMode="auto">
            <a:xfrm>
              <a:off x="2783" y="2663"/>
              <a:ext cx="20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dirty="0">
                  <a:solidFill>
                    <a:schemeClr val="tx1"/>
                  </a:solidFill>
                  <a:latin typeface="Arial" charset="0"/>
                </a:rPr>
                <a:t>1,024+ bytes (</a:t>
              </a:r>
              <a:r>
                <a:rPr lang="en-US" altLang="en-US" sz="1600" dirty="0">
                  <a:latin typeface="Arial" charset="0"/>
                </a:rPr>
                <a:t>disk sector = page</a:t>
              </a:r>
              <a:r>
                <a:rPr lang="en-US" altLang="en-US" sz="1600" dirty="0">
                  <a:solidFill>
                    <a:schemeClr val="tx1"/>
                  </a:solidFill>
                  <a:latin typeface="Arial" charset="0"/>
                </a:rPr>
                <a:t>)</a:t>
              </a:r>
            </a:p>
          </p:txBody>
        </p:sp>
        <p:sp>
          <p:nvSpPr>
            <p:cNvPr id="1670173" name="Text Box 29"/>
            <p:cNvSpPr txBox="1">
              <a:spLocks noChangeArrowheads="1"/>
            </p:cNvSpPr>
            <p:nvPr/>
          </p:nvSpPr>
          <p:spPr bwMode="auto">
            <a:xfrm>
              <a:off x="2832" y="1689"/>
              <a:ext cx="1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600" dirty="0">
                  <a:solidFill>
                    <a:schemeClr val="tx1"/>
                  </a:solidFill>
                  <a:latin typeface="Arial" charset="0"/>
                </a:rPr>
                <a:t>8-64 bytes (</a:t>
              </a:r>
              <a:r>
                <a:rPr lang="en-US" altLang="en-US" sz="1600" dirty="0">
                  <a:latin typeface="Arial" charset="0"/>
                </a:rPr>
                <a:t>block</a:t>
              </a:r>
              <a:r>
                <a:rPr lang="en-US" altLang="en-US" sz="1600" dirty="0">
                  <a:solidFill>
                    <a:schemeClr val="tx1"/>
                  </a:solidFill>
                  <a:latin typeface="Arial" charset="0"/>
                </a:rPr>
                <a:t>)</a:t>
              </a:r>
            </a:p>
          </p:txBody>
        </p:sp>
      </p:grpSp>
      <p:sp>
        <p:nvSpPr>
          <p:cNvPr id="1670174" name="Rectangle 30"/>
          <p:cNvSpPr>
            <a:spLocks noChangeArrowheads="1"/>
          </p:cNvSpPr>
          <p:nvPr/>
        </p:nvSpPr>
        <p:spPr bwMode="auto">
          <a:xfrm>
            <a:off x="609600" y="972145"/>
            <a:ext cx="8382000" cy="115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287338" indent="-287338">
              <a:defRPr sz="2400">
                <a:solidFill>
                  <a:schemeClr val="tx1"/>
                </a:solidFill>
                <a:latin typeface="Times New Roman" charset="0"/>
              </a:defRPr>
            </a:lvl1pPr>
            <a:lvl2pPr marL="741363" indent="-246063">
              <a:defRPr sz="2400">
                <a:solidFill>
                  <a:schemeClr val="tx1"/>
                </a:solidFill>
                <a:latin typeface="Times New Roman" charset="0"/>
              </a:defRPr>
            </a:lvl2pPr>
            <a:lvl3pPr marL="1146175" indent="-176213">
              <a:defRPr sz="2400">
                <a:solidFill>
                  <a:schemeClr val="tx1"/>
                </a:solidFill>
                <a:latin typeface="Times New Roman" charset="0"/>
              </a:defRPr>
            </a:lvl3pPr>
            <a:lvl4pPr marL="1714500" indent="-342900">
              <a:defRPr sz="2400">
                <a:solidFill>
                  <a:schemeClr val="tx1"/>
                </a:solidFill>
                <a:latin typeface="Times New Roman" charset="0"/>
              </a:defRPr>
            </a:lvl4pPr>
            <a:lvl5pPr marL="2171700" indent="-342900">
              <a:defRPr sz="2400">
                <a:solidFill>
                  <a:schemeClr val="tx1"/>
                </a:solidFill>
                <a:latin typeface="Times New Roman" charset="0"/>
              </a:defRPr>
            </a:lvl5pPr>
            <a:lvl6pPr marL="2628900" indent="-342900" eaLnBrk="0" fontAlgn="base" hangingPunct="0">
              <a:spcBef>
                <a:spcPct val="0"/>
              </a:spcBef>
              <a:spcAft>
                <a:spcPct val="0"/>
              </a:spcAft>
              <a:defRPr sz="2400">
                <a:solidFill>
                  <a:schemeClr val="tx1"/>
                </a:solidFill>
                <a:latin typeface="Times New Roman" charset="0"/>
              </a:defRPr>
            </a:lvl6pPr>
            <a:lvl7pPr marL="3086100" indent="-342900" eaLnBrk="0" fontAlgn="base" hangingPunct="0">
              <a:spcBef>
                <a:spcPct val="0"/>
              </a:spcBef>
              <a:spcAft>
                <a:spcPct val="0"/>
              </a:spcAft>
              <a:defRPr sz="2400">
                <a:solidFill>
                  <a:schemeClr val="tx1"/>
                </a:solidFill>
                <a:latin typeface="Times New Roman" charset="0"/>
              </a:defRPr>
            </a:lvl7pPr>
            <a:lvl8pPr marL="3543300" indent="-342900" eaLnBrk="0" fontAlgn="base" hangingPunct="0">
              <a:spcBef>
                <a:spcPct val="0"/>
              </a:spcBef>
              <a:spcAft>
                <a:spcPct val="0"/>
              </a:spcAft>
              <a:defRPr sz="2400">
                <a:solidFill>
                  <a:schemeClr val="tx1"/>
                </a:solidFill>
                <a:latin typeface="Times New Roman" charset="0"/>
              </a:defRPr>
            </a:lvl8pPr>
            <a:lvl9pPr marL="4000500" indent="-342900" eaLnBrk="0" fontAlgn="base" hangingPunct="0">
              <a:spcBef>
                <a:spcPct val="0"/>
              </a:spcBef>
              <a:spcAft>
                <a:spcPct val="0"/>
              </a:spcAft>
              <a:defRPr sz="2400">
                <a:solidFill>
                  <a:schemeClr val="tx1"/>
                </a:solidFill>
                <a:latin typeface="Times New Roman" charset="0"/>
              </a:defRPr>
            </a:lvl9pPr>
          </a:lstStyle>
          <a:p>
            <a:pPr marL="0" indent="0">
              <a:spcBef>
                <a:spcPct val="30000"/>
              </a:spcBef>
              <a:buClr>
                <a:schemeClr val="accent1"/>
              </a:buClr>
              <a:buSzPct val="75000"/>
              <a:defRPr/>
            </a:pPr>
            <a:r>
              <a:rPr lang="en-US" altLang="en-US" dirty="0">
                <a:latin typeface="Arial" charset="0"/>
              </a:rPr>
              <a:t>Take advantage of the principle of locality to present the user with as much memory as is available in the cheapest technology at the speed offered by the fastest technology</a:t>
            </a:r>
          </a:p>
        </p:txBody>
      </p:sp>
      <p:sp>
        <p:nvSpPr>
          <p:cNvPr id="1670175" name="Oval 31"/>
          <p:cNvSpPr>
            <a:spLocks noChangeArrowheads="1"/>
          </p:cNvSpPr>
          <p:nvPr/>
        </p:nvSpPr>
        <p:spPr bwMode="auto">
          <a:xfrm>
            <a:off x="2133600" y="4495800"/>
            <a:ext cx="4495800" cy="1295400"/>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Tree>
    <p:extLst>
      <p:ext uri="{BB962C8B-B14F-4D97-AF65-F5344CB8AC3E}">
        <p14:creationId xmlns:p14="http://schemas.microsoft.com/office/powerpoint/2010/main" val="192229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0175"/>
                                        </p:tgtEl>
                                        <p:attrNameLst>
                                          <p:attrName>style.visibility</p:attrName>
                                        </p:attrNameLst>
                                      </p:cBhvr>
                                      <p:to>
                                        <p:strVal val="visible"/>
                                      </p:to>
                                    </p:set>
                                    <p:anim calcmode="lin" valueType="num">
                                      <p:cBhvr>
                                        <p:cTn id="7" dur="1000" fill="hold"/>
                                        <p:tgtEl>
                                          <p:spTgt spid="1670175"/>
                                        </p:tgtEl>
                                        <p:attrNameLst>
                                          <p:attrName>ppt_w</p:attrName>
                                        </p:attrNameLst>
                                      </p:cBhvr>
                                      <p:tavLst>
                                        <p:tav tm="0">
                                          <p:val>
                                            <p:strVal val="#ppt_w*0.70"/>
                                          </p:val>
                                        </p:tav>
                                        <p:tav tm="100000">
                                          <p:val>
                                            <p:strVal val="#ppt_w"/>
                                          </p:val>
                                        </p:tav>
                                      </p:tavLst>
                                    </p:anim>
                                    <p:anim calcmode="lin" valueType="num">
                                      <p:cBhvr>
                                        <p:cTn id="8" dur="1000" fill="hold"/>
                                        <p:tgtEl>
                                          <p:spTgt spid="1670175"/>
                                        </p:tgtEl>
                                        <p:attrNameLst>
                                          <p:attrName>ppt_h</p:attrName>
                                        </p:attrNameLst>
                                      </p:cBhvr>
                                      <p:tavLst>
                                        <p:tav tm="0">
                                          <p:val>
                                            <p:strVal val="#ppt_h"/>
                                          </p:val>
                                        </p:tav>
                                        <p:tav tm="100000">
                                          <p:val>
                                            <p:strVal val="#ppt_h"/>
                                          </p:val>
                                        </p:tav>
                                      </p:tavLst>
                                    </p:anim>
                                    <p:animEffect transition="in" filter="fade">
                                      <p:cBhvr>
                                        <p:cTn id="9" dur="1000"/>
                                        <p:tgtEl>
                                          <p:spTgt spid="167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7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ltLang="en-US"/>
              <a:t>Page Size</a:t>
            </a:r>
          </a:p>
        </p:txBody>
      </p:sp>
      <p:sp>
        <p:nvSpPr>
          <p:cNvPr id="83970" name="Content Placeholder 2"/>
          <p:cNvSpPr>
            <a:spLocks noGrp="1"/>
          </p:cNvSpPr>
          <p:nvPr>
            <p:ph idx="1"/>
          </p:nvPr>
        </p:nvSpPr>
        <p:spPr/>
        <p:txBody>
          <a:bodyPr/>
          <a:lstStyle/>
          <a:p>
            <a:r>
              <a:rPr lang="en-US" altLang="en-US"/>
              <a:t>Smaller page size, less amount of internal fragmentation</a:t>
            </a:r>
          </a:p>
          <a:p>
            <a:r>
              <a:rPr lang="en-US" altLang="en-US"/>
              <a:t>Smaller page size, more pages required per process</a:t>
            </a:r>
          </a:p>
          <a:p>
            <a:r>
              <a:rPr lang="en-US" altLang="en-US"/>
              <a:t>More pages per process means larger page tables</a:t>
            </a:r>
          </a:p>
          <a:p>
            <a:r>
              <a:rPr lang="en-US" altLang="en-US"/>
              <a:t>Larger page tables means large portion of page tables in virtual memory</a:t>
            </a:r>
          </a:p>
          <a:p>
            <a:endParaRPr lang="en-US" altLang="en-US"/>
          </a:p>
        </p:txBody>
      </p:sp>
    </p:spTree>
    <p:extLst>
      <p:ext uri="{BB962C8B-B14F-4D97-AF65-F5344CB8AC3E}">
        <p14:creationId xmlns:p14="http://schemas.microsoft.com/office/powerpoint/2010/main" val="122964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altLang="en-US"/>
              <a:t>Page Size</a:t>
            </a:r>
          </a:p>
        </p:txBody>
      </p:sp>
      <p:sp>
        <p:nvSpPr>
          <p:cNvPr id="86018" name="Content Placeholder 2"/>
          <p:cNvSpPr>
            <a:spLocks noGrp="1"/>
          </p:cNvSpPr>
          <p:nvPr>
            <p:ph idx="1"/>
          </p:nvPr>
        </p:nvSpPr>
        <p:spPr/>
        <p:txBody>
          <a:bodyPr/>
          <a:lstStyle/>
          <a:p>
            <a:r>
              <a:rPr lang="en-US" altLang="en-US"/>
              <a:t>Secondary memory is designed to efficiently  transfer large blocks of data so a large page size is better</a:t>
            </a:r>
          </a:p>
          <a:p>
            <a:endParaRPr lang="en-US" altLang="en-US"/>
          </a:p>
        </p:txBody>
      </p:sp>
    </p:spTree>
    <p:extLst>
      <p:ext uri="{BB962C8B-B14F-4D97-AF65-F5344CB8AC3E}">
        <p14:creationId xmlns:p14="http://schemas.microsoft.com/office/powerpoint/2010/main" val="1289961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a:t>Page Size</a:t>
            </a:r>
          </a:p>
        </p:txBody>
      </p:sp>
      <p:sp>
        <p:nvSpPr>
          <p:cNvPr id="88066" name="Content Placeholder 2"/>
          <p:cNvSpPr>
            <a:spLocks noGrp="1"/>
          </p:cNvSpPr>
          <p:nvPr>
            <p:ph idx="1"/>
          </p:nvPr>
        </p:nvSpPr>
        <p:spPr/>
        <p:txBody>
          <a:bodyPr/>
          <a:lstStyle/>
          <a:p>
            <a:r>
              <a:rPr lang="en-US" altLang="en-US"/>
              <a:t>Small page size, large number of pages will be found in main memory</a:t>
            </a:r>
          </a:p>
          <a:p>
            <a:r>
              <a:rPr lang="en-US" altLang="en-US"/>
              <a:t>As time goes on during execution, the pages in memory will all contain portions of the process near recent references.  Page faults low.</a:t>
            </a:r>
          </a:p>
          <a:p>
            <a:r>
              <a:rPr lang="en-US" altLang="en-US"/>
              <a:t>Increased page size causes pages to contain locations further from any recent reference.  Page faults rise.</a:t>
            </a:r>
          </a:p>
          <a:p>
            <a:endParaRPr lang="en-US" altLang="en-US"/>
          </a:p>
        </p:txBody>
      </p:sp>
    </p:spTree>
    <p:extLst>
      <p:ext uri="{BB962C8B-B14F-4D97-AF65-F5344CB8AC3E}">
        <p14:creationId xmlns:p14="http://schemas.microsoft.com/office/powerpoint/2010/main" val="1604023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tLang="en-US"/>
              <a:t>Page Size</a:t>
            </a:r>
          </a:p>
        </p:txBody>
      </p:sp>
      <p:pic>
        <p:nvPicPr>
          <p:cNvPr id="90114" name="Content Placeholder 3" descr="Fig08_1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36563" y="1295400"/>
            <a:ext cx="8510587" cy="5410200"/>
          </a:xfrm>
        </p:spPr>
      </p:pic>
    </p:spTree>
    <p:extLst>
      <p:ext uri="{BB962C8B-B14F-4D97-AF65-F5344CB8AC3E}">
        <p14:creationId xmlns:p14="http://schemas.microsoft.com/office/powerpoint/2010/main" val="203428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t>Page Tables</a:t>
            </a:r>
          </a:p>
        </p:txBody>
      </p:sp>
      <p:sp>
        <p:nvSpPr>
          <p:cNvPr id="57346" name="Content Placeholder 2"/>
          <p:cNvSpPr>
            <a:spLocks noGrp="1"/>
          </p:cNvSpPr>
          <p:nvPr>
            <p:ph idx="1"/>
          </p:nvPr>
        </p:nvSpPr>
        <p:spPr/>
        <p:txBody>
          <a:bodyPr/>
          <a:lstStyle/>
          <a:p>
            <a:r>
              <a:rPr lang="en-US" altLang="en-US"/>
              <a:t>Page tables are also stored in virtual memory</a:t>
            </a:r>
          </a:p>
          <a:p>
            <a:r>
              <a:rPr lang="en-US" altLang="en-US"/>
              <a:t>When a process is running, part of its page table is in main memory</a:t>
            </a:r>
          </a:p>
          <a:p>
            <a:endParaRPr lang="en-US" altLang="en-US"/>
          </a:p>
        </p:txBody>
      </p:sp>
    </p:spTree>
    <p:extLst>
      <p:ext uri="{BB962C8B-B14F-4D97-AF65-F5344CB8AC3E}">
        <p14:creationId xmlns:p14="http://schemas.microsoft.com/office/powerpoint/2010/main" val="1664389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tLang="en-US"/>
              <a:t>Translation Lookaside Buffer</a:t>
            </a:r>
          </a:p>
        </p:txBody>
      </p:sp>
      <p:sp>
        <p:nvSpPr>
          <p:cNvPr id="67586" name="Content Placeholder 2"/>
          <p:cNvSpPr>
            <a:spLocks noGrp="1"/>
          </p:cNvSpPr>
          <p:nvPr>
            <p:ph idx="1"/>
          </p:nvPr>
        </p:nvSpPr>
        <p:spPr/>
        <p:txBody>
          <a:bodyPr/>
          <a:lstStyle/>
          <a:p>
            <a:r>
              <a:rPr lang="en-US" altLang="en-US" dirty="0"/>
              <a:t>Each virtual memory reference can cause two physical memory accesses</a:t>
            </a:r>
          </a:p>
          <a:p>
            <a:pPr lvl="1"/>
            <a:r>
              <a:rPr lang="en-US" altLang="en-US" dirty="0"/>
              <a:t>One to fetch the page table</a:t>
            </a:r>
          </a:p>
          <a:p>
            <a:pPr lvl="1"/>
            <a:r>
              <a:rPr lang="en-US" altLang="en-US" dirty="0"/>
              <a:t>One to fetch the data</a:t>
            </a:r>
          </a:p>
          <a:p>
            <a:r>
              <a:rPr lang="en-US" altLang="en-US" dirty="0"/>
              <a:t>To overcome this problem a high-speed cache is set up for page table entries</a:t>
            </a:r>
          </a:p>
          <a:p>
            <a:pPr lvl="1"/>
            <a:r>
              <a:rPr lang="en-US" altLang="en-US" dirty="0"/>
              <a:t>Called a Translation Lookaside Buffer (TLB)</a:t>
            </a:r>
          </a:p>
          <a:p>
            <a:pPr lvl="2"/>
            <a:r>
              <a:rPr lang="en-US" altLang="en-US" dirty="0"/>
              <a:t>Contains page table entries that have been most recently used</a:t>
            </a:r>
          </a:p>
          <a:p>
            <a:pPr lvl="1"/>
            <a:endParaRPr lang="en-US" altLang="en-US" dirty="0"/>
          </a:p>
          <a:p>
            <a:endParaRPr lang="en-US" altLang="en-US" dirty="0"/>
          </a:p>
        </p:txBody>
      </p:sp>
    </p:spTree>
    <p:extLst>
      <p:ext uri="{BB962C8B-B14F-4D97-AF65-F5344CB8AC3E}">
        <p14:creationId xmlns:p14="http://schemas.microsoft.com/office/powerpoint/2010/main" val="1205752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Translation Lookaside Buffer</a:t>
            </a:r>
          </a:p>
        </p:txBody>
      </p:sp>
      <p:sp>
        <p:nvSpPr>
          <p:cNvPr id="71682" name="Content Placeholder 2"/>
          <p:cNvSpPr>
            <a:spLocks noGrp="1"/>
          </p:cNvSpPr>
          <p:nvPr>
            <p:ph idx="1"/>
          </p:nvPr>
        </p:nvSpPr>
        <p:spPr/>
        <p:txBody>
          <a:bodyPr/>
          <a:lstStyle/>
          <a:p>
            <a:r>
              <a:rPr lang="en-US" altLang="en-US" sz="2000" dirty="0"/>
              <a:t>Given a virtual address, processor examines the TLB</a:t>
            </a:r>
          </a:p>
          <a:p>
            <a:r>
              <a:rPr lang="en-US" altLang="en-US" sz="2000" dirty="0"/>
              <a:t>If page table entry is present (TLB hit), the frame number is retrieved and the real address is formed</a:t>
            </a:r>
          </a:p>
          <a:p>
            <a:r>
              <a:rPr lang="en-US" altLang="en-US" sz="2000" dirty="0"/>
              <a:t>If page table entry is not found in the TLB (TLB miss), the page number is used to index the process page table</a:t>
            </a:r>
          </a:p>
          <a:p>
            <a:endParaRPr lang="en-US" altLang="en-US" sz="2000" dirty="0"/>
          </a:p>
        </p:txBody>
      </p:sp>
    </p:spTree>
    <p:extLst>
      <p:ext uri="{BB962C8B-B14F-4D97-AF65-F5344CB8AC3E}">
        <p14:creationId xmlns:p14="http://schemas.microsoft.com/office/powerpoint/2010/main" val="1559595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p:txBody>
          <a:bodyPr/>
          <a:lstStyle/>
          <a:p>
            <a:pPr>
              <a:defRPr/>
            </a:pPr>
            <a:r>
              <a:rPr lang="en-US" altLang="en-US"/>
              <a:t>Making Address Translation Fast</a:t>
            </a:r>
          </a:p>
        </p:txBody>
      </p:sp>
      <p:sp>
        <p:nvSpPr>
          <p:cNvPr id="1748996" name="Rectangle 4"/>
          <p:cNvSpPr>
            <a:spLocks noChangeArrowheads="1"/>
          </p:cNvSpPr>
          <p:nvPr/>
        </p:nvSpPr>
        <p:spPr bwMode="auto">
          <a:xfrm>
            <a:off x="1974850" y="3114675"/>
            <a:ext cx="1752600" cy="2514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8997" name="Line 5"/>
          <p:cNvSpPr>
            <a:spLocks noChangeShapeType="1"/>
          </p:cNvSpPr>
          <p:nvPr/>
        </p:nvSpPr>
        <p:spPr bwMode="auto">
          <a:xfrm>
            <a:off x="1974850" y="33432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8998" name="Line 6"/>
          <p:cNvSpPr>
            <a:spLocks noChangeShapeType="1"/>
          </p:cNvSpPr>
          <p:nvPr/>
        </p:nvSpPr>
        <p:spPr bwMode="auto">
          <a:xfrm>
            <a:off x="1974850" y="35718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8999" name="Line 7"/>
          <p:cNvSpPr>
            <a:spLocks noChangeShapeType="1"/>
          </p:cNvSpPr>
          <p:nvPr/>
        </p:nvSpPr>
        <p:spPr bwMode="auto">
          <a:xfrm>
            <a:off x="1974850" y="38004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0" name="Line 8"/>
          <p:cNvSpPr>
            <a:spLocks noChangeShapeType="1"/>
          </p:cNvSpPr>
          <p:nvPr/>
        </p:nvSpPr>
        <p:spPr bwMode="auto">
          <a:xfrm>
            <a:off x="1974850" y="40290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1" name="Line 9"/>
          <p:cNvSpPr>
            <a:spLocks noChangeShapeType="1"/>
          </p:cNvSpPr>
          <p:nvPr/>
        </p:nvSpPr>
        <p:spPr bwMode="auto">
          <a:xfrm>
            <a:off x="1974850" y="42576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2" name="Line 10"/>
          <p:cNvSpPr>
            <a:spLocks noChangeShapeType="1"/>
          </p:cNvSpPr>
          <p:nvPr/>
        </p:nvSpPr>
        <p:spPr bwMode="auto">
          <a:xfrm>
            <a:off x="1974850" y="44862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3" name="Line 11"/>
          <p:cNvSpPr>
            <a:spLocks noChangeShapeType="1"/>
          </p:cNvSpPr>
          <p:nvPr/>
        </p:nvSpPr>
        <p:spPr bwMode="auto">
          <a:xfrm>
            <a:off x="1974850" y="47148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4" name="Line 12"/>
          <p:cNvSpPr>
            <a:spLocks noChangeShapeType="1"/>
          </p:cNvSpPr>
          <p:nvPr/>
        </p:nvSpPr>
        <p:spPr bwMode="auto">
          <a:xfrm>
            <a:off x="1974850" y="49434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5" name="Line 13"/>
          <p:cNvSpPr>
            <a:spLocks noChangeShapeType="1"/>
          </p:cNvSpPr>
          <p:nvPr/>
        </p:nvSpPr>
        <p:spPr bwMode="auto">
          <a:xfrm>
            <a:off x="1974850" y="51720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6" name="Line 14"/>
          <p:cNvSpPr>
            <a:spLocks noChangeShapeType="1"/>
          </p:cNvSpPr>
          <p:nvPr/>
        </p:nvSpPr>
        <p:spPr bwMode="auto">
          <a:xfrm>
            <a:off x="1974850" y="54006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9" name="Rectangle 17"/>
          <p:cNvSpPr>
            <a:spLocks noChangeArrowheads="1"/>
          </p:cNvSpPr>
          <p:nvPr/>
        </p:nvSpPr>
        <p:spPr bwMode="auto">
          <a:xfrm>
            <a:off x="6242050" y="2871788"/>
            <a:ext cx="1524000" cy="1828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10" name="Line 18"/>
          <p:cNvSpPr>
            <a:spLocks noChangeShapeType="1"/>
          </p:cNvSpPr>
          <p:nvPr/>
        </p:nvSpPr>
        <p:spPr bwMode="auto">
          <a:xfrm>
            <a:off x="6242050" y="31003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1" name="Line 19"/>
          <p:cNvSpPr>
            <a:spLocks noChangeShapeType="1"/>
          </p:cNvSpPr>
          <p:nvPr/>
        </p:nvSpPr>
        <p:spPr bwMode="auto">
          <a:xfrm>
            <a:off x="6242050" y="33289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2" name="Line 20"/>
          <p:cNvSpPr>
            <a:spLocks noChangeShapeType="1"/>
          </p:cNvSpPr>
          <p:nvPr/>
        </p:nvSpPr>
        <p:spPr bwMode="auto">
          <a:xfrm>
            <a:off x="6242050" y="35575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3" name="Line 21"/>
          <p:cNvSpPr>
            <a:spLocks noChangeShapeType="1"/>
          </p:cNvSpPr>
          <p:nvPr/>
        </p:nvSpPr>
        <p:spPr bwMode="auto">
          <a:xfrm>
            <a:off x="6242050" y="37861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4" name="Line 22"/>
          <p:cNvSpPr>
            <a:spLocks noChangeShapeType="1"/>
          </p:cNvSpPr>
          <p:nvPr/>
        </p:nvSpPr>
        <p:spPr bwMode="auto">
          <a:xfrm>
            <a:off x="6242050" y="40147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5" name="Line 23"/>
          <p:cNvSpPr>
            <a:spLocks noChangeShapeType="1"/>
          </p:cNvSpPr>
          <p:nvPr/>
        </p:nvSpPr>
        <p:spPr bwMode="auto">
          <a:xfrm>
            <a:off x="6242050" y="42433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6" name="Line 24"/>
          <p:cNvSpPr>
            <a:spLocks noChangeShapeType="1"/>
          </p:cNvSpPr>
          <p:nvPr/>
        </p:nvSpPr>
        <p:spPr bwMode="auto">
          <a:xfrm>
            <a:off x="6242050" y="44719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7" name="AutoShape 25"/>
          <p:cNvSpPr>
            <a:spLocks noChangeArrowheads="1"/>
          </p:cNvSpPr>
          <p:nvPr/>
        </p:nvSpPr>
        <p:spPr bwMode="auto">
          <a:xfrm>
            <a:off x="6165850" y="5005388"/>
            <a:ext cx="1828800" cy="1371600"/>
          </a:xfrm>
          <a:prstGeom prst="can">
            <a:avLst>
              <a:gd name="adj" fmla="val 16574"/>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18" name="Text Box 26"/>
          <p:cNvSpPr txBox="1">
            <a:spLocks noChangeArrowheads="1"/>
          </p:cNvSpPr>
          <p:nvPr/>
        </p:nvSpPr>
        <p:spPr bwMode="auto">
          <a:xfrm>
            <a:off x="2211388" y="2590800"/>
            <a:ext cx="14462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1600">
                <a:solidFill>
                  <a:schemeClr val="tx1"/>
                </a:solidFill>
                <a:latin typeface="Arial" charset="0"/>
              </a:rPr>
              <a:t>Physical page</a:t>
            </a:r>
          </a:p>
          <a:p>
            <a:pPr algn="ctr">
              <a:defRPr/>
            </a:pPr>
            <a:r>
              <a:rPr lang="en-US" altLang="en-US" sz="1600">
                <a:solidFill>
                  <a:schemeClr val="tx1"/>
                </a:solidFill>
                <a:latin typeface="Arial" charset="0"/>
              </a:rPr>
              <a:t>base addr</a:t>
            </a:r>
          </a:p>
        </p:txBody>
      </p:sp>
      <p:sp>
        <p:nvSpPr>
          <p:cNvPr id="1749019" name="Text Box 27"/>
          <p:cNvSpPr txBox="1">
            <a:spLocks noChangeArrowheads="1"/>
          </p:cNvSpPr>
          <p:nvPr/>
        </p:nvSpPr>
        <p:spPr bwMode="auto">
          <a:xfrm>
            <a:off x="6115050" y="4638675"/>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Main memory</a:t>
            </a:r>
          </a:p>
        </p:txBody>
      </p:sp>
      <p:sp>
        <p:nvSpPr>
          <p:cNvPr id="1749020" name="Line 28"/>
          <p:cNvSpPr>
            <a:spLocks noChangeShapeType="1"/>
          </p:cNvSpPr>
          <p:nvPr/>
        </p:nvSpPr>
        <p:spPr bwMode="auto">
          <a:xfrm>
            <a:off x="2736850" y="3252788"/>
            <a:ext cx="3511550" cy="1014412"/>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1" name="Line 29"/>
          <p:cNvSpPr>
            <a:spLocks noChangeShapeType="1"/>
          </p:cNvSpPr>
          <p:nvPr/>
        </p:nvSpPr>
        <p:spPr bwMode="auto">
          <a:xfrm flipV="1">
            <a:off x="2736850" y="2947988"/>
            <a:ext cx="3505200" cy="53340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2" name="Line 30"/>
          <p:cNvSpPr>
            <a:spLocks noChangeShapeType="1"/>
          </p:cNvSpPr>
          <p:nvPr/>
        </p:nvSpPr>
        <p:spPr bwMode="auto">
          <a:xfrm flipV="1">
            <a:off x="2736850" y="3581400"/>
            <a:ext cx="3511550" cy="52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4" name="Line 32"/>
          <p:cNvSpPr>
            <a:spLocks noChangeShapeType="1"/>
          </p:cNvSpPr>
          <p:nvPr/>
        </p:nvSpPr>
        <p:spPr bwMode="auto">
          <a:xfrm>
            <a:off x="2736850" y="3862388"/>
            <a:ext cx="3511550" cy="633412"/>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5" name="Line 33"/>
          <p:cNvSpPr>
            <a:spLocks noChangeShapeType="1"/>
          </p:cNvSpPr>
          <p:nvPr/>
        </p:nvSpPr>
        <p:spPr bwMode="auto">
          <a:xfrm flipV="1">
            <a:off x="2736850" y="3124200"/>
            <a:ext cx="3511550" cy="9667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6" name="Line 34"/>
          <p:cNvSpPr>
            <a:spLocks noChangeShapeType="1"/>
          </p:cNvSpPr>
          <p:nvPr/>
        </p:nvSpPr>
        <p:spPr bwMode="auto">
          <a:xfrm flipV="1">
            <a:off x="2736850" y="3810000"/>
            <a:ext cx="3511550" cy="5095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7" name="Line 35"/>
          <p:cNvSpPr>
            <a:spLocks noChangeShapeType="1"/>
          </p:cNvSpPr>
          <p:nvPr/>
        </p:nvSpPr>
        <p:spPr bwMode="auto">
          <a:xfrm flipV="1">
            <a:off x="2736850" y="4038600"/>
            <a:ext cx="3511550" cy="814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0" name="Line 38"/>
          <p:cNvSpPr>
            <a:spLocks noChangeShapeType="1"/>
          </p:cNvSpPr>
          <p:nvPr/>
        </p:nvSpPr>
        <p:spPr bwMode="auto">
          <a:xfrm flipV="1">
            <a:off x="2736850" y="3352800"/>
            <a:ext cx="3511550" cy="1957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3" name="Rectangle 41"/>
          <p:cNvSpPr>
            <a:spLocks noChangeArrowheads="1"/>
          </p:cNvSpPr>
          <p:nvPr/>
        </p:nvSpPr>
        <p:spPr bwMode="auto">
          <a:xfrm>
            <a:off x="6318250" y="53863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4" name="Rectangle 42"/>
          <p:cNvSpPr>
            <a:spLocks noChangeArrowheads="1"/>
          </p:cNvSpPr>
          <p:nvPr/>
        </p:nvSpPr>
        <p:spPr bwMode="auto">
          <a:xfrm>
            <a:off x="6318250" y="56911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5" name="Rectangle 43"/>
          <p:cNvSpPr>
            <a:spLocks noChangeArrowheads="1"/>
          </p:cNvSpPr>
          <p:nvPr/>
        </p:nvSpPr>
        <p:spPr bwMode="auto">
          <a:xfrm>
            <a:off x="6318250" y="59959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7" name="Line 45"/>
          <p:cNvSpPr>
            <a:spLocks noChangeShapeType="1"/>
          </p:cNvSpPr>
          <p:nvPr/>
        </p:nvSpPr>
        <p:spPr bwMode="auto">
          <a:xfrm>
            <a:off x="2203450" y="3114675"/>
            <a:ext cx="0" cy="251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8" name="Text Box 46"/>
          <p:cNvSpPr txBox="1">
            <a:spLocks noChangeArrowheads="1"/>
          </p:cNvSpPr>
          <p:nvPr/>
        </p:nvSpPr>
        <p:spPr bwMode="auto">
          <a:xfrm>
            <a:off x="6318250" y="630078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Disk storage</a:t>
            </a:r>
          </a:p>
        </p:txBody>
      </p:sp>
      <p:sp>
        <p:nvSpPr>
          <p:cNvPr id="1749039" name="Rectangle 47"/>
          <p:cNvSpPr>
            <a:spLocks noChangeArrowheads="1"/>
          </p:cNvSpPr>
          <p:nvPr/>
        </p:nvSpPr>
        <p:spPr bwMode="auto">
          <a:xfrm>
            <a:off x="679450" y="1066800"/>
            <a:ext cx="12954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40" name="Text Box 48"/>
          <p:cNvSpPr txBox="1">
            <a:spLocks noChangeArrowheads="1"/>
          </p:cNvSpPr>
          <p:nvPr/>
        </p:nvSpPr>
        <p:spPr bwMode="auto">
          <a:xfrm>
            <a:off x="527050" y="785813"/>
            <a:ext cx="1436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Virtual page #</a:t>
            </a:r>
          </a:p>
        </p:txBody>
      </p:sp>
      <p:sp>
        <p:nvSpPr>
          <p:cNvPr id="1749041" name="Text Box 49"/>
          <p:cNvSpPr txBox="1">
            <a:spLocks noChangeArrowheads="1"/>
          </p:cNvSpPr>
          <p:nvPr/>
        </p:nvSpPr>
        <p:spPr bwMode="auto">
          <a:xfrm>
            <a:off x="1943100" y="283368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a:t>
            </a:r>
          </a:p>
        </p:txBody>
      </p:sp>
      <p:sp>
        <p:nvSpPr>
          <p:cNvPr id="1749042" name="Text Box 50"/>
          <p:cNvSpPr txBox="1">
            <a:spLocks noChangeArrowheads="1"/>
          </p:cNvSpPr>
          <p:nvPr/>
        </p:nvSpPr>
        <p:spPr bwMode="auto">
          <a:xfrm>
            <a:off x="1989138" y="3074988"/>
            <a:ext cx="290512"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p:txBody>
      </p:sp>
      <p:sp>
        <p:nvSpPr>
          <p:cNvPr id="1749044" name="Line 52"/>
          <p:cNvSpPr>
            <a:spLocks noChangeShapeType="1"/>
          </p:cNvSpPr>
          <p:nvPr/>
        </p:nvSpPr>
        <p:spPr bwMode="auto">
          <a:xfrm>
            <a:off x="1212850" y="3886200"/>
            <a:ext cx="762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nvGrpSpPr>
          <p:cNvPr id="1749081" name="Group 89"/>
          <p:cNvGrpSpPr>
            <a:grpSpLocks/>
          </p:cNvGrpSpPr>
          <p:nvPr/>
        </p:nvGrpSpPr>
        <p:grpSpPr bwMode="auto">
          <a:xfrm>
            <a:off x="3270250" y="714375"/>
            <a:ext cx="2900363" cy="2028825"/>
            <a:chOff x="2060" y="450"/>
            <a:chExt cx="1827" cy="1278"/>
          </a:xfrm>
        </p:grpSpPr>
        <p:sp>
          <p:nvSpPr>
            <p:cNvPr id="1749047" name="Rectangle 55"/>
            <p:cNvSpPr>
              <a:spLocks noChangeArrowheads="1"/>
            </p:cNvSpPr>
            <p:nvPr/>
          </p:nvSpPr>
          <p:spPr bwMode="auto">
            <a:xfrm>
              <a:off x="3020" y="777"/>
              <a:ext cx="816" cy="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49" name="Line 57"/>
            <p:cNvSpPr>
              <a:spLocks noChangeShapeType="1"/>
            </p:cNvSpPr>
            <p:nvPr/>
          </p:nvSpPr>
          <p:spPr bwMode="auto">
            <a:xfrm>
              <a:off x="3020" y="921"/>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0" name="Line 58"/>
            <p:cNvSpPr>
              <a:spLocks noChangeShapeType="1"/>
            </p:cNvSpPr>
            <p:nvPr/>
          </p:nvSpPr>
          <p:spPr bwMode="auto">
            <a:xfrm>
              <a:off x="3020" y="106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1" name="Line 59"/>
            <p:cNvSpPr>
              <a:spLocks noChangeShapeType="1"/>
            </p:cNvSpPr>
            <p:nvPr/>
          </p:nvSpPr>
          <p:spPr bwMode="auto">
            <a:xfrm>
              <a:off x="3020" y="1209"/>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2" name="Line 60"/>
            <p:cNvSpPr>
              <a:spLocks noChangeShapeType="1"/>
            </p:cNvSpPr>
            <p:nvPr/>
          </p:nvSpPr>
          <p:spPr bwMode="auto">
            <a:xfrm>
              <a:off x="3020" y="1353"/>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5" name="Rectangle 63"/>
            <p:cNvSpPr>
              <a:spLocks noChangeArrowheads="1"/>
            </p:cNvSpPr>
            <p:nvPr/>
          </p:nvSpPr>
          <p:spPr bwMode="auto">
            <a:xfrm>
              <a:off x="2060" y="777"/>
              <a:ext cx="960" cy="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56" name="Line 64"/>
            <p:cNvSpPr>
              <a:spLocks noChangeShapeType="1"/>
            </p:cNvSpPr>
            <p:nvPr/>
          </p:nvSpPr>
          <p:spPr bwMode="auto">
            <a:xfrm>
              <a:off x="2060" y="921"/>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7" name="Line 65"/>
            <p:cNvSpPr>
              <a:spLocks noChangeShapeType="1"/>
            </p:cNvSpPr>
            <p:nvPr/>
          </p:nvSpPr>
          <p:spPr bwMode="auto">
            <a:xfrm>
              <a:off x="2060" y="1065"/>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8" name="Line 66"/>
            <p:cNvSpPr>
              <a:spLocks noChangeShapeType="1"/>
            </p:cNvSpPr>
            <p:nvPr/>
          </p:nvSpPr>
          <p:spPr bwMode="auto">
            <a:xfrm>
              <a:off x="2060" y="1209"/>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9" name="Line 67"/>
            <p:cNvSpPr>
              <a:spLocks noChangeShapeType="1"/>
            </p:cNvSpPr>
            <p:nvPr/>
          </p:nvSpPr>
          <p:spPr bwMode="auto">
            <a:xfrm>
              <a:off x="2060" y="1353"/>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62" name="Text Box 70"/>
            <p:cNvSpPr txBox="1">
              <a:spLocks noChangeArrowheads="1"/>
            </p:cNvSpPr>
            <p:nvPr/>
          </p:nvSpPr>
          <p:spPr bwMode="auto">
            <a:xfrm>
              <a:off x="2060" y="777"/>
              <a:ext cx="183"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p:txBody>
        </p:sp>
        <p:sp>
          <p:nvSpPr>
            <p:cNvPr id="1749063" name="Line 71"/>
            <p:cNvSpPr>
              <a:spLocks noChangeShapeType="1"/>
            </p:cNvSpPr>
            <p:nvPr/>
          </p:nvSpPr>
          <p:spPr bwMode="auto">
            <a:xfrm>
              <a:off x="2204" y="777"/>
              <a:ext cx="0"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64" name="Text Box 72"/>
            <p:cNvSpPr txBox="1">
              <a:spLocks noChangeArrowheads="1"/>
            </p:cNvSpPr>
            <p:nvPr/>
          </p:nvSpPr>
          <p:spPr bwMode="auto">
            <a:xfrm>
              <a:off x="2396" y="600"/>
              <a:ext cx="38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dirty="0">
                  <a:latin typeface="Arial" charset="0"/>
                </a:rPr>
                <a:t>VPN</a:t>
              </a:r>
              <a:endParaRPr lang="en-US" altLang="en-US" sz="1600" dirty="0">
                <a:solidFill>
                  <a:schemeClr val="tx1"/>
                </a:solidFill>
                <a:latin typeface="Arial" charset="0"/>
              </a:endParaRPr>
            </a:p>
          </p:txBody>
        </p:sp>
        <p:sp>
          <p:nvSpPr>
            <p:cNvPr id="1749065" name="Text Box 73"/>
            <p:cNvSpPr txBox="1">
              <a:spLocks noChangeArrowheads="1"/>
            </p:cNvSpPr>
            <p:nvPr/>
          </p:nvSpPr>
          <p:spPr bwMode="auto">
            <a:xfrm>
              <a:off x="2976" y="450"/>
              <a:ext cx="91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1600">
                  <a:solidFill>
                    <a:schemeClr val="tx1"/>
                  </a:solidFill>
                  <a:latin typeface="Arial" charset="0"/>
                </a:rPr>
                <a:t>Physical page</a:t>
              </a:r>
            </a:p>
            <a:p>
              <a:pPr algn="ctr">
                <a:defRPr/>
              </a:pPr>
              <a:r>
                <a:rPr lang="en-US" altLang="en-US" sz="1600">
                  <a:solidFill>
                    <a:schemeClr val="tx1"/>
                  </a:solidFill>
                  <a:latin typeface="Arial" charset="0"/>
                </a:rPr>
                <a:t>base addr</a:t>
              </a:r>
            </a:p>
          </p:txBody>
        </p:sp>
        <p:sp>
          <p:nvSpPr>
            <p:cNvPr id="1749066" name="Text Box 74"/>
            <p:cNvSpPr txBox="1">
              <a:spLocks noChangeArrowheads="1"/>
            </p:cNvSpPr>
            <p:nvPr/>
          </p:nvSpPr>
          <p:spPr bwMode="auto">
            <a:xfrm>
              <a:off x="2060" y="60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a:t>
              </a:r>
            </a:p>
          </p:txBody>
        </p:sp>
        <p:sp>
          <p:nvSpPr>
            <p:cNvPr id="1749067" name="Text Box 75"/>
            <p:cNvSpPr txBox="1">
              <a:spLocks noChangeArrowheads="1"/>
            </p:cNvSpPr>
            <p:nvPr/>
          </p:nvSpPr>
          <p:spPr bwMode="auto">
            <a:xfrm>
              <a:off x="2828" y="1497"/>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TLB</a:t>
              </a:r>
            </a:p>
          </p:txBody>
        </p:sp>
      </p:grpSp>
      <p:sp>
        <p:nvSpPr>
          <p:cNvPr id="1749069" name="Text Box 77"/>
          <p:cNvSpPr txBox="1">
            <a:spLocks noChangeArrowheads="1"/>
          </p:cNvSpPr>
          <p:nvPr/>
        </p:nvSpPr>
        <p:spPr bwMode="auto">
          <a:xfrm>
            <a:off x="1835150" y="5691188"/>
            <a:ext cx="229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b="1">
                <a:solidFill>
                  <a:schemeClr val="tx1"/>
                </a:solidFill>
                <a:latin typeface="Arial" charset="0"/>
              </a:rPr>
              <a:t>Page Table</a:t>
            </a:r>
          </a:p>
          <a:p>
            <a:pPr algn="ctr">
              <a:defRPr/>
            </a:pPr>
            <a:r>
              <a:rPr lang="en-US" altLang="en-US">
                <a:solidFill>
                  <a:schemeClr val="tx1"/>
                </a:solidFill>
                <a:latin typeface="Arial" charset="0"/>
              </a:rPr>
              <a:t>(in physical memory)</a:t>
            </a:r>
          </a:p>
        </p:txBody>
      </p:sp>
      <p:grpSp>
        <p:nvGrpSpPr>
          <p:cNvPr id="1749077" name="Group 85"/>
          <p:cNvGrpSpPr>
            <a:grpSpLocks/>
          </p:cNvGrpSpPr>
          <p:nvPr/>
        </p:nvGrpSpPr>
        <p:grpSpPr bwMode="auto">
          <a:xfrm>
            <a:off x="5327650" y="1371600"/>
            <a:ext cx="920750" cy="3124200"/>
            <a:chOff x="3356" y="801"/>
            <a:chExt cx="580" cy="2031"/>
          </a:xfrm>
        </p:grpSpPr>
        <p:sp>
          <p:nvSpPr>
            <p:cNvPr id="1749070" name="Line 78"/>
            <p:cNvSpPr>
              <a:spLocks noChangeShapeType="1"/>
            </p:cNvSpPr>
            <p:nvPr/>
          </p:nvSpPr>
          <p:spPr bwMode="auto">
            <a:xfrm>
              <a:off x="3356" y="801"/>
              <a:ext cx="580" cy="13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1" name="Line 79"/>
            <p:cNvSpPr>
              <a:spLocks noChangeShapeType="1"/>
            </p:cNvSpPr>
            <p:nvPr/>
          </p:nvSpPr>
          <p:spPr bwMode="auto">
            <a:xfrm>
              <a:off x="3356" y="945"/>
              <a:ext cx="576" cy="9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2" name="Line 80"/>
            <p:cNvSpPr>
              <a:spLocks noChangeShapeType="1"/>
            </p:cNvSpPr>
            <p:nvPr/>
          </p:nvSpPr>
          <p:spPr bwMode="auto">
            <a:xfrm>
              <a:off x="3356" y="1089"/>
              <a:ext cx="580" cy="13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3" name="Line 81"/>
            <p:cNvSpPr>
              <a:spLocks noChangeShapeType="1"/>
            </p:cNvSpPr>
            <p:nvPr/>
          </p:nvSpPr>
          <p:spPr bwMode="auto">
            <a:xfrm>
              <a:off x="3356" y="1329"/>
              <a:ext cx="580" cy="1503"/>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1749074" name="Line 82"/>
          <p:cNvSpPr>
            <a:spLocks noChangeShapeType="1"/>
          </p:cNvSpPr>
          <p:nvPr/>
        </p:nvSpPr>
        <p:spPr bwMode="auto">
          <a:xfrm>
            <a:off x="1219200" y="1295400"/>
            <a:ext cx="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nvGrpSpPr>
          <p:cNvPr id="1749080" name="Group 88"/>
          <p:cNvGrpSpPr>
            <a:grpSpLocks/>
          </p:cNvGrpSpPr>
          <p:nvPr/>
        </p:nvGrpSpPr>
        <p:grpSpPr bwMode="auto">
          <a:xfrm>
            <a:off x="1219200" y="1409700"/>
            <a:ext cx="2819400" cy="1219200"/>
            <a:chOff x="768" y="816"/>
            <a:chExt cx="1776" cy="768"/>
          </a:xfrm>
        </p:grpSpPr>
        <p:sp>
          <p:nvSpPr>
            <p:cNvPr id="1749061" name="Line 69"/>
            <p:cNvSpPr>
              <a:spLocks noChangeShapeType="1"/>
            </p:cNvSpPr>
            <p:nvPr/>
          </p:nvSpPr>
          <p:spPr bwMode="auto">
            <a:xfrm>
              <a:off x="768" y="158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8" name="Line 86"/>
            <p:cNvSpPr>
              <a:spLocks noChangeShapeType="1"/>
            </p:cNvSpPr>
            <p:nvPr/>
          </p:nvSpPr>
          <p:spPr bwMode="auto">
            <a:xfrm flipV="1">
              <a:off x="2544" y="816"/>
              <a:ext cx="0"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2" name="TextBox 1"/>
          <p:cNvSpPr txBox="1"/>
          <p:nvPr/>
        </p:nvSpPr>
        <p:spPr>
          <a:xfrm>
            <a:off x="1752600" y="2376488"/>
            <a:ext cx="312906" cy="369332"/>
          </a:xfrm>
          <a:prstGeom prst="rect">
            <a:avLst/>
          </a:prstGeom>
          <a:noFill/>
        </p:spPr>
        <p:txBody>
          <a:bodyPr wrap="none" rtlCol="0">
            <a:spAutoFit/>
          </a:bodyPr>
          <a:lstStyle/>
          <a:p>
            <a:r>
              <a:rPr lang="en-US" dirty="0"/>
              <a:t>1</a:t>
            </a:r>
          </a:p>
        </p:txBody>
      </p:sp>
      <p:sp>
        <p:nvSpPr>
          <p:cNvPr id="3" name="TextBox 2"/>
          <p:cNvSpPr txBox="1"/>
          <p:nvPr/>
        </p:nvSpPr>
        <p:spPr>
          <a:xfrm>
            <a:off x="1371600" y="3633788"/>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74247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9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49080"/>
                                        </p:tgtEl>
                                        <p:attrNameLst>
                                          <p:attrName>style.visibility</p:attrName>
                                        </p:attrNameLst>
                                      </p:cBhvr>
                                      <p:to>
                                        <p:strVal val="visible"/>
                                      </p:to>
                                    </p:set>
                                    <p:animEffect transition="in" filter="wipe(down)">
                                      <p:cBhvr>
                                        <p:cTn id="11" dur="500"/>
                                        <p:tgtEl>
                                          <p:spTgt spid="17490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749077"/>
                                        </p:tgtEl>
                                        <p:attrNameLst>
                                          <p:attrName>style.visibility</p:attrName>
                                        </p:attrNameLst>
                                      </p:cBhvr>
                                      <p:to>
                                        <p:strVal val="visible"/>
                                      </p:to>
                                    </p:set>
                                    <p:animEffect transition="in" filter="wipe(up)">
                                      <p:cBhvr>
                                        <p:cTn id="16" dur="500"/>
                                        <p:tgtEl>
                                          <p:spTgt spid="174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Translation Lookaside Buffer</a:t>
            </a:r>
          </a:p>
        </p:txBody>
      </p:sp>
      <p:pic>
        <p:nvPicPr>
          <p:cNvPr id="75778" name="Content Placeholder 3" descr="Fig08_07.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219200"/>
            <a:ext cx="7480300" cy="5481638"/>
          </a:xfrm>
        </p:spPr>
      </p:pic>
      <p:sp>
        <p:nvSpPr>
          <p:cNvPr id="2" name="TextBox 1"/>
          <p:cNvSpPr txBox="1"/>
          <p:nvPr/>
        </p:nvSpPr>
        <p:spPr>
          <a:xfrm>
            <a:off x="1676400" y="2362200"/>
            <a:ext cx="389106" cy="369332"/>
          </a:xfrm>
          <a:prstGeom prst="rect">
            <a:avLst/>
          </a:prstGeom>
          <a:noFill/>
        </p:spPr>
        <p:txBody>
          <a:bodyPr wrap="square" rtlCol="0">
            <a:spAutoFit/>
          </a:bodyPr>
          <a:lstStyle/>
          <a:p>
            <a:r>
              <a:rPr lang="en-US"/>
              <a:t>1</a:t>
            </a:r>
          </a:p>
        </p:txBody>
      </p:sp>
      <p:sp>
        <p:nvSpPr>
          <p:cNvPr id="5" name="TextBox 4"/>
          <p:cNvSpPr txBox="1"/>
          <p:nvPr/>
        </p:nvSpPr>
        <p:spPr>
          <a:xfrm>
            <a:off x="1660003" y="3858135"/>
            <a:ext cx="389106" cy="369332"/>
          </a:xfrm>
          <a:prstGeom prst="rect">
            <a:avLst/>
          </a:prstGeom>
          <a:noFill/>
        </p:spPr>
        <p:txBody>
          <a:bodyPr wrap="square" rtlCol="0">
            <a:spAutoFit/>
          </a:bodyPr>
          <a:lstStyle/>
          <a:p>
            <a:r>
              <a:rPr lang="en-US" dirty="0"/>
              <a:t>2</a:t>
            </a:r>
          </a:p>
        </p:txBody>
      </p:sp>
      <p:sp>
        <p:nvSpPr>
          <p:cNvPr id="6" name="TextBox 5"/>
          <p:cNvSpPr txBox="1"/>
          <p:nvPr/>
        </p:nvSpPr>
        <p:spPr>
          <a:xfrm>
            <a:off x="1523999" y="5486400"/>
            <a:ext cx="346953"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1066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a:t>Translation Lookaside Buffer</a:t>
            </a:r>
          </a:p>
        </p:txBody>
      </p:sp>
      <p:pic>
        <p:nvPicPr>
          <p:cNvPr id="77826" name="Content Placeholder 3" descr="Fig08_08.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762000"/>
            <a:ext cx="5334000" cy="5882787"/>
          </a:xfrm>
        </p:spPr>
      </p:pic>
    </p:spTree>
    <p:extLst>
      <p:ext uri="{BB962C8B-B14F-4D97-AF65-F5344CB8AC3E}">
        <p14:creationId xmlns:p14="http://schemas.microsoft.com/office/powerpoint/2010/main" val="206099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pPr algn="l"/>
            <a:r>
              <a:rPr lang="en-US" altLang="ko-KR"/>
              <a:t>History</a:t>
            </a:r>
          </a:p>
        </p:txBody>
      </p:sp>
      <p:sp>
        <p:nvSpPr>
          <p:cNvPr id="94211" name="Rectangle 3"/>
          <p:cNvSpPr>
            <a:spLocks noGrp="1" noChangeArrowheads="1"/>
          </p:cNvSpPr>
          <p:nvPr>
            <p:ph idx="1"/>
          </p:nvPr>
        </p:nvSpPr>
        <p:spPr/>
        <p:txBody>
          <a:bodyPr/>
          <a:lstStyle/>
          <a:p>
            <a:pPr>
              <a:lnSpc>
                <a:spcPct val="80000"/>
              </a:lnSpc>
              <a:buFont typeface="Wingdings" charset="2"/>
              <a:buNone/>
            </a:pPr>
            <a:endParaRPr lang="en-US" altLang="ko-KR" dirty="0"/>
          </a:p>
          <a:p>
            <a:pPr>
              <a:lnSpc>
                <a:spcPct val="80000"/>
              </a:lnSpc>
            </a:pPr>
            <a:r>
              <a:rPr lang="en-US" altLang="ko-KR" dirty="0"/>
              <a:t>Virtual memory was developed in approximately 1959 </a:t>
            </a:r>
            <a:r>
              <a:rPr lang="en-US" altLang="ko-KR" dirty="0">
                <a:latin typeface="Arial" charset="0"/>
              </a:rPr>
              <a:t>–</a:t>
            </a:r>
            <a:r>
              <a:rPr lang="en-US" altLang="ko-KR" dirty="0"/>
              <a:t> 1962, at the University of Manchester for the Atlas Computer, completed in 1962.</a:t>
            </a:r>
          </a:p>
          <a:p>
            <a:pPr>
              <a:lnSpc>
                <a:spcPct val="80000"/>
              </a:lnSpc>
              <a:buFont typeface="Wingdings" charset="2"/>
              <a:buNone/>
            </a:pPr>
            <a:endParaRPr lang="en-US" altLang="ko-KR" dirty="0"/>
          </a:p>
          <a:p>
            <a:pPr>
              <a:lnSpc>
                <a:spcPct val="80000"/>
              </a:lnSpc>
            </a:pPr>
            <a:r>
              <a:rPr lang="en-US" altLang="ko-KR" dirty="0"/>
              <a:t>In 1961, Burroughs released the B5000, the first commercial computer with virtual memory.</a:t>
            </a:r>
          </a:p>
          <a:p>
            <a:endParaRPr lang="en-US" altLang="ko-KR" sz="2000" dirty="0"/>
          </a:p>
        </p:txBody>
      </p:sp>
    </p:spTree>
    <p:extLst>
      <p:ext uri="{BB962C8B-B14F-4D97-AF65-F5344CB8AC3E}">
        <p14:creationId xmlns:p14="http://schemas.microsoft.com/office/powerpoint/2010/main" val="100768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p:txBody>
          <a:bodyPr/>
          <a:lstStyle/>
          <a:p>
            <a:pPr>
              <a:defRPr/>
            </a:pPr>
            <a:r>
              <a:rPr lang="en-US" altLang="en-US"/>
              <a:t>Translation Lookaside Buffers (TLBs)</a:t>
            </a:r>
          </a:p>
        </p:txBody>
      </p:sp>
      <p:sp>
        <p:nvSpPr>
          <p:cNvPr id="1745923" name="Rectangle 3"/>
          <p:cNvSpPr>
            <a:spLocks noGrp="1" noChangeArrowheads="1"/>
          </p:cNvSpPr>
          <p:nvPr>
            <p:ph type="body" idx="1"/>
          </p:nvPr>
        </p:nvSpPr>
        <p:spPr>
          <a:xfrm>
            <a:off x="533400" y="914400"/>
            <a:ext cx="8153400" cy="781050"/>
          </a:xfrm>
        </p:spPr>
        <p:txBody>
          <a:bodyPr/>
          <a:lstStyle/>
          <a:p>
            <a:pPr>
              <a:buFont typeface="Wingdings" charset="2"/>
              <a:buChar char="q"/>
              <a:defRPr/>
            </a:pPr>
            <a:r>
              <a:rPr lang="en-US" altLang="en-US" sz="2000" dirty="0"/>
              <a:t>Just like any other cache, the TLB can be organized as fully associative, set associative, or direct mapped</a:t>
            </a:r>
          </a:p>
        </p:txBody>
      </p:sp>
      <p:sp>
        <p:nvSpPr>
          <p:cNvPr id="1745924" name="Rectangle 4"/>
          <p:cNvSpPr>
            <a:spLocks noChangeArrowheads="1"/>
          </p:cNvSpPr>
          <p:nvPr/>
        </p:nvSpPr>
        <p:spPr bwMode="auto">
          <a:xfrm>
            <a:off x="1003300" y="2108200"/>
            <a:ext cx="6858000" cy="1473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5" name="Rectangle 5"/>
          <p:cNvSpPr>
            <a:spLocks noChangeArrowheads="1"/>
          </p:cNvSpPr>
          <p:nvPr/>
        </p:nvSpPr>
        <p:spPr bwMode="auto">
          <a:xfrm>
            <a:off x="1003300" y="2139950"/>
            <a:ext cx="730250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defRPr/>
            </a:pPr>
            <a:r>
              <a:rPr lang="en-US" altLang="en-US" b="1" dirty="0">
                <a:solidFill>
                  <a:schemeClr val="tx1"/>
                </a:solidFill>
                <a:latin typeface="Arial" charset="0"/>
              </a:rPr>
              <a:t>  V    Virtual Page #      Physical Frame #    Dirty    Ref     Access</a:t>
            </a:r>
          </a:p>
        </p:txBody>
      </p:sp>
      <p:sp>
        <p:nvSpPr>
          <p:cNvPr id="1745926" name="Line 6"/>
          <p:cNvSpPr>
            <a:spLocks noChangeShapeType="1"/>
          </p:cNvSpPr>
          <p:nvPr/>
        </p:nvSpPr>
        <p:spPr bwMode="auto">
          <a:xfrm>
            <a:off x="3327400" y="2108200"/>
            <a:ext cx="0" cy="1473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7" name="Line 7"/>
          <p:cNvSpPr>
            <a:spLocks noChangeShapeType="1"/>
          </p:cNvSpPr>
          <p:nvPr/>
        </p:nvSpPr>
        <p:spPr bwMode="auto">
          <a:xfrm flipH="1">
            <a:off x="54102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8" name="Line 8"/>
          <p:cNvSpPr>
            <a:spLocks noChangeShapeType="1"/>
          </p:cNvSpPr>
          <p:nvPr/>
        </p:nvSpPr>
        <p:spPr bwMode="auto">
          <a:xfrm>
            <a:off x="1460500" y="2133600"/>
            <a:ext cx="0" cy="1473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9" name="Line 9"/>
          <p:cNvSpPr>
            <a:spLocks noChangeShapeType="1"/>
          </p:cNvSpPr>
          <p:nvPr/>
        </p:nvSpPr>
        <p:spPr bwMode="auto">
          <a:xfrm>
            <a:off x="61087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1" name="Line 11"/>
          <p:cNvSpPr>
            <a:spLocks noChangeShapeType="1"/>
          </p:cNvSpPr>
          <p:nvPr/>
        </p:nvSpPr>
        <p:spPr bwMode="auto">
          <a:xfrm>
            <a:off x="1003300" y="2406650"/>
            <a:ext cx="6870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2" name="Line 12"/>
          <p:cNvSpPr>
            <a:spLocks noChangeShapeType="1"/>
          </p:cNvSpPr>
          <p:nvPr/>
        </p:nvSpPr>
        <p:spPr bwMode="auto">
          <a:xfrm>
            <a:off x="68707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3" name="Rectangle 13"/>
          <p:cNvSpPr>
            <a:spLocks noChangeArrowheads="1"/>
          </p:cNvSpPr>
          <p:nvPr/>
        </p:nvSpPr>
        <p:spPr bwMode="auto">
          <a:xfrm>
            <a:off x="533400" y="4419600"/>
            <a:ext cx="81534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287338" indent="-287338">
              <a:spcBef>
                <a:spcPct val="30000"/>
              </a:spcBef>
              <a:buClr>
                <a:schemeClr val="accent1"/>
              </a:buClr>
              <a:buSzPct val="75000"/>
              <a:buFont typeface="Wingdings" charset="2"/>
              <a:buChar char="q"/>
              <a:defRPr sz="2400">
                <a:solidFill>
                  <a:schemeClr val="tx1"/>
                </a:solidFill>
                <a:latin typeface="Arial" charset="0"/>
              </a:defRPr>
            </a:lvl1pPr>
            <a:lvl2pPr marL="741363" indent="-246063">
              <a:spcBef>
                <a:spcPct val="30000"/>
              </a:spcBef>
              <a:buClr>
                <a:schemeClr val="accent1"/>
              </a:buClr>
              <a:buSzPct val="75000"/>
              <a:buFont typeface="Monotype Sorts" charset="2"/>
              <a:buChar char="l"/>
              <a:defRPr sz="2000">
                <a:solidFill>
                  <a:schemeClr val="tx1"/>
                </a:solidFill>
                <a:latin typeface="Arial" charset="0"/>
              </a:defRPr>
            </a:lvl2pPr>
            <a:lvl3pPr marL="1146175" indent="-176213">
              <a:spcBef>
                <a:spcPct val="30000"/>
              </a:spcBef>
              <a:buClr>
                <a:schemeClr val="accent1"/>
              </a:buClr>
              <a:buSzPct val="100000"/>
              <a:buChar char="-"/>
              <a:defRPr>
                <a:solidFill>
                  <a:schemeClr val="tx1"/>
                </a:solidFill>
                <a:latin typeface="Arial" charset="0"/>
              </a:defRPr>
            </a:lvl3pPr>
            <a:lvl4pPr marL="1714500" indent="-342900">
              <a:spcBef>
                <a:spcPct val="20000"/>
              </a:spcBef>
              <a:buChar char="–"/>
              <a:defRPr sz="2000">
                <a:solidFill>
                  <a:schemeClr val="tx1"/>
                </a:solidFill>
                <a:latin typeface="Times New Roman" charset="0"/>
              </a:defRPr>
            </a:lvl4pPr>
            <a:lvl5pPr marL="2171700" indent="-342900">
              <a:spcBef>
                <a:spcPct val="20000"/>
              </a:spcBef>
              <a:buChar char="»"/>
              <a:defRPr sz="2000">
                <a:solidFill>
                  <a:schemeClr val="tx1"/>
                </a:solidFill>
                <a:latin typeface="Times New Roman" charset="0"/>
              </a:defRPr>
            </a:lvl5pPr>
            <a:lvl6pPr marL="2628900" indent="-342900" eaLnBrk="0" fontAlgn="base" hangingPunct="0">
              <a:spcBef>
                <a:spcPct val="20000"/>
              </a:spcBef>
              <a:spcAft>
                <a:spcPct val="0"/>
              </a:spcAft>
              <a:buChar char="»"/>
              <a:defRPr sz="2000">
                <a:solidFill>
                  <a:schemeClr val="tx1"/>
                </a:solidFill>
                <a:latin typeface="Times New Roman" charset="0"/>
              </a:defRPr>
            </a:lvl6pPr>
            <a:lvl7pPr marL="3086100" indent="-342900" eaLnBrk="0" fontAlgn="base" hangingPunct="0">
              <a:spcBef>
                <a:spcPct val="20000"/>
              </a:spcBef>
              <a:spcAft>
                <a:spcPct val="0"/>
              </a:spcAft>
              <a:buChar char="»"/>
              <a:defRPr sz="2000">
                <a:solidFill>
                  <a:schemeClr val="tx1"/>
                </a:solidFill>
                <a:latin typeface="Times New Roman" charset="0"/>
              </a:defRPr>
            </a:lvl7pPr>
            <a:lvl8pPr marL="3543300" indent="-342900" eaLnBrk="0" fontAlgn="base" hangingPunct="0">
              <a:spcBef>
                <a:spcPct val="20000"/>
              </a:spcBef>
              <a:spcAft>
                <a:spcPct val="0"/>
              </a:spcAft>
              <a:buChar char="»"/>
              <a:defRPr sz="2000">
                <a:solidFill>
                  <a:schemeClr val="tx1"/>
                </a:solidFill>
                <a:latin typeface="Times New Roman" charset="0"/>
              </a:defRPr>
            </a:lvl8pPr>
            <a:lvl9pPr marL="4000500" indent="-342900" eaLnBrk="0" fontAlgn="base" hangingPunct="0">
              <a:spcBef>
                <a:spcPct val="20000"/>
              </a:spcBef>
              <a:spcAft>
                <a:spcPct val="0"/>
              </a:spcAft>
              <a:buChar char="»"/>
              <a:defRPr sz="2000">
                <a:solidFill>
                  <a:schemeClr val="tx1"/>
                </a:solidFill>
                <a:latin typeface="Times New Roman" charset="0"/>
              </a:defRPr>
            </a:lvl9pPr>
          </a:lstStyle>
          <a:p>
            <a:pPr>
              <a:defRPr/>
            </a:pPr>
            <a:r>
              <a:rPr lang="en-US" altLang="en-US"/>
              <a:t>TLB access time is typically smaller than cache access time (because TLBs are much smaller than caches)</a:t>
            </a:r>
          </a:p>
          <a:p>
            <a:pPr lvl="1">
              <a:defRPr/>
            </a:pPr>
            <a:r>
              <a:rPr lang="en-US" altLang="en-US"/>
              <a:t>TLBs are typically not more than 128 to 256 entries even on high end machines</a:t>
            </a:r>
          </a:p>
        </p:txBody>
      </p:sp>
    </p:spTree>
    <p:extLst>
      <p:ext uri="{BB962C8B-B14F-4D97-AF65-F5344CB8AC3E}">
        <p14:creationId xmlns:p14="http://schemas.microsoft.com/office/powerpoint/2010/main" val="107247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pPr>
              <a:defRPr/>
            </a:pPr>
            <a:r>
              <a:rPr lang="en-US" altLang="en-US"/>
              <a:t>A TLB in the Memory Hierarchy</a:t>
            </a:r>
          </a:p>
        </p:txBody>
      </p:sp>
      <p:sp>
        <p:nvSpPr>
          <p:cNvPr id="1743875" name="Rectangle 3"/>
          <p:cNvSpPr>
            <a:spLocks noGrp="1" noChangeArrowheads="1"/>
          </p:cNvSpPr>
          <p:nvPr>
            <p:ph type="body" idx="1"/>
          </p:nvPr>
        </p:nvSpPr>
        <p:spPr>
          <a:xfrm>
            <a:off x="533400" y="3733800"/>
            <a:ext cx="8305800" cy="2881313"/>
          </a:xfrm>
        </p:spPr>
        <p:txBody>
          <a:bodyPr/>
          <a:lstStyle/>
          <a:p>
            <a:pPr>
              <a:lnSpc>
                <a:spcPct val="95000"/>
              </a:lnSpc>
              <a:buFont typeface="Wingdings" charset="2"/>
              <a:buChar char="q"/>
              <a:defRPr/>
            </a:pPr>
            <a:r>
              <a:rPr lang="en-US" altLang="en-US" sz="2000" dirty="0"/>
              <a:t>A TLB miss – is it a page fault or merely a TLB miss? </a:t>
            </a:r>
          </a:p>
          <a:p>
            <a:pPr lvl="1">
              <a:lnSpc>
                <a:spcPct val="95000"/>
              </a:lnSpc>
              <a:buFont typeface="Monotype Sorts" charset="2"/>
              <a:buChar char="l"/>
              <a:defRPr/>
            </a:pPr>
            <a:r>
              <a:rPr lang="en-US" altLang="en-US" sz="1800" dirty="0"/>
              <a:t>If the page is loaded into main memory, then the TLB miss can be handled (in hardware or software) by loading the translation information from the page table into the TLB</a:t>
            </a:r>
          </a:p>
          <a:p>
            <a:pPr lvl="2">
              <a:lnSpc>
                <a:spcPct val="95000"/>
              </a:lnSpc>
              <a:defRPr/>
            </a:pPr>
            <a:r>
              <a:rPr lang="en-US" altLang="en-US" sz="1800" dirty="0"/>
              <a:t>Takes 10’s of cycles to find and load the translation info into the TLB</a:t>
            </a:r>
          </a:p>
          <a:p>
            <a:pPr lvl="1">
              <a:lnSpc>
                <a:spcPct val="95000"/>
              </a:lnSpc>
              <a:buFont typeface="Monotype Sorts" charset="2"/>
              <a:buChar char="l"/>
              <a:defRPr/>
            </a:pPr>
            <a:r>
              <a:rPr lang="en-US" altLang="en-US" sz="1800" dirty="0"/>
              <a:t>If the page is not in main memory, then it’s a true page fault</a:t>
            </a:r>
          </a:p>
          <a:p>
            <a:pPr lvl="2">
              <a:lnSpc>
                <a:spcPct val="95000"/>
              </a:lnSpc>
              <a:defRPr/>
            </a:pPr>
            <a:r>
              <a:rPr lang="en-US" altLang="en-US" sz="1800" dirty="0"/>
              <a:t>Takes 1,000,000’s of cycles to service a page fault</a:t>
            </a:r>
          </a:p>
          <a:p>
            <a:pPr>
              <a:lnSpc>
                <a:spcPct val="95000"/>
              </a:lnSpc>
              <a:buFont typeface="Wingdings" charset="2"/>
              <a:buChar char="q"/>
              <a:defRPr/>
            </a:pPr>
            <a:r>
              <a:rPr lang="en-US" altLang="en-US" sz="2000" dirty="0"/>
              <a:t>TLB misses are much more frequent than true page faults</a:t>
            </a:r>
          </a:p>
        </p:txBody>
      </p:sp>
      <p:grpSp>
        <p:nvGrpSpPr>
          <p:cNvPr id="16387" name="Group 45"/>
          <p:cNvGrpSpPr>
            <a:grpSpLocks/>
          </p:cNvGrpSpPr>
          <p:nvPr/>
        </p:nvGrpSpPr>
        <p:grpSpPr bwMode="auto">
          <a:xfrm>
            <a:off x="495268" y="770731"/>
            <a:ext cx="6565900" cy="2908300"/>
            <a:chOff x="720" y="624"/>
            <a:chExt cx="4136" cy="1832"/>
          </a:xfrm>
        </p:grpSpPr>
        <p:sp>
          <p:nvSpPr>
            <p:cNvPr id="1743877" name="Line 5"/>
            <p:cNvSpPr>
              <a:spLocks noChangeShapeType="1"/>
            </p:cNvSpPr>
            <p:nvPr/>
          </p:nvSpPr>
          <p:spPr bwMode="auto">
            <a:xfrm>
              <a:off x="752" y="824"/>
              <a:ext cx="6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78" name="Line 6"/>
            <p:cNvSpPr>
              <a:spLocks noChangeShapeType="1"/>
            </p:cNvSpPr>
            <p:nvPr/>
          </p:nvSpPr>
          <p:spPr bwMode="auto">
            <a:xfrm>
              <a:off x="1376" y="832"/>
              <a:ext cx="0" cy="5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79" name="Line 7"/>
            <p:cNvSpPr>
              <a:spLocks noChangeShapeType="1"/>
            </p:cNvSpPr>
            <p:nvPr/>
          </p:nvSpPr>
          <p:spPr bwMode="auto">
            <a:xfrm flipH="1">
              <a:off x="720" y="1440"/>
              <a:ext cx="6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0" name="Rectangle 8"/>
            <p:cNvSpPr>
              <a:spLocks noChangeArrowheads="1"/>
            </p:cNvSpPr>
            <p:nvPr/>
          </p:nvSpPr>
          <p:spPr bwMode="auto">
            <a:xfrm>
              <a:off x="784" y="1056"/>
              <a:ext cx="3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CPU</a:t>
              </a:r>
            </a:p>
          </p:txBody>
        </p:sp>
        <p:sp>
          <p:nvSpPr>
            <p:cNvPr id="1743881" name="Rectangle 9"/>
            <p:cNvSpPr>
              <a:spLocks noChangeArrowheads="1"/>
            </p:cNvSpPr>
            <p:nvPr/>
          </p:nvSpPr>
          <p:spPr bwMode="auto">
            <a:xfrm>
              <a:off x="1792" y="848"/>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dirty="0">
                  <a:solidFill>
                    <a:schemeClr val="tx1"/>
                  </a:solidFill>
                  <a:latin typeface="Arial" charset="0"/>
                </a:rPr>
                <a:t>TLB</a:t>
              </a:r>
            </a:p>
            <a:p>
              <a:pPr algn="ctr">
                <a:defRPr/>
              </a:pPr>
              <a:r>
                <a:rPr lang="en-US" altLang="en-US" b="1" dirty="0">
                  <a:solidFill>
                    <a:schemeClr val="tx1"/>
                  </a:solidFill>
                  <a:latin typeface="Arial" charset="0"/>
                </a:rPr>
                <a:t>Lookup</a:t>
              </a:r>
            </a:p>
          </p:txBody>
        </p:sp>
        <p:sp>
          <p:nvSpPr>
            <p:cNvPr id="1743882" name="Rectangle 10"/>
            <p:cNvSpPr>
              <a:spLocks noChangeArrowheads="1"/>
            </p:cNvSpPr>
            <p:nvPr/>
          </p:nvSpPr>
          <p:spPr bwMode="auto">
            <a:xfrm>
              <a:off x="2944" y="848"/>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Cache</a:t>
              </a:r>
            </a:p>
          </p:txBody>
        </p:sp>
        <p:sp>
          <p:nvSpPr>
            <p:cNvPr id="1743883" name="Rectangle 11"/>
            <p:cNvSpPr>
              <a:spLocks noChangeArrowheads="1"/>
            </p:cNvSpPr>
            <p:nvPr/>
          </p:nvSpPr>
          <p:spPr bwMode="auto">
            <a:xfrm>
              <a:off x="4184" y="856"/>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Main</a:t>
              </a:r>
            </a:p>
            <a:p>
              <a:pPr algn="ctr">
                <a:defRPr/>
              </a:pPr>
              <a:r>
                <a:rPr lang="en-US" altLang="en-US" b="1">
                  <a:solidFill>
                    <a:schemeClr val="tx1"/>
                  </a:solidFill>
                  <a:latin typeface="Arial" charset="0"/>
                </a:rPr>
                <a:t>Memory</a:t>
              </a:r>
            </a:p>
          </p:txBody>
        </p:sp>
        <p:sp>
          <p:nvSpPr>
            <p:cNvPr id="1743884" name="Line 12"/>
            <p:cNvSpPr>
              <a:spLocks noChangeShapeType="1"/>
            </p:cNvSpPr>
            <p:nvPr/>
          </p:nvSpPr>
          <p:spPr bwMode="auto">
            <a:xfrm>
              <a:off x="1384" y="936"/>
              <a:ext cx="3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5" name="Line 13"/>
            <p:cNvSpPr>
              <a:spLocks noChangeShapeType="1"/>
            </p:cNvSpPr>
            <p:nvPr/>
          </p:nvSpPr>
          <p:spPr bwMode="auto">
            <a:xfrm>
              <a:off x="2464" y="936"/>
              <a:ext cx="46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6" name="Line 14"/>
            <p:cNvSpPr>
              <a:spLocks noChangeShapeType="1"/>
            </p:cNvSpPr>
            <p:nvPr/>
          </p:nvSpPr>
          <p:spPr bwMode="auto">
            <a:xfrm>
              <a:off x="3624" y="920"/>
              <a:ext cx="5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7" name="Line 15"/>
            <p:cNvSpPr>
              <a:spLocks noChangeShapeType="1"/>
            </p:cNvSpPr>
            <p:nvPr/>
          </p:nvSpPr>
          <p:spPr bwMode="auto">
            <a:xfrm flipH="1">
              <a:off x="4040" y="1328"/>
              <a:ext cx="1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8" name="Line 16"/>
            <p:cNvSpPr>
              <a:spLocks noChangeShapeType="1"/>
            </p:cNvSpPr>
            <p:nvPr/>
          </p:nvSpPr>
          <p:spPr bwMode="auto">
            <a:xfrm>
              <a:off x="4056" y="1336"/>
              <a:ext cx="8" cy="1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9" name="Line 17"/>
            <p:cNvSpPr>
              <a:spLocks noChangeShapeType="1"/>
            </p:cNvSpPr>
            <p:nvPr/>
          </p:nvSpPr>
          <p:spPr bwMode="auto">
            <a:xfrm flipH="1" flipV="1">
              <a:off x="1568" y="2448"/>
              <a:ext cx="1216" cy="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0" name="Line 18"/>
            <p:cNvSpPr>
              <a:spLocks noChangeShapeType="1"/>
            </p:cNvSpPr>
            <p:nvPr/>
          </p:nvSpPr>
          <p:spPr bwMode="auto">
            <a:xfrm flipH="1" flipV="1">
              <a:off x="1568" y="1344"/>
              <a:ext cx="0" cy="11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1" name="Line 19"/>
            <p:cNvSpPr>
              <a:spLocks noChangeShapeType="1"/>
            </p:cNvSpPr>
            <p:nvPr/>
          </p:nvSpPr>
          <p:spPr bwMode="auto">
            <a:xfrm flipH="1" flipV="1">
              <a:off x="1376" y="1392"/>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3" name="Line 21"/>
            <p:cNvSpPr>
              <a:spLocks noChangeShapeType="1"/>
            </p:cNvSpPr>
            <p:nvPr/>
          </p:nvSpPr>
          <p:spPr bwMode="auto">
            <a:xfrm flipH="1">
              <a:off x="3616" y="1344"/>
              <a:ext cx="1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5" name="Line 23"/>
            <p:cNvSpPr>
              <a:spLocks noChangeShapeType="1"/>
            </p:cNvSpPr>
            <p:nvPr/>
          </p:nvSpPr>
          <p:spPr bwMode="auto">
            <a:xfrm>
              <a:off x="2816" y="1344"/>
              <a:ext cx="0" cy="11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7" name="Rectangle 25"/>
            <p:cNvSpPr>
              <a:spLocks noChangeArrowheads="1"/>
            </p:cNvSpPr>
            <p:nvPr/>
          </p:nvSpPr>
          <p:spPr bwMode="auto">
            <a:xfrm>
              <a:off x="1400" y="76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VA</a:t>
              </a:r>
            </a:p>
          </p:txBody>
        </p:sp>
        <p:sp>
          <p:nvSpPr>
            <p:cNvPr id="1743898" name="Rectangle 26"/>
            <p:cNvSpPr>
              <a:spLocks noChangeArrowheads="1"/>
            </p:cNvSpPr>
            <p:nvPr/>
          </p:nvSpPr>
          <p:spPr bwMode="auto">
            <a:xfrm>
              <a:off x="2480" y="76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PA</a:t>
              </a:r>
            </a:p>
          </p:txBody>
        </p:sp>
        <p:sp>
          <p:nvSpPr>
            <p:cNvPr id="1743899" name="Rectangle 27"/>
            <p:cNvSpPr>
              <a:spLocks noChangeArrowheads="1"/>
            </p:cNvSpPr>
            <p:nvPr/>
          </p:nvSpPr>
          <p:spPr bwMode="auto">
            <a:xfrm>
              <a:off x="3656" y="752"/>
              <a:ext cx="4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miss</a:t>
              </a:r>
            </a:p>
          </p:txBody>
        </p:sp>
        <p:sp>
          <p:nvSpPr>
            <p:cNvPr id="1743900" name="Rectangle 28"/>
            <p:cNvSpPr>
              <a:spLocks noChangeArrowheads="1"/>
            </p:cNvSpPr>
            <p:nvPr/>
          </p:nvSpPr>
          <p:spPr bwMode="auto">
            <a:xfrm>
              <a:off x="2880" y="1464"/>
              <a:ext cx="25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hit</a:t>
              </a:r>
            </a:p>
          </p:txBody>
        </p:sp>
        <p:sp>
          <p:nvSpPr>
            <p:cNvPr id="1743901" name="Rectangle 29"/>
            <p:cNvSpPr>
              <a:spLocks noChangeArrowheads="1"/>
            </p:cNvSpPr>
            <p:nvPr/>
          </p:nvSpPr>
          <p:spPr bwMode="auto">
            <a:xfrm>
              <a:off x="3120" y="2272"/>
              <a:ext cx="3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data</a:t>
              </a:r>
            </a:p>
          </p:txBody>
        </p:sp>
        <p:sp>
          <p:nvSpPr>
            <p:cNvPr id="1743902" name="Rectangle 30"/>
            <p:cNvSpPr>
              <a:spLocks noChangeArrowheads="1"/>
            </p:cNvSpPr>
            <p:nvPr/>
          </p:nvSpPr>
          <p:spPr bwMode="auto">
            <a:xfrm>
              <a:off x="1792" y="1712"/>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Trans-</a:t>
              </a:r>
            </a:p>
            <a:p>
              <a:pPr algn="ctr">
                <a:defRPr/>
              </a:pPr>
              <a:r>
                <a:rPr lang="en-US" altLang="en-US" b="1">
                  <a:solidFill>
                    <a:schemeClr val="tx1"/>
                  </a:solidFill>
                  <a:latin typeface="Arial" charset="0"/>
                </a:rPr>
                <a:t>lation</a:t>
              </a:r>
            </a:p>
          </p:txBody>
        </p:sp>
        <p:sp>
          <p:nvSpPr>
            <p:cNvPr id="1743903" name="Rectangle 31"/>
            <p:cNvSpPr>
              <a:spLocks noChangeArrowheads="1"/>
            </p:cNvSpPr>
            <p:nvPr/>
          </p:nvSpPr>
          <p:spPr bwMode="auto">
            <a:xfrm>
              <a:off x="2480" y="624"/>
              <a:ext cx="25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hit</a:t>
              </a:r>
            </a:p>
          </p:txBody>
        </p:sp>
        <p:sp>
          <p:nvSpPr>
            <p:cNvPr id="1743904" name="Line 32"/>
            <p:cNvSpPr>
              <a:spLocks noChangeShapeType="1"/>
            </p:cNvSpPr>
            <p:nvPr/>
          </p:nvSpPr>
          <p:spPr bwMode="auto">
            <a:xfrm>
              <a:off x="2120" y="1432"/>
              <a:ext cx="0" cy="2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5" name="Rectangle 33"/>
            <p:cNvSpPr>
              <a:spLocks noChangeArrowheads="1"/>
            </p:cNvSpPr>
            <p:nvPr/>
          </p:nvSpPr>
          <p:spPr bwMode="auto">
            <a:xfrm>
              <a:off x="1704" y="1464"/>
              <a:ext cx="4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miss</a:t>
              </a:r>
            </a:p>
          </p:txBody>
        </p:sp>
        <p:sp>
          <p:nvSpPr>
            <p:cNvPr id="1743906" name="Line 34"/>
            <p:cNvSpPr>
              <a:spLocks noChangeShapeType="1"/>
            </p:cNvSpPr>
            <p:nvPr/>
          </p:nvSpPr>
          <p:spPr bwMode="auto">
            <a:xfrm>
              <a:off x="2128" y="2312"/>
              <a:ext cx="0" cy="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7" name="Line 35"/>
            <p:cNvSpPr>
              <a:spLocks noChangeShapeType="1"/>
            </p:cNvSpPr>
            <p:nvPr/>
          </p:nvSpPr>
          <p:spPr bwMode="auto">
            <a:xfrm>
              <a:off x="2136" y="2376"/>
              <a:ext cx="4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8" name="Line 36"/>
            <p:cNvSpPr>
              <a:spLocks noChangeShapeType="1"/>
            </p:cNvSpPr>
            <p:nvPr/>
          </p:nvSpPr>
          <p:spPr bwMode="auto">
            <a:xfrm flipV="1">
              <a:off x="2560" y="928"/>
              <a:ext cx="0" cy="14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9" name="Line 37"/>
            <p:cNvSpPr>
              <a:spLocks noChangeShapeType="1"/>
            </p:cNvSpPr>
            <p:nvPr/>
          </p:nvSpPr>
          <p:spPr bwMode="auto">
            <a:xfrm flipH="1">
              <a:off x="2768" y="2456"/>
              <a:ext cx="1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11" name="Rectangle 39"/>
            <p:cNvSpPr>
              <a:spLocks noChangeArrowheads="1"/>
            </p:cNvSpPr>
            <p:nvPr/>
          </p:nvSpPr>
          <p:spPr bwMode="auto">
            <a:xfrm>
              <a:off x="3248" y="624"/>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bg2"/>
                  </a:solidFill>
                  <a:latin typeface="Arial" charset="0"/>
                </a:rPr>
                <a:t>¾ t</a:t>
              </a:r>
              <a:endParaRPr lang="en-US" altLang="en-US" b="1">
                <a:solidFill>
                  <a:schemeClr val="tx1"/>
                </a:solidFill>
                <a:latin typeface="Arial" charset="0"/>
              </a:endParaRPr>
            </a:p>
          </p:txBody>
        </p:sp>
        <p:sp>
          <p:nvSpPr>
            <p:cNvPr id="1743912" name="Rectangle 40"/>
            <p:cNvSpPr>
              <a:spLocks noChangeArrowheads="1"/>
            </p:cNvSpPr>
            <p:nvPr/>
          </p:nvSpPr>
          <p:spPr bwMode="auto">
            <a:xfrm>
              <a:off x="1936" y="632"/>
              <a:ext cx="32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bg2"/>
                  </a:solidFill>
                  <a:latin typeface="Arial" charset="0"/>
                </a:rPr>
                <a:t>¼  t</a:t>
              </a:r>
              <a:endParaRPr lang="en-US" altLang="en-US" b="1">
                <a:solidFill>
                  <a:schemeClr val="tx1"/>
                </a:solidFill>
                <a:latin typeface="Arial" charset="0"/>
              </a:endParaRPr>
            </a:p>
          </p:txBody>
        </p:sp>
        <p:sp>
          <p:nvSpPr>
            <p:cNvPr id="1743915" name="Line 43"/>
            <p:cNvSpPr>
              <a:spLocks noChangeShapeType="1"/>
            </p:cNvSpPr>
            <p:nvPr/>
          </p:nvSpPr>
          <p:spPr bwMode="auto">
            <a:xfrm>
              <a:off x="3792" y="1344"/>
              <a:ext cx="0"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3916" name="Line 44"/>
            <p:cNvSpPr>
              <a:spLocks noChangeShapeType="1"/>
            </p:cNvSpPr>
            <p:nvPr/>
          </p:nvSpPr>
          <p:spPr bwMode="auto">
            <a:xfrm>
              <a:off x="2784" y="1344"/>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39" name="TextBox 38"/>
          <p:cNvSpPr txBox="1"/>
          <p:nvPr/>
        </p:nvSpPr>
        <p:spPr>
          <a:xfrm>
            <a:off x="6070569" y="2389548"/>
            <a:ext cx="3258818" cy="861774"/>
          </a:xfrm>
          <a:prstGeom prst="rect">
            <a:avLst/>
          </a:prstGeom>
          <a:noFill/>
        </p:spPr>
        <p:txBody>
          <a:bodyPr wrap="square" rtlCol="0">
            <a:spAutoFit/>
          </a:bodyPr>
          <a:lstStyle/>
          <a:p>
            <a:r>
              <a:rPr lang="en-US" sz="1600" dirty="0">
                <a:solidFill>
                  <a:srgbClr val="C00000"/>
                </a:solidFill>
              </a:rPr>
              <a:t>A physically indexed, physically tagged (PIPT) cache.</a:t>
            </a:r>
          </a:p>
          <a:p>
            <a:r>
              <a:rPr lang="en-US" sz="1600" dirty="0">
                <a:solidFill>
                  <a:srgbClr val="C00000"/>
                </a:solidFill>
              </a:rPr>
              <a:t>Other caches: VIVT, VIPT, PIVT </a:t>
            </a:r>
          </a:p>
        </p:txBody>
      </p:sp>
    </p:spTree>
    <p:extLst>
      <p:ext uri="{BB962C8B-B14F-4D97-AF65-F5344CB8AC3E}">
        <p14:creationId xmlns:p14="http://schemas.microsoft.com/office/powerpoint/2010/main" val="1308908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8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3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p:txBody>
          <a:bodyPr/>
          <a:lstStyle/>
          <a:p>
            <a:pPr>
              <a:defRPr/>
            </a:pPr>
            <a:r>
              <a:rPr lang="en-US" altLang="en-US"/>
              <a:t>Some Virtual Memory Design Parameters</a:t>
            </a:r>
          </a:p>
        </p:txBody>
      </p:sp>
      <p:graphicFrame>
        <p:nvGraphicFramePr>
          <p:cNvPr id="1763371" name="Group 43"/>
          <p:cNvGraphicFramePr>
            <a:graphicFrameLocks noGrp="1"/>
          </p:cNvGraphicFramePr>
          <p:nvPr>
            <p:ph sz="half" idx="2"/>
            <p:extLst>
              <p:ext uri="{D42A27DB-BD31-4B8C-83A1-F6EECF244321}">
                <p14:modId xmlns:p14="http://schemas.microsoft.com/office/powerpoint/2010/main" val="668739955"/>
              </p:ext>
            </p:extLst>
          </p:nvPr>
        </p:nvGraphicFramePr>
        <p:xfrm>
          <a:off x="1524000" y="1600200"/>
          <a:ext cx="6057900" cy="3604056"/>
        </p:xfrm>
        <a:graphic>
          <a:graphicData uri="http://schemas.openxmlformats.org/drawingml/2006/table">
            <a:tbl>
              <a:tblPr/>
              <a:tblGrid>
                <a:gridCol w="2667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tblGrid>
              <a:tr h="39998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Paged VM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Total size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dirty="0">
                          <a:ln>
                            <a:noFill/>
                          </a:ln>
                          <a:solidFill>
                            <a:schemeClr val="tx1"/>
                          </a:solidFill>
                          <a:effectLst/>
                          <a:latin typeface="Arial" charset="0"/>
                        </a:rPr>
                        <a:t>16,000 to 250,000 pages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16 to 512 entries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Total size (KB)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250,000 to 1,000,000,000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0.25 to 16</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8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Block size (B)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4000 to 64,000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4 to 32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 penalty (clocks)</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10,000,000 to 100,000,000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10 to 1000</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 rates</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0.00001% to 0.0001%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dirty="0">
                          <a:ln>
                            <a:noFill/>
                          </a:ln>
                          <a:solidFill>
                            <a:schemeClr val="tx1"/>
                          </a:solidFill>
                          <a:effectLst/>
                          <a:latin typeface="Arial" charset="0"/>
                        </a:rPr>
                        <a:t>0.01% to 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653037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p:txBody>
          <a:bodyPr/>
          <a:lstStyle/>
          <a:p>
            <a:pPr>
              <a:defRPr/>
            </a:pPr>
            <a:r>
              <a:rPr lang="en-US" altLang="en-US"/>
              <a:t>Two Machines’ Cache Parameters</a:t>
            </a:r>
          </a:p>
        </p:txBody>
      </p:sp>
      <p:graphicFrame>
        <p:nvGraphicFramePr>
          <p:cNvPr id="1764440" name="Group 88"/>
          <p:cNvGraphicFramePr>
            <a:graphicFrameLocks noGrp="1"/>
          </p:cNvGraphicFramePr>
          <p:nvPr/>
        </p:nvGraphicFramePr>
        <p:xfrm>
          <a:off x="762000" y="1143000"/>
          <a:ext cx="7696200" cy="4709136"/>
        </p:xfrm>
        <a:graphic>
          <a:graphicData uri="http://schemas.openxmlformats.org/drawingml/2006/table">
            <a:tbl>
              <a:tblPr/>
              <a:tblGrid>
                <a:gridCol w="1981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65711">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1" i="0" u="none" strike="noStrike" cap="none" normalizeH="0" baseline="0">
                          <a:ln>
                            <a:noFill/>
                          </a:ln>
                          <a:solidFill>
                            <a:schemeClr val="tx1"/>
                          </a:solidFill>
                          <a:effectLst/>
                          <a:latin typeface="Arial" charset="0"/>
                        </a:rPr>
                        <a:t>Intel P4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1" i="0" u="none" strike="noStrike" cap="none" normalizeH="0" baseline="0">
                          <a:ln>
                            <a:noFill/>
                          </a:ln>
                          <a:solidFill>
                            <a:schemeClr val="tx1"/>
                          </a:solidFill>
                          <a:effectLst/>
                          <a:latin typeface="Arial" charset="0"/>
                        </a:rPr>
                        <a:t>AMD Opteron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2814">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TLB organization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1 TLB for instructions and 1TLB for data</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4-way set associative</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use ~LRU replacement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have 128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TLB misses handled in hardware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2 TLBs for instructions and 2 TLBs for data</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L1 TLBs fully associative with ~LRU replacement</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L2 TLBs are 4-way set associative with round-robin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L1 TLBs have 40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L2 TLBs have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TBL misses handled in hardware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4196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US" altLang="ko-KR"/>
              <a:t>Page fault</a:t>
            </a:r>
          </a:p>
        </p:txBody>
      </p:sp>
      <p:sp>
        <p:nvSpPr>
          <p:cNvPr id="70659" name="Rectangle 3"/>
          <p:cNvSpPr>
            <a:spLocks noGrp="1" noChangeArrowheads="1"/>
          </p:cNvSpPr>
          <p:nvPr>
            <p:ph type="body" idx="1"/>
          </p:nvPr>
        </p:nvSpPr>
        <p:spPr/>
        <p:txBody>
          <a:bodyPr/>
          <a:lstStyle/>
          <a:p>
            <a:pPr>
              <a:lnSpc>
                <a:spcPct val="80000"/>
              </a:lnSpc>
            </a:pPr>
            <a:r>
              <a:rPr lang="en-US" altLang="ko-KR" sz="2000" dirty="0"/>
              <a:t>An interrupt to the software raised by the hardware when a program accesses a page that is not mapped in physical memory.</a:t>
            </a:r>
          </a:p>
          <a:p>
            <a:pPr>
              <a:lnSpc>
                <a:spcPct val="80000"/>
              </a:lnSpc>
            </a:pPr>
            <a:endParaRPr lang="en-US" altLang="ko-KR" sz="2000" dirty="0"/>
          </a:p>
          <a:p>
            <a:pPr>
              <a:lnSpc>
                <a:spcPct val="80000"/>
              </a:lnSpc>
            </a:pPr>
            <a:r>
              <a:rPr lang="en-US" altLang="ko-KR" sz="2000" dirty="0"/>
              <a:t>when a program accesses a memory location in its memory and the page corresponding to that memory is not loaded</a:t>
            </a:r>
          </a:p>
          <a:p>
            <a:pPr>
              <a:lnSpc>
                <a:spcPct val="80000"/>
              </a:lnSpc>
            </a:pPr>
            <a:endParaRPr lang="en-US" altLang="ko-KR" sz="2000" dirty="0"/>
          </a:p>
          <a:p>
            <a:pPr>
              <a:lnSpc>
                <a:spcPct val="80000"/>
              </a:lnSpc>
            </a:pPr>
            <a:r>
              <a:rPr lang="en-US" altLang="ko-KR" sz="2000" dirty="0"/>
              <a:t>when a program accesses a memory location in its memory and the program does not have privileges to access the page corresponding to that memory. </a:t>
            </a:r>
          </a:p>
          <a:p>
            <a:pPr>
              <a:lnSpc>
                <a:spcPct val="80000"/>
              </a:lnSpc>
              <a:buFont typeface="Wingdings" charset="2"/>
              <a:buNone/>
            </a:pPr>
            <a:endParaRPr lang="en-US" altLang="ko-KR" sz="2000" dirty="0"/>
          </a:p>
        </p:txBody>
      </p:sp>
    </p:spTree>
    <p:extLst>
      <p:ext uri="{BB962C8B-B14F-4D97-AF65-F5344CB8AC3E}">
        <p14:creationId xmlns:p14="http://schemas.microsoft.com/office/powerpoint/2010/main" val="1155071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Steps in Handling a Page Fault</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084263"/>
            <a:ext cx="61277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157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en-US" altLang="ko-KR"/>
              <a:t>Paging replacement algorithms</a:t>
            </a:r>
          </a:p>
        </p:txBody>
      </p:sp>
      <p:sp>
        <p:nvSpPr>
          <p:cNvPr id="84995" name="Rectangle 3"/>
          <p:cNvSpPr>
            <a:spLocks noGrp="1" noChangeArrowheads="1"/>
          </p:cNvSpPr>
          <p:nvPr>
            <p:ph idx="1"/>
          </p:nvPr>
        </p:nvSpPr>
        <p:spPr/>
        <p:txBody>
          <a:bodyPr/>
          <a:lstStyle/>
          <a:p>
            <a:r>
              <a:rPr lang="en-US" altLang="ko-KR" sz="2000" dirty="0"/>
              <a:t>OPT(MIN) : eliminate the page that be not expected to be used.</a:t>
            </a:r>
          </a:p>
          <a:p>
            <a:r>
              <a:rPr lang="en-US" altLang="ko-KR" sz="2000" dirty="0"/>
              <a:t>FIFO(first input/first  output) : rather than choosing the victim page at random, the oldest page is the first to be removed.</a:t>
            </a:r>
          </a:p>
          <a:p>
            <a:r>
              <a:rPr lang="en-US" altLang="ko-KR" sz="2000" dirty="0"/>
              <a:t>LRU(Least Recently used) : move out the page that is the least rarely used. </a:t>
            </a:r>
          </a:p>
          <a:p>
            <a:r>
              <a:rPr lang="en-US" altLang="ko-KR" sz="2000" dirty="0"/>
              <a:t>LFU(Least Frequently used) : move out the page that is not used often in the past.</a:t>
            </a:r>
          </a:p>
        </p:txBody>
      </p:sp>
    </p:spTree>
    <p:extLst>
      <p:ext uri="{BB962C8B-B14F-4D97-AF65-F5344CB8AC3E}">
        <p14:creationId xmlns:p14="http://schemas.microsoft.com/office/powerpoint/2010/main" val="810417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Replacement Policy</a:t>
            </a:r>
          </a:p>
        </p:txBody>
      </p:sp>
      <p:sp>
        <p:nvSpPr>
          <p:cNvPr id="27650" name="Rectangle 3"/>
          <p:cNvSpPr txBox="1">
            <a:spLocks noChangeArrowheads="1"/>
          </p:cNvSpPr>
          <p:nvPr/>
        </p:nvSpPr>
        <p:spPr bwMode="auto">
          <a:xfrm>
            <a:off x="533400" y="914400"/>
            <a:ext cx="80772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spcBef>
                <a:spcPct val="30000"/>
              </a:spcBef>
              <a:buClr>
                <a:schemeClr val="accent1"/>
              </a:buClr>
              <a:buSzPct val="75000"/>
              <a:buFont typeface="Wingdings" panose="05000000000000000000" pitchFamily="2" charset="2"/>
              <a:buChar char="q"/>
              <a:defRPr sz="2400">
                <a:solidFill>
                  <a:schemeClr val="tx1"/>
                </a:solidFill>
                <a:latin typeface="Arial" panose="020B0604020202020204" pitchFamily="34" charset="0"/>
              </a:defRPr>
            </a:lvl1pPr>
            <a:lvl2pPr marL="741363" indent="-246063">
              <a:spcBef>
                <a:spcPct val="30000"/>
              </a:spcBef>
              <a:buClr>
                <a:schemeClr val="accent1"/>
              </a:buClr>
              <a:buSzPct val="75000"/>
              <a:buFont typeface="Monotype Sorts" pitchFamily="2" charset="2"/>
              <a:buChar char="l"/>
              <a:defRPr sz="2000">
                <a:solidFill>
                  <a:schemeClr val="tx1"/>
                </a:solidFill>
                <a:latin typeface="Arial" panose="020B0604020202020204" pitchFamily="34" charset="0"/>
              </a:defRPr>
            </a:lvl2pPr>
            <a:lvl3pPr marL="1146175" indent="-176213">
              <a:spcBef>
                <a:spcPct val="30000"/>
              </a:spcBef>
              <a:buClr>
                <a:schemeClr val="accent1"/>
              </a:buClr>
              <a:buSzPct val="100000"/>
              <a:buChar char="-"/>
              <a:defRPr>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Common policies to replace page frames in physical memory</a:t>
            </a:r>
          </a:p>
          <a:p>
            <a:pPr lvl="1"/>
            <a:r>
              <a:rPr lang="en-US" altLang="en-US"/>
              <a:t>FIFO – first in first out</a:t>
            </a:r>
          </a:p>
          <a:p>
            <a:pPr lvl="1"/>
            <a:r>
              <a:rPr lang="en-US" altLang="en-US"/>
              <a:t>LRU – Least Recently used</a:t>
            </a:r>
          </a:p>
          <a:p>
            <a:r>
              <a:rPr lang="en-US" altLang="en-US"/>
              <a:t>Example: 3 page frames in physical memory, FIFO</a:t>
            </a:r>
          </a:p>
        </p:txBody>
      </p:sp>
      <p:pic>
        <p:nvPicPr>
          <p:cNvPr id="27651"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90888"/>
            <a:ext cx="70993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12"/>
          <p:cNvSpPr txBox="1">
            <a:spLocks noChangeArrowheads="1"/>
          </p:cNvSpPr>
          <p:nvPr/>
        </p:nvSpPr>
        <p:spPr bwMode="auto">
          <a:xfrm>
            <a:off x="63500" y="4264025"/>
            <a:ext cx="18415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120000"/>
              </a:lnSpc>
            </a:pPr>
            <a:r>
              <a:rPr lang="en-US" altLang="en-US"/>
              <a:t>Page frame 1</a:t>
            </a:r>
          </a:p>
          <a:p>
            <a:pPr>
              <a:lnSpc>
                <a:spcPct val="120000"/>
              </a:lnSpc>
            </a:pPr>
            <a:r>
              <a:rPr lang="en-US" altLang="en-US"/>
              <a:t>Page frame 2</a:t>
            </a:r>
          </a:p>
          <a:p>
            <a:pPr>
              <a:lnSpc>
                <a:spcPct val="120000"/>
              </a:lnSpc>
            </a:pPr>
            <a:r>
              <a:rPr lang="en-US" altLang="en-US"/>
              <a:t>Page frame 3</a:t>
            </a:r>
          </a:p>
          <a:p>
            <a:pPr>
              <a:lnSpc>
                <a:spcPct val="120000"/>
              </a:lnSpc>
            </a:pPr>
            <a:r>
              <a:rPr lang="en-US" altLang="en-US"/>
              <a:t>fault?</a:t>
            </a:r>
          </a:p>
          <a:p>
            <a:pPr>
              <a:lnSpc>
                <a:spcPct val="120000"/>
              </a:lnSpc>
            </a:pPr>
            <a:endParaRPr lang="en-US" altLang="en-US"/>
          </a:p>
        </p:txBody>
      </p:sp>
    </p:spTree>
    <p:extLst>
      <p:ext uri="{BB962C8B-B14F-4D97-AF65-F5344CB8AC3E}">
        <p14:creationId xmlns:p14="http://schemas.microsoft.com/office/powerpoint/2010/main" val="3755808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Replacement Policy</a:t>
            </a:r>
          </a:p>
        </p:txBody>
      </p:sp>
      <p:sp>
        <p:nvSpPr>
          <p:cNvPr id="28674" name="Rectangle 3"/>
          <p:cNvSpPr txBox="1">
            <a:spLocks noChangeArrowheads="1"/>
          </p:cNvSpPr>
          <p:nvPr/>
        </p:nvSpPr>
        <p:spPr bwMode="auto">
          <a:xfrm>
            <a:off x="533400" y="914400"/>
            <a:ext cx="80772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spcBef>
                <a:spcPct val="30000"/>
              </a:spcBef>
              <a:buClr>
                <a:schemeClr val="accent1"/>
              </a:buClr>
              <a:buSzPct val="75000"/>
              <a:buFont typeface="Wingdings" panose="05000000000000000000" pitchFamily="2" charset="2"/>
              <a:buChar char="q"/>
              <a:defRPr sz="2400">
                <a:solidFill>
                  <a:schemeClr val="tx1"/>
                </a:solidFill>
                <a:latin typeface="Arial" panose="020B0604020202020204" pitchFamily="34" charset="0"/>
              </a:defRPr>
            </a:lvl1pPr>
            <a:lvl2pPr marL="741363" indent="-246063">
              <a:spcBef>
                <a:spcPct val="30000"/>
              </a:spcBef>
              <a:buClr>
                <a:schemeClr val="accent1"/>
              </a:buClr>
              <a:buSzPct val="75000"/>
              <a:buFont typeface="Monotype Sorts" pitchFamily="2" charset="2"/>
              <a:buChar char="l"/>
              <a:defRPr sz="2000">
                <a:solidFill>
                  <a:schemeClr val="tx1"/>
                </a:solidFill>
                <a:latin typeface="Arial" panose="020B0604020202020204" pitchFamily="34" charset="0"/>
              </a:defRPr>
            </a:lvl2pPr>
            <a:lvl3pPr marL="1146175" indent="-176213">
              <a:spcBef>
                <a:spcPct val="30000"/>
              </a:spcBef>
              <a:buClr>
                <a:schemeClr val="accent1"/>
              </a:buClr>
              <a:buSzPct val="100000"/>
              <a:buChar char="-"/>
              <a:defRPr>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Example: 3 page frames in physical memory, LRU</a:t>
            </a:r>
          </a:p>
        </p:txBody>
      </p:sp>
      <p:sp>
        <p:nvSpPr>
          <p:cNvPr id="28675" name="TextBox 12"/>
          <p:cNvSpPr txBox="1">
            <a:spLocks noChangeArrowheads="1"/>
          </p:cNvSpPr>
          <p:nvPr/>
        </p:nvSpPr>
        <p:spPr bwMode="auto">
          <a:xfrm>
            <a:off x="76200" y="2743200"/>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120000"/>
              </a:lnSpc>
            </a:pPr>
            <a:r>
              <a:rPr lang="en-US" altLang="en-US"/>
              <a:t>Page frame 1</a:t>
            </a:r>
          </a:p>
          <a:p>
            <a:pPr>
              <a:lnSpc>
                <a:spcPct val="120000"/>
              </a:lnSpc>
            </a:pPr>
            <a:r>
              <a:rPr lang="en-US" altLang="en-US"/>
              <a:t>Page frame 2</a:t>
            </a:r>
          </a:p>
          <a:p>
            <a:pPr>
              <a:lnSpc>
                <a:spcPct val="120000"/>
              </a:lnSpc>
            </a:pPr>
            <a:r>
              <a:rPr lang="en-US" altLang="en-US"/>
              <a:t>Page frame 3</a:t>
            </a:r>
          </a:p>
          <a:p>
            <a:pPr>
              <a:lnSpc>
                <a:spcPct val="120000"/>
              </a:lnSpc>
            </a:pPr>
            <a:r>
              <a:rPr lang="en-US" altLang="en-US"/>
              <a:t>fault?</a:t>
            </a:r>
          </a:p>
          <a:p>
            <a:pPr>
              <a:lnSpc>
                <a:spcPct val="120000"/>
              </a:lnSpc>
            </a:pPr>
            <a:endParaRPr lang="en-US" altLang="en-US"/>
          </a:p>
        </p:txBody>
      </p:sp>
      <p:pic>
        <p:nvPicPr>
          <p:cNvPr id="2867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7162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715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402" name="Rectangle 2"/>
          <p:cNvSpPr>
            <a:spLocks noGrp="1" noChangeArrowheads="1"/>
          </p:cNvSpPr>
          <p:nvPr>
            <p:ph type="title"/>
          </p:nvPr>
        </p:nvSpPr>
        <p:spPr/>
        <p:txBody>
          <a:bodyPr/>
          <a:lstStyle/>
          <a:p>
            <a:pPr>
              <a:defRPr/>
            </a:pPr>
            <a:r>
              <a:rPr lang="en-US" altLang="en-US"/>
              <a:t>TLB Event Combinations</a:t>
            </a:r>
          </a:p>
        </p:txBody>
      </p:sp>
      <p:graphicFrame>
        <p:nvGraphicFramePr>
          <p:cNvPr id="1766506" name="Group 106"/>
          <p:cNvGraphicFramePr>
            <a:graphicFrameLocks noGrp="1"/>
          </p:cNvGraphicFramePr>
          <p:nvPr>
            <p:ph idx="1"/>
          </p:nvPr>
        </p:nvGraphicFramePr>
        <p:xfrm>
          <a:off x="533400" y="914400"/>
          <a:ext cx="8153400" cy="5059632"/>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181600">
                  <a:extLst>
                    <a:ext uri="{9D8B030D-6E8A-4147-A177-3AD203B41FA5}">
                      <a16:colId xmlns:a16="http://schemas.microsoft.com/office/drawing/2014/main" val="20003"/>
                    </a:ext>
                  </a:extLst>
                </a:gridCol>
              </a:tblGrid>
              <a:tr h="70099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 Table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Cache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Possible?  Under what circumstances?</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88924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algn="l"/>
            <a:r>
              <a:rPr lang="en-US" altLang="ko-KR"/>
              <a:t>Why is it needed</a:t>
            </a:r>
            <a:r>
              <a:rPr lang="en-US" altLang="ko-KR">
                <a:latin typeface="Arial" charset="0"/>
              </a:rPr>
              <a:t>…</a:t>
            </a:r>
            <a:r>
              <a:rPr lang="en-US" altLang="ko-KR"/>
              <a:t>.</a:t>
            </a:r>
          </a:p>
        </p:txBody>
      </p:sp>
      <p:sp>
        <p:nvSpPr>
          <p:cNvPr id="64515" name="Rectangle 3"/>
          <p:cNvSpPr>
            <a:spLocks noGrp="1" noChangeArrowheads="1"/>
          </p:cNvSpPr>
          <p:nvPr>
            <p:ph type="body" idx="1"/>
          </p:nvPr>
        </p:nvSpPr>
        <p:spPr/>
        <p:txBody>
          <a:bodyPr/>
          <a:lstStyle/>
          <a:p>
            <a:pPr>
              <a:lnSpc>
                <a:spcPct val="80000"/>
              </a:lnSpc>
            </a:pPr>
            <a:r>
              <a:rPr lang="en-US" altLang="ko-KR" dirty="0"/>
              <a:t>Before the development of the virtual memory technique, programmers in the 1940s and 1950s had to manage directly two-level storage such as main memory or ram and secondary memory in the form of hard disks or earlier, magnetic drums.</a:t>
            </a:r>
          </a:p>
          <a:p>
            <a:pPr>
              <a:lnSpc>
                <a:spcPct val="80000"/>
              </a:lnSpc>
              <a:buFont typeface="Wingdings" charset="2"/>
              <a:buNone/>
            </a:pPr>
            <a:endParaRPr lang="en-US" altLang="ko-KR" dirty="0"/>
          </a:p>
          <a:p>
            <a:pPr>
              <a:lnSpc>
                <a:spcPct val="80000"/>
              </a:lnSpc>
            </a:pPr>
            <a:r>
              <a:rPr lang="en-US" altLang="ko-KR" dirty="0"/>
              <a:t>Enlarge the address space, the set of addresses a program can utilize.</a:t>
            </a:r>
          </a:p>
          <a:p>
            <a:pPr lvl="1">
              <a:lnSpc>
                <a:spcPct val="80000"/>
              </a:lnSpc>
            </a:pPr>
            <a:r>
              <a:rPr lang="en-US" altLang="ko-KR" dirty="0"/>
              <a:t>Virtual memory is typically larger than physical memory.</a:t>
            </a:r>
          </a:p>
        </p:txBody>
      </p:sp>
    </p:spTree>
    <p:extLst>
      <p:ext uri="{BB962C8B-B14F-4D97-AF65-F5344CB8AC3E}">
        <p14:creationId xmlns:p14="http://schemas.microsoft.com/office/powerpoint/2010/main" val="3501338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p:txBody>
          <a:bodyPr/>
          <a:lstStyle/>
          <a:p>
            <a:pPr>
              <a:defRPr/>
            </a:pPr>
            <a:r>
              <a:rPr lang="en-US" altLang="en-US"/>
              <a:t>TLB Event Combinations</a:t>
            </a:r>
          </a:p>
        </p:txBody>
      </p:sp>
      <p:graphicFrame>
        <p:nvGraphicFramePr>
          <p:cNvPr id="1775619" name="Group 3"/>
          <p:cNvGraphicFramePr>
            <a:graphicFrameLocks noGrp="1"/>
          </p:cNvGraphicFramePr>
          <p:nvPr>
            <p:ph idx="1"/>
          </p:nvPr>
        </p:nvGraphicFramePr>
        <p:xfrm>
          <a:off x="533400" y="914400"/>
          <a:ext cx="8153400" cy="5059632"/>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181600">
                  <a:extLst>
                    <a:ext uri="{9D8B030D-6E8A-4147-A177-3AD203B41FA5}">
                      <a16:colId xmlns:a16="http://schemas.microsoft.com/office/drawing/2014/main" val="20003"/>
                    </a:ext>
                  </a:extLst>
                </a:gridCol>
              </a:tblGrid>
              <a:tr h="70099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 Table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Cache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Possible?  Under what circumstances?</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75666" name="Text Box 50"/>
          <p:cNvSpPr txBox="1">
            <a:spLocks noChangeArrowheads="1"/>
          </p:cNvSpPr>
          <p:nvPr/>
        </p:nvSpPr>
        <p:spPr bwMode="auto">
          <a:xfrm>
            <a:off x="3505200" y="1600200"/>
            <a:ext cx="251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what we want!</a:t>
            </a:r>
          </a:p>
        </p:txBody>
      </p:sp>
      <p:sp>
        <p:nvSpPr>
          <p:cNvPr id="1775667" name="Text Box 51"/>
          <p:cNvSpPr txBox="1">
            <a:spLocks noChangeArrowheads="1"/>
          </p:cNvSpPr>
          <p:nvPr/>
        </p:nvSpPr>
        <p:spPr bwMode="auto">
          <a:xfrm>
            <a:off x="3505200" y="2032000"/>
            <a:ext cx="4302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although the page table is not </a:t>
            </a:r>
          </a:p>
          <a:p>
            <a:pPr>
              <a:defRPr/>
            </a:pPr>
            <a:r>
              <a:rPr lang="en-US" altLang="en-US" sz="2000">
                <a:solidFill>
                  <a:schemeClr val="tx1"/>
                </a:solidFill>
                <a:latin typeface="Arial" charset="0"/>
              </a:rPr>
              <a:t>checked if the TLB hits</a:t>
            </a:r>
          </a:p>
        </p:txBody>
      </p:sp>
      <p:sp>
        <p:nvSpPr>
          <p:cNvPr id="1775668" name="Text Box 52"/>
          <p:cNvSpPr txBox="1">
            <a:spLocks noChangeArrowheads="1"/>
          </p:cNvSpPr>
          <p:nvPr/>
        </p:nvSpPr>
        <p:spPr bwMode="auto">
          <a:xfrm>
            <a:off x="3505200" y="2794000"/>
            <a:ext cx="3965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TLB miss, PA in page table</a:t>
            </a:r>
          </a:p>
        </p:txBody>
      </p:sp>
      <p:sp>
        <p:nvSpPr>
          <p:cNvPr id="1775669" name="Text Box 53"/>
          <p:cNvSpPr txBox="1">
            <a:spLocks noChangeArrowheads="1"/>
          </p:cNvSpPr>
          <p:nvPr/>
        </p:nvSpPr>
        <p:spPr bwMode="auto">
          <a:xfrm>
            <a:off x="3505200" y="3251200"/>
            <a:ext cx="502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TLB miss, PA in page table, but data</a:t>
            </a:r>
          </a:p>
          <a:p>
            <a:pPr>
              <a:defRPr/>
            </a:pPr>
            <a:r>
              <a:rPr lang="en-US" altLang="en-US" sz="2000">
                <a:solidFill>
                  <a:schemeClr val="tx1"/>
                </a:solidFill>
                <a:latin typeface="Arial" charset="0"/>
              </a:rPr>
              <a:t>not in cache</a:t>
            </a:r>
          </a:p>
        </p:txBody>
      </p:sp>
      <p:sp>
        <p:nvSpPr>
          <p:cNvPr id="1775670" name="Text Box 54"/>
          <p:cNvSpPr txBox="1">
            <a:spLocks noChangeArrowheads="1"/>
          </p:cNvSpPr>
          <p:nvPr/>
        </p:nvSpPr>
        <p:spPr bwMode="auto">
          <a:xfrm>
            <a:off x="3505200" y="4013200"/>
            <a:ext cx="201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page fault</a:t>
            </a:r>
          </a:p>
        </p:txBody>
      </p:sp>
      <p:sp>
        <p:nvSpPr>
          <p:cNvPr id="1775671" name="Text Box 55"/>
          <p:cNvSpPr txBox="1">
            <a:spLocks noChangeArrowheads="1"/>
          </p:cNvSpPr>
          <p:nvPr/>
        </p:nvSpPr>
        <p:spPr bwMode="auto">
          <a:xfrm>
            <a:off x="3505200" y="4394200"/>
            <a:ext cx="501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Impossible – TLB translation not possible if</a:t>
            </a:r>
          </a:p>
          <a:p>
            <a:pPr>
              <a:defRPr/>
            </a:pPr>
            <a:r>
              <a:rPr lang="en-US" altLang="en-US" sz="2000">
                <a:solidFill>
                  <a:schemeClr val="tx1"/>
                </a:solidFill>
                <a:latin typeface="Arial" charset="0"/>
              </a:rPr>
              <a:t>page is not present in memory</a:t>
            </a:r>
          </a:p>
        </p:txBody>
      </p:sp>
      <p:sp>
        <p:nvSpPr>
          <p:cNvPr id="1775672" name="Text Box 56"/>
          <p:cNvSpPr txBox="1">
            <a:spLocks noChangeArrowheads="1"/>
          </p:cNvSpPr>
          <p:nvPr/>
        </p:nvSpPr>
        <p:spPr bwMode="auto">
          <a:xfrm>
            <a:off x="3505200" y="5181600"/>
            <a:ext cx="4811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Impossible – data not allowed in cache if </a:t>
            </a:r>
          </a:p>
          <a:p>
            <a:pPr>
              <a:defRPr/>
            </a:pPr>
            <a:r>
              <a:rPr lang="en-US" altLang="en-US" sz="2000">
                <a:solidFill>
                  <a:schemeClr val="tx1"/>
                </a:solidFill>
                <a:latin typeface="Arial" charset="0"/>
              </a:rPr>
              <a:t>page is not in memory</a:t>
            </a:r>
          </a:p>
        </p:txBody>
      </p:sp>
    </p:spTree>
    <p:extLst>
      <p:ext uri="{BB962C8B-B14F-4D97-AF65-F5344CB8AC3E}">
        <p14:creationId xmlns:p14="http://schemas.microsoft.com/office/powerpoint/2010/main" val="8343207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5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5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56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56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56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756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5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66" grpId="0"/>
      <p:bldP spid="1775667" grpId="0"/>
      <p:bldP spid="1775668" grpId="0"/>
      <p:bldP spid="1775669" grpId="0"/>
      <p:bldP spid="1775670" grpId="0"/>
      <p:bldP spid="1775671" grpId="0"/>
      <p:bldP spid="177567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pPr>
              <a:defRPr/>
            </a:pPr>
            <a:r>
              <a:rPr lang="en-US" altLang="en-US"/>
              <a:t>The Hardware/Software Boundary</a:t>
            </a:r>
          </a:p>
        </p:txBody>
      </p:sp>
      <p:sp>
        <p:nvSpPr>
          <p:cNvPr id="1752067" name="Rectangle 3"/>
          <p:cNvSpPr>
            <a:spLocks noGrp="1" noChangeArrowheads="1"/>
          </p:cNvSpPr>
          <p:nvPr>
            <p:ph type="body" idx="1"/>
          </p:nvPr>
        </p:nvSpPr>
        <p:spPr>
          <a:xfrm>
            <a:off x="533400" y="914400"/>
            <a:ext cx="8077200" cy="4886325"/>
          </a:xfrm>
        </p:spPr>
        <p:txBody>
          <a:bodyPr/>
          <a:lstStyle/>
          <a:p>
            <a:pPr>
              <a:buFont typeface="Wingdings" charset="2"/>
              <a:buChar char="q"/>
              <a:defRPr/>
            </a:pPr>
            <a:r>
              <a:rPr lang="en-US" altLang="en-US" sz="2000" dirty="0"/>
              <a:t>What parts of the virtual to physical address translation is done by or assisted by the hardware?</a:t>
            </a:r>
          </a:p>
          <a:p>
            <a:pPr lvl="1">
              <a:buFont typeface="Monotype Sorts" charset="2"/>
              <a:buChar char="l"/>
              <a:defRPr/>
            </a:pPr>
            <a:r>
              <a:rPr lang="en-US" altLang="en-US" sz="1800" dirty="0"/>
              <a:t>Translation Lookaside Buffer (TLB) that caches the recent translations</a:t>
            </a:r>
          </a:p>
          <a:p>
            <a:pPr lvl="2">
              <a:defRPr/>
            </a:pPr>
            <a:r>
              <a:rPr lang="en-US" altLang="en-US" sz="1800" dirty="0"/>
              <a:t>TLB access time is part of the cache hit time</a:t>
            </a:r>
          </a:p>
          <a:p>
            <a:pPr lvl="2">
              <a:defRPr/>
            </a:pPr>
            <a:r>
              <a:rPr lang="en-US" altLang="en-US" sz="1800" dirty="0"/>
              <a:t>May allot an extra stage in the pipeline for TLB access</a:t>
            </a:r>
          </a:p>
          <a:p>
            <a:pPr lvl="1">
              <a:buFont typeface="Monotype Sorts" charset="2"/>
              <a:buChar char="l"/>
              <a:defRPr/>
            </a:pPr>
            <a:r>
              <a:rPr lang="en-US" altLang="en-US" sz="1800" dirty="0"/>
              <a:t>Page table storage, fault detection and updating</a:t>
            </a:r>
          </a:p>
          <a:p>
            <a:pPr lvl="2">
              <a:defRPr/>
            </a:pPr>
            <a:r>
              <a:rPr lang="en-US" altLang="en-US" sz="1800" dirty="0"/>
              <a:t>Page faults result in interrupts (precise) that are then handled by the OS</a:t>
            </a:r>
          </a:p>
          <a:p>
            <a:pPr lvl="2">
              <a:defRPr/>
            </a:pPr>
            <a:r>
              <a:rPr lang="en-US" altLang="en-US" sz="1800" dirty="0"/>
              <a:t>Hardware must support (i.e., update appropriately) Dirty and Reference bits (e.g., ~LRU) in the Page Tables</a:t>
            </a:r>
          </a:p>
          <a:p>
            <a:pPr lvl="1">
              <a:buFont typeface="Monotype Sorts" charset="2"/>
              <a:buChar char="l"/>
              <a:defRPr/>
            </a:pPr>
            <a:r>
              <a:rPr lang="en-US" altLang="en-US" sz="1800" dirty="0"/>
              <a:t>Disk placement</a:t>
            </a:r>
          </a:p>
          <a:p>
            <a:pPr lvl="2">
              <a:defRPr/>
            </a:pPr>
            <a:r>
              <a:rPr lang="en-US" altLang="en-US" sz="1800" dirty="0"/>
              <a:t>Bootstrap (e.g., out of disk sector 0) so the system can service a limited number of page faults before the OS is even loaded</a:t>
            </a:r>
          </a:p>
        </p:txBody>
      </p:sp>
    </p:spTree>
    <p:extLst>
      <p:ext uri="{BB962C8B-B14F-4D97-AF65-F5344CB8AC3E}">
        <p14:creationId xmlns:p14="http://schemas.microsoft.com/office/powerpoint/2010/main" val="1125162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title"/>
          </p:nvPr>
        </p:nvSpPr>
        <p:spPr/>
        <p:txBody>
          <a:bodyPr/>
          <a:lstStyle/>
          <a:p>
            <a:pPr>
              <a:defRPr/>
            </a:pPr>
            <a:r>
              <a:rPr lang="en-US" altLang="en-US"/>
              <a:t>Summary</a:t>
            </a:r>
          </a:p>
        </p:txBody>
      </p:sp>
      <p:sp>
        <p:nvSpPr>
          <p:cNvPr id="1759235" name="Rectangle 3"/>
          <p:cNvSpPr>
            <a:spLocks noGrp="1" noChangeArrowheads="1"/>
          </p:cNvSpPr>
          <p:nvPr>
            <p:ph type="body" idx="1"/>
          </p:nvPr>
        </p:nvSpPr>
        <p:spPr>
          <a:xfrm>
            <a:off x="533400" y="914400"/>
            <a:ext cx="8153400" cy="5030788"/>
          </a:xfrm>
        </p:spPr>
        <p:txBody>
          <a:bodyPr/>
          <a:lstStyle/>
          <a:p>
            <a:pPr marL="457200" indent="-457200">
              <a:buFont typeface="Wingdings" charset="2"/>
              <a:buChar char="q"/>
              <a:defRPr/>
            </a:pPr>
            <a:r>
              <a:rPr lang="en-US" altLang="en-US" sz="2000" dirty="0"/>
              <a:t>The Principle of Locality:</a:t>
            </a:r>
          </a:p>
          <a:p>
            <a:pPr marL="876300" lvl="1" indent="-381000">
              <a:buFont typeface="Monotype Sorts" charset="2"/>
              <a:buChar char="l"/>
              <a:defRPr/>
            </a:pPr>
            <a:r>
              <a:rPr lang="en-US" altLang="en-US" sz="1800" dirty="0"/>
              <a:t>Program likely to access a relatively small portion of the address space at any instant of time.</a:t>
            </a:r>
          </a:p>
          <a:p>
            <a:pPr marL="1312863" lvl="2" indent="-342900">
              <a:defRPr/>
            </a:pPr>
            <a:r>
              <a:rPr lang="en-US" altLang="en-US" sz="1800" dirty="0">
                <a:solidFill>
                  <a:schemeClr val="accent2"/>
                </a:solidFill>
              </a:rPr>
              <a:t>Temporal Locality</a:t>
            </a:r>
            <a:r>
              <a:rPr lang="en-US" altLang="en-US" sz="1800" dirty="0"/>
              <a:t>: Locality in Time</a:t>
            </a:r>
          </a:p>
          <a:p>
            <a:pPr marL="1312863" lvl="2" indent="-342900">
              <a:defRPr/>
            </a:pPr>
            <a:r>
              <a:rPr lang="en-US" altLang="en-US" sz="1800" dirty="0">
                <a:solidFill>
                  <a:schemeClr val="accent2"/>
                </a:solidFill>
              </a:rPr>
              <a:t>Spatial Locality</a:t>
            </a:r>
            <a:r>
              <a:rPr lang="en-US" altLang="en-US" sz="1800" dirty="0"/>
              <a:t>: Locality in Space</a:t>
            </a:r>
          </a:p>
          <a:p>
            <a:pPr marL="457200" indent="-457200">
              <a:buFont typeface="Wingdings" charset="2"/>
              <a:buChar char="q"/>
              <a:defRPr/>
            </a:pPr>
            <a:r>
              <a:rPr lang="en-US" altLang="en-US" sz="2000"/>
              <a:t>Caches, TLBs, Virtual Memory all understood by examining how they deal with the four questions</a:t>
            </a:r>
          </a:p>
          <a:p>
            <a:pPr marL="876300" lvl="1" indent="-381000">
              <a:buFont typeface="Monotype Sorts" charset="2"/>
              <a:buAutoNum type="arabicPeriod"/>
              <a:defRPr/>
            </a:pPr>
            <a:r>
              <a:rPr lang="en-US" altLang="en-US" sz="1800" dirty="0"/>
              <a:t>Where can block be placed?</a:t>
            </a:r>
          </a:p>
          <a:p>
            <a:pPr marL="876300" lvl="1" indent="-381000">
              <a:buFont typeface="Monotype Sorts" charset="2"/>
              <a:buAutoNum type="arabicPeriod"/>
              <a:defRPr/>
            </a:pPr>
            <a:r>
              <a:rPr lang="en-US" altLang="en-US" sz="1800" dirty="0"/>
              <a:t>How is block found?</a:t>
            </a:r>
          </a:p>
          <a:p>
            <a:pPr marL="876300" lvl="1" indent="-381000">
              <a:buFont typeface="Monotype Sorts" charset="2"/>
              <a:buAutoNum type="arabicPeriod"/>
              <a:defRPr/>
            </a:pPr>
            <a:r>
              <a:rPr lang="en-US" altLang="en-US" sz="1800" dirty="0"/>
              <a:t>What block is replaced on miss?</a:t>
            </a:r>
          </a:p>
          <a:p>
            <a:pPr marL="876300" lvl="1" indent="-381000">
              <a:buFont typeface="Monotype Sorts" charset="2"/>
              <a:buAutoNum type="arabicPeriod"/>
              <a:defRPr/>
            </a:pPr>
            <a:r>
              <a:rPr lang="en-US" altLang="en-US" sz="1800" dirty="0"/>
              <a:t>How are writes handled?</a:t>
            </a:r>
          </a:p>
          <a:p>
            <a:pPr marL="457200" indent="-457200">
              <a:lnSpc>
                <a:spcPct val="85000"/>
              </a:lnSpc>
              <a:buFont typeface="Wingdings" charset="2"/>
              <a:buChar char="q"/>
              <a:defRPr/>
            </a:pPr>
            <a:r>
              <a:rPr lang="en-US" altLang="en-US" sz="2000" dirty="0"/>
              <a:t>Page tables map virtual address to physical address</a:t>
            </a:r>
          </a:p>
          <a:p>
            <a:pPr marL="876300" lvl="1" indent="-381000">
              <a:lnSpc>
                <a:spcPct val="85000"/>
              </a:lnSpc>
              <a:buFont typeface="Monotype Sorts" charset="2"/>
              <a:buChar char="l"/>
              <a:defRPr/>
            </a:pPr>
            <a:r>
              <a:rPr lang="en-US" altLang="en-US" sz="1800" dirty="0"/>
              <a:t>TLBs are important for fast translation</a:t>
            </a:r>
          </a:p>
        </p:txBody>
      </p:sp>
    </p:spTree>
    <p:extLst>
      <p:ext uri="{BB962C8B-B14F-4D97-AF65-F5344CB8AC3E}">
        <p14:creationId xmlns:p14="http://schemas.microsoft.com/office/powerpoint/2010/main" val="379576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algn="l"/>
            <a:r>
              <a:rPr lang="en-US" altLang="ko-KR" dirty="0"/>
              <a:t>Object</a:t>
            </a:r>
            <a:r>
              <a:rPr lang="en-US" altLang="ko-KR" dirty="0">
                <a:latin typeface="Arial" charset="0"/>
              </a:rPr>
              <a:t>ive</a:t>
            </a:r>
            <a:endParaRPr lang="en-US" altLang="ko-KR" dirty="0"/>
          </a:p>
        </p:txBody>
      </p:sp>
      <p:sp>
        <p:nvSpPr>
          <p:cNvPr id="79875" name="Rectangle 3"/>
          <p:cNvSpPr>
            <a:spLocks noGrp="1" noChangeArrowheads="1"/>
          </p:cNvSpPr>
          <p:nvPr>
            <p:ph type="body" idx="1"/>
          </p:nvPr>
        </p:nvSpPr>
        <p:spPr/>
        <p:txBody>
          <a:bodyPr/>
          <a:lstStyle/>
          <a:p>
            <a:pPr>
              <a:lnSpc>
                <a:spcPct val="80000"/>
              </a:lnSpc>
            </a:pPr>
            <a:r>
              <a:rPr lang="en-US" altLang="ko-KR" sz="2800" dirty="0"/>
              <a:t>When a computer is executing many programs at the same time, virtual memory makes it possible for the computer to share memory efficiently. </a:t>
            </a:r>
          </a:p>
          <a:p>
            <a:pPr lvl="1">
              <a:lnSpc>
                <a:spcPct val="80000"/>
              </a:lnSpc>
            </a:pPr>
            <a:r>
              <a:rPr lang="en-US" altLang="ko-KR" sz="2400" dirty="0"/>
              <a:t>Virtual memory create an illusion that the program has its own dedicated memory </a:t>
            </a:r>
          </a:p>
          <a:p>
            <a:pPr>
              <a:lnSpc>
                <a:spcPct val="80000"/>
              </a:lnSpc>
              <a:buFont typeface="Wingdings" charset="2"/>
              <a:buNone/>
            </a:pPr>
            <a:endParaRPr lang="en-US" altLang="ko-KR" sz="2800" dirty="0"/>
          </a:p>
          <a:p>
            <a:pPr>
              <a:lnSpc>
                <a:spcPct val="80000"/>
              </a:lnSpc>
            </a:pPr>
            <a:r>
              <a:rPr lang="en-US" altLang="ko-KR" sz="2800" dirty="0"/>
              <a:t>Eliminate a restriction posed by small sized physical memory</a:t>
            </a:r>
            <a:br>
              <a:rPr lang="en-US" altLang="ko-KR" sz="2800" dirty="0"/>
            </a:br>
            <a:endParaRPr lang="en-US" altLang="ko-KR" sz="2800" dirty="0"/>
          </a:p>
          <a:p>
            <a:pPr>
              <a:lnSpc>
                <a:spcPct val="80000"/>
              </a:lnSpc>
            </a:pPr>
            <a:r>
              <a:rPr lang="en-US" altLang="ko-KR" sz="2800" dirty="0"/>
              <a:t>When many programs are running at the same time, by distributing each suitable memory area to each program, VM protects programs from  interfering each other in each memory area.</a:t>
            </a:r>
          </a:p>
        </p:txBody>
      </p:sp>
    </p:spTree>
    <p:extLst>
      <p:ext uri="{BB962C8B-B14F-4D97-AF65-F5344CB8AC3E}">
        <p14:creationId xmlns:p14="http://schemas.microsoft.com/office/powerpoint/2010/main" val="123049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algn="l"/>
            <a:r>
              <a:rPr lang="en-US" altLang="ko-KR"/>
              <a:t>How does it work</a:t>
            </a:r>
            <a:r>
              <a:rPr lang="en-US" altLang="ko-KR">
                <a:latin typeface="Arial" charset="0"/>
              </a:rPr>
              <a:t>…</a:t>
            </a:r>
            <a:endParaRPr lang="en-US" altLang="ko-KR"/>
          </a:p>
        </p:txBody>
      </p:sp>
      <p:sp>
        <p:nvSpPr>
          <p:cNvPr id="65539" name="Rectangle 3"/>
          <p:cNvSpPr>
            <a:spLocks noGrp="1" noChangeArrowheads="1"/>
          </p:cNvSpPr>
          <p:nvPr>
            <p:ph idx="1"/>
          </p:nvPr>
        </p:nvSpPr>
        <p:spPr/>
        <p:txBody>
          <a:bodyPr/>
          <a:lstStyle/>
          <a:p>
            <a:pPr>
              <a:lnSpc>
                <a:spcPct val="90000"/>
              </a:lnSpc>
            </a:pPr>
            <a:r>
              <a:rPr lang="en-US" altLang="ko-KR" dirty="0"/>
              <a:t>To facilitate copying virtual memory into real memory, the operating system divides virtual memory into pages, each of which contains a fixed number of addresses.</a:t>
            </a:r>
          </a:p>
          <a:p>
            <a:pPr>
              <a:lnSpc>
                <a:spcPct val="90000"/>
              </a:lnSpc>
            </a:pPr>
            <a:r>
              <a:rPr lang="en-US" altLang="ko-KR" dirty="0"/>
              <a:t>Each page is stored on a disk until it is needed.</a:t>
            </a:r>
          </a:p>
          <a:p>
            <a:pPr>
              <a:lnSpc>
                <a:spcPct val="90000"/>
              </a:lnSpc>
            </a:pPr>
            <a:r>
              <a:rPr lang="en-US" altLang="ko-KR" dirty="0"/>
              <a:t>When the page is needed, the operating system copies it from disk to main memory, translating the virtual addresses into real addresses.</a:t>
            </a:r>
          </a:p>
        </p:txBody>
      </p:sp>
    </p:spTree>
    <p:extLst>
      <p:ext uri="{BB962C8B-B14F-4D97-AF65-F5344CB8AC3E}">
        <p14:creationId xmlns:p14="http://schemas.microsoft.com/office/powerpoint/2010/main" val="236957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algn="l"/>
            <a:r>
              <a:rPr lang="en-US" altLang="ko-KR" sz="4000"/>
              <a:t>MMU (Memory Management Unit)</a:t>
            </a:r>
          </a:p>
        </p:txBody>
      </p:sp>
      <p:sp>
        <p:nvSpPr>
          <p:cNvPr id="72707" name="Rectangle 3"/>
          <p:cNvSpPr>
            <a:spLocks noGrp="1" noChangeArrowheads="1"/>
          </p:cNvSpPr>
          <p:nvPr>
            <p:ph type="body" idx="1"/>
          </p:nvPr>
        </p:nvSpPr>
        <p:spPr/>
        <p:txBody>
          <a:bodyPr/>
          <a:lstStyle/>
          <a:p>
            <a:pPr>
              <a:lnSpc>
                <a:spcPct val="90000"/>
              </a:lnSpc>
            </a:pPr>
            <a:r>
              <a:rPr lang="en-US" altLang="ko-KR" sz="2400" dirty="0"/>
              <a:t>The hardware base that makes a virtual memory system possible.</a:t>
            </a:r>
          </a:p>
          <a:p>
            <a:pPr>
              <a:lnSpc>
                <a:spcPct val="90000"/>
              </a:lnSpc>
            </a:pPr>
            <a:r>
              <a:rPr lang="en-US" altLang="ko-KR" sz="2400" dirty="0"/>
              <a:t>Allows software to reference physical memory by virtual addresses, quite often more than one.</a:t>
            </a:r>
          </a:p>
          <a:p>
            <a:pPr>
              <a:lnSpc>
                <a:spcPct val="90000"/>
              </a:lnSpc>
            </a:pPr>
            <a:r>
              <a:rPr lang="en-US" altLang="ko-KR" sz="2400" dirty="0"/>
              <a:t>It accomplishes this through the use of page and page tables.</a:t>
            </a:r>
          </a:p>
          <a:p>
            <a:pPr lvl="1">
              <a:lnSpc>
                <a:spcPct val="90000"/>
              </a:lnSpc>
            </a:pPr>
            <a:r>
              <a:rPr lang="en-US" altLang="ko-KR" dirty="0"/>
              <a:t>In addition to page, segmentation is another mechanism</a:t>
            </a:r>
          </a:p>
          <a:p>
            <a:pPr lvl="1">
              <a:lnSpc>
                <a:spcPct val="90000"/>
              </a:lnSpc>
            </a:pPr>
            <a:r>
              <a:rPr lang="en-US" altLang="ko-KR" dirty="0"/>
              <a:t>We focus on paging, which is simpler</a:t>
            </a:r>
          </a:p>
          <a:p>
            <a:pPr>
              <a:lnSpc>
                <a:spcPct val="90000"/>
              </a:lnSpc>
            </a:pPr>
            <a:r>
              <a:rPr lang="en-US" altLang="ko-KR" sz="2400" dirty="0"/>
              <a:t>Use a section of memory to translate virtual addresses into physical addresses via a series of table lookups.</a:t>
            </a:r>
          </a:p>
          <a:p>
            <a:pPr>
              <a:lnSpc>
                <a:spcPct val="90000"/>
              </a:lnSpc>
            </a:pPr>
            <a:r>
              <a:rPr lang="en-US" altLang="ko-KR" sz="2400" dirty="0"/>
              <a:t>The software that handles the page fault is generally part of an operating system and the hardware that detects this situation.</a:t>
            </a:r>
          </a:p>
        </p:txBody>
      </p:sp>
    </p:spTree>
    <p:extLst>
      <p:ext uri="{BB962C8B-B14F-4D97-AF65-F5344CB8AC3E}">
        <p14:creationId xmlns:p14="http://schemas.microsoft.com/office/powerpoint/2010/main" val="23370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Address Space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9</a:t>
            </a:fld>
            <a:endParaRPr lang="en-US" altLang="en-US"/>
          </a:p>
        </p:txBody>
      </p:sp>
      <p:grpSp>
        <p:nvGrpSpPr>
          <p:cNvPr id="6" name="Group 4"/>
          <p:cNvGrpSpPr>
            <a:grpSpLocks noChangeAspect="1"/>
          </p:cNvGrpSpPr>
          <p:nvPr/>
        </p:nvGrpSpPr>
        <p:grpSpPr bwMode="auto">
          <a:xfrm>
            <a:off x="581154" y="1549400"/>
            <a:ext cx="7272209" cy="4165600"/>
            <a:chOff x="813" y="976"/>
            <a:chExt cx="4134" cy="2368"/>
          </a:xfrm>
        </p:grpSpPr>
        <p:sp>
          <p:nvSpPr>
            <p:cNvPr id="7" name="AutoShape 3"/>
            <p:cNvSpPr>
              <a:spLocks noChangeAspect="1" noChangeArrowheads="1" noTextEdit="1"/>
            </p:cNvSpPr>
            <p:nvPr/>
          </p:nvSpPr>
          <p:spPr bwMode="auto">
            <a:xfrm>
              <a:off x="813" y="976"/>
              <a:ext cx="4134" cy="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 y="976"/>
              <a:ext cx="414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6795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1244</TotalTime>
  <Words>2991</Words>
  <Application>Microsoft Macintosh PowerPoint</Application>
  <PresentationFormat>On-screen Show (4:3)</PresentationFormat>
  <Paragraphs>465</Paragraphs>
  <Slides>52</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맑은 고딕</vt:lpstr>
      <vt:lpstr>ＭＳ Ｐゴシック</vt:lpstr>
      <vt:lpstr>Arial</vt:lpstr>
      <vt:lpstr>Calibri</vt:lpstr>
      <vt:lpstr>Helvetica</vt:lpstr>
      <vt:lpstr>Monotype Sorts</vt:lpstr>
      <vt:lpstr>Symbol</vt:lpstr>
      <vt:lpstr>Times New Roman</vt:lpstr>
      <vt:lpstr>Verdana</vt:lpstr>
      <vt:lpstr>Wingdings</vt:lpstr>
      <vt:lpstr>Office Theme</vt:lpstr>
      <vt:lpstr>CPSC3300: Computer Systems Organization</vt:lpstr>
      <vt:lpstr>Administrivia</vt:lpstr>
      <vt:lpstr>Review:  The Memory Hierarchy</vt:lpstr>
      <vt:lpstr>History</vt:lpstr>
      <vt:lpstr>Why is it needed….</vt:lpstr>
      <vt:lpstr>Objective</vt:lpstr>
      <vt:lpstr>How does it work…</vt:lpstr>
      <vt:lpstr>MMU (Memory Management Unit)</vt:lpstr>
      <vt:lpstr>Program Address Space</vt:lpstr>
      <vt:lpstr>Virtual Memory (Paging)</vt:lpstr>
      <vt:lpstr>Hardware and Control Structures</vt:lpstr>
      <vt:lpstr>Hardware and Control Structures</vt:lpstr>
      <vt:lpstr>Execution of a Program</vt:lpstr>
      <vt:lpstr>Execution of a Program</vt:lpstr>
      <vt:lpstr>Improved System Utilization</vt:lpstr>
      <vt:lpstr>Thrashing</vt:lpstr>
      <vt:lpstr>Principle of Locality</vt:lpstr>
      <vt:lpstr>Paging</vt:lpstr>
      <vt:lpstr>Virtual Memory That is  Larger Than Physical Memory</vt:lpstr>
      <vt:lpstr>Transfer of a Paged Memory to  Contiguous Disk Space</vt:lpstr>
      <vt:lpstr>Demand Paging for Virtual Memory</vt:lpstr>
      <vt:lpstr>Valid-Invalid Bit</vt:lpstr>
      <vt:lpstr>Administrivia</vt:lpstr>
      <vt:lpstr>Page Table When Some Pages  Are Not in Main Memory</vt:lpstr>
      <vt:lpstr>User/Process Perspective</vt:lpstr>
      <vt:lpstr>Paging</vt:lpstr>
      <vt:lpstr>Page Lookups</vt:lpstr>
      <vt:lpstr>Paging Example</vt:lpstr>
      <vt:lpstr>Paging Example</vt:lpstr>
      <vt:lpstr>Page Size</vt:lpstr>
      <vt:lpstr>Page Size</vt:lpstr>
      <vt:lpstr>Page Size</vt:lpstr>
      <vt:lpstr>Page Size</vt:lpstr>
      <vt:lpstr>Page Tables</vt:lpstr>
      <vt:lpstr>Translation Lookaside Buffer</vt:lpstr>
      <vt:lpstr>Translation Lookaside Buffer</vt:lpstr>
      <vt:lpstr>Making Address Translation Fast</vt:lpstr>
      <vt:lpstr>Translation Lookaside Buffer</vt:lpstr>
      <vt:lpstr>Translation Lookaside Buffer</vt:lpstr>
      <vt:lpstr>Translation Lookaside Buffers (TLBs)</vt:lpstr>
      <vt:lpstr>A TLB in the Memory Hierarchy</vt:lpstr>
      <vt:lpstr>Some Virtual Memory Design Parameters</vt:lpstr>
      <vt:lpstr>Two Machines’ Cache Parameters</vt:lpstr>
      <vt:lpstr>Page fault</vt:lpstr>
      <vt:lpstr>Steps in Handling a Page Fault</vt:lpstr>
      <vt:lpstr>Paging replacement algorithms</vt:lpstr>
      <vt:lpstr>Replacement Policy</vt:lpstr>
      <vt:lpstr>Replacement Policy</vt:lpstr>
      <vt:lpstr>TLB Event Combinations</vt:lpstr>
      <vt:lpstr>TLB Event Combinations</vt:lpstr>
      <vt:lpstr>The Hardware/Software Boundary</vt:lpstr>
      <vt:lpstr>Summary</vt:lpstr>
    </vt:vector>
  </TitlesOfParts>
  <Company>Marquette University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70</cp:revision>
  <cp:lastPrinted>2013-08-26T14:30:50Z</cp:lastPrinted>
  <dcterms:created xsi:type="dcterms:W3CDTF">2009-09-29T16:16:12Z</dcterms:created>
  <dcterms:modified xsi:type="dcterms:W3CDTF">2018-04-12T19:24:03Z</dcterms:modified>
</cp:coreProperties>
</file>