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612" autoAdjust="0"/>
  </p:normalViewPr>
  <p:slideViewPr>
    <p:cSldViewPr>
      <p:cViewPr varScale="1">
        <p:scale>
          <a:sx n="85" d="100"/>
          <a:sy n="85" d="100"/>
        </p:scale>
        <p:origin x="33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276600"/>
            <a:ext cx="8610600" cy="1938992"/>
          </a:xfrm>
          <a:prstGeom prst="rect">
            <a:avLst/>
          </a:prstGeom>
          <a:noFill/>
        </p:spPr>
        <p:txBody>
          <a:bodyPr wrap="square" rtlCol="0">
            <a:spAutoFit/>
          </a:bodyPr>
          <a:lstStyle/>
          <a:p>
            <a:r>
              <a:rPr lang="en-US" sz="2400" dirty="0" smtClean="0"/>
              <a:t>STUDENT NAME:PAVITHRA.E</a:t>
            </a:r>
          </a:p>
          <a:p>
            <a:r>
              <a:rPr lang="en-US" sz="2400" dirty="0" smtClean="0"/>
              <a:t>REGISTER NO:312214569/asunm1473222209809</a:t>
            </a:r>
            <a:endParaRPr lang="en-US" sz="2400" dirty="0"/>
          </a:p>
          <a:p>
            <a:r>
              <a:rPr lang="en-US" sz="2400" dirty="0" smtClean="0"/>
              <a:t>DEPARTMENT:DEPARTMENT OF COMMERCE</a:t>
            </a:r>
            <a:endParaRPr lang="en-US" sz="2400" dirty="0"/>
          </a:p>
          <a:p>
            <a:r>
              <a:rPr lang="en-US" sz="2400" dirty="0" smtClean="0"/>
              <a:t>COLLEGE:ST.THMOMAS COLLEGE OF ARTS AND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1125200" y="304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447800"/>
            <a:ext cx="6477000" cy="3416320"/>
          </a:xfrm>
          <a:prstGeom prst="rect">
            <a:avLst/>
          </a:prstGeom>
        </p:spPr>
        <p:txBody>
          <a:bodyPr wrap="square">
            <a:spAutoFit/>
          </a:bodyPr>
          <a:lstStyle/>
          <a:p>
            <a:r>
              <a:rPr lang="en-IN" sz="2400" dirty="0"/>
              <a:t>Dynamic Charts: Use line charts or area charts to show trends over time</a:t>
            </a:r>
            <a:r>
              <a:rPr lang="en-IN" sz="2400" dirty="0" smtClean="0"/>
              <a:t>.</a:t>
            </a:r>
          </a:p>
          <a:p>
            <a:r>
              <a:rPr lang="en-IN" sz="2400" dirty="0" smtClean="0"/>
              <a:t> </a:t>
            </a:r>
            <a:r>
              <a:rPr lang="en-IN" sz="2400" dirty="0"/>
              <a:t>These can help you easily identify patterns and fluctuations in attendance</a:t>
            </a:r>
            <a:r>
              <a:rPr lang="en-IN" sz="2400" dirty="0" smtClean="0"/>
              <a:t>.</a:t>
            </a:r>
          </a:p>
          <a:p>
            <a:r>
              <a:rPr lang="en-IN" sz="2400" dirty="0" smtClean="0"/>
              <a:t>Conditional </a:t>
            </a:r>
            <a:r>
              <a:rPr lang="en-IN" sz="2400" dirty="0"/>
              <a:t>Formatting: Highlight specific data points or ranges using </a:t>
            </a:r>
            <a:r>
              <a:rPr lang="en-IN" sz="2400" dirty="0" err="1"/>
              <a:t>color</a:t>
            </a:r>
            <a:r>
              <a:rPr lang="en-IN" sz="2400" dirty="0"/>
              <a:t> scales or data bars</a:t>
            </a:r>
            <a:r>
              <a:rPr lang="en-IN" sz="2400" dirty="0" smtClean="0"/>
              <a:t>.</a:t>
            </a:r>
          </a:p>
          <a:p>
            <a:r>
              <a:rPr lang="en-IN" sz="2400" dirty="0" smtClean="0"/>
              <a:t> </a:t>
            </a:r>
            <a:r>
              <a:rPr lang="en-IN" sz="2400" dirty="0"/>
              <a:t>For instance, you might use a gradient to show attendance levels, with high attendance in green and low in 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GB" dirty="0" smtClean="0"/>
              <a:t>RESULTS</a:t>
            </a:r>
            <a:br>
              <a:rPr lang="en-GB" dirty="0" smtClean="0"/>
            </a:br>
            <a:endParaRPr lang="en-IN" dirty="0"/>
          </a:p>
        </p:txBody>
      </p:sp>
      <p:sp>
        <p:nvSpPr>
          <p:cNvPr id="3" name="Text Placeholder 2"/>
          <p:cNvSpPr>
            <a:spLocks noGrp="1"/>
          </p:cNvSpPr>
          <p:nvPr>
            <p:ph type="body" idx="1"/>
          </p:nvPr>
        </p:nvSpPr>
        <p:spPr>
          <a:xfrm>
            <a:off x="609600" y="1577340"/>
            <a:ext cx="10972800" cy="276999"/>
          </a:xfrm>
        </p:spPr>
        <p:txBody>
          <a:bodyPr/>
          <a:lstStyle/>
          <a:p>
            <a:endParaRPr lang="en-IN" dirty="0"/>
          </a:p>
        </p:txBody>
      </p:sp>
      <p:sp>
        <p:nvSpPr>
          <p:cNvPr id="4" name="AutoShape 2" descr="blob:https://web.whatsapp.com/3661b272-7cf8-4828-82dd-7e475c280b4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457200" y="2057400"/>
            <a:ext cx="9829800" cy="4038600"/>
          </a:xfrm>
          <a:prstGeom prst="rect">
            <a:avLst/>
          </a:prstGeom>
        </p:spPr>
      </p:pic>
      <p:pic>
        <p:nvPicPr>
          <p:cNvPr id="6" name="Picture 5"/>
          <p:cNvPicPr>
            <a:picLocks noChangeAspect="1"/>
          </p:cNvPicPr>
          <p:nvPr/>
        </p:nvPicPr>
        <p:blipFill>
          <a:blip r:embed="rId2"/>
          <a:stretch>
            <a:fillRect/>
          </a:stretch>
        </p:blipFill>
        <p:spPr>
          <a:xfrm>
            <a:off x="609600" y="2209800"/>
            <a:ext cx="9829800" cy="4038600"/>
          </a:xfrm>
          <a:prstGeom prst="rect">
            <a:avLst/>
          </a:prstGeom>
        </p:spPr>
      </p:pic>
    </p:spTree>
    <p:extLst>
      <p:ext uri="{BB962C8B-B14F-4D97-AF65-F5344CB8AC3E}">
        <p14:creationId xmlns:p14="http://schemas.microsoft.com/office/powerpoint/2010/main" val="277549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95400" y="1524000"/>
            <a:ext cx="7162800" cy="4305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381000" y="1524000"/>
            <a:ext cx="7239000" cy="1754326"/>
          </a:xfrm>
          <a:prstGeom prst="rect">
            <a:avLst/>
          </a:prstGeom>
        </p:spPr>
        <p:txBody>
          <a:bodyPr wrap="square">
            <a:spAutoFit/>
          </a:bodyPr>
          <a:lstStyle/>
          <a:p>
            <a:r>
              <a:rPr lang="en-IN" dirty="0"/>
              <a:t>"In conclusion, our analysis of employee data using Excel has provided valuable insights into our organization's workforce. By leveraging Excel's data analysis capabilities, we were able to identify trends, patterns, and correlations within our employee data, including [briefly mention some key findings, e.g., "areas of high turnover, opportunities for training and development, and disparities in compensation"].</a:t>
            </a:r>
          </a:p>
        </p:txBody>
      </p:sp>
      <p:sp>
        <p:nvSpPr>
          <p:cNvPr id="4" name="Rectangle 3"/>
          <p:cNvSpPr/>
          <p:nvPr/>
        </p:nvSpPr>
        <p:spPr>
          <a:xfrm>
            <a:off x="381000" y="3276600"/>
            <a:ext cx="6324600" cy="2031325"/>
          </a:xfrm>
          <a:prstGeom prst="rect">
            <a:avLst/>
          </a:prstGeom>
        </p:spPr>
        <p:txBody>
          <a:bodyPr wrap="square">
            <a:spAutoFit/>
          </a:bodyPr>
          <a:lstStyle/>
          <a:p>
            <a:r>
              <a:rPr lang="en-IN" dirty="0"/>
              <a:t>These findings have significant implications for our organization's strategic planning, talent management, and decision-making processes. By applying the insights gained from this analysis, we can:- Improve employee retention and engagement- Optimize training and development programs- Enhance diversity, equity, and inclusion initiatives- Inform data-driven decisions on compensation and benefits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0" y="2690336"/>
            <a:ext cx="6096000" cy="1477328"/>
          </a:xfrm>
          <a:prstGeom prst="rect">
            <a:avLst/>
          </a:prstGeom>
        </p:spPr>
        <p:txBody>
          <a:bodyPr>
            <a:spAutoFit/>
          </a:bodyPr>
          <a:lstStyle/>
          <a:p>
            <a:r>
              <a:rPr lang="en-IN" dirty="0"/>
              <a:t>In our organization, employee attendance is critical to maintaining productivity and ensuring smooth operations. However, the current approach to monitoring and </a:t>
            </a:r>
            <a:r>
              <a:rPr lang="en-IN" dirty="0" err="1"/>
              <a:t>analyzing</a:t>
            </a:r>
            <a:r>
              <a:rPr lang="en-IN" dirty="0"/>
              <a:t> attendance is primarily manual and lacks a structured, visual method for identifying trends and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2551837"/>
            <a:ext cx="6096000" cy="1754326"/>
          </a:xfrm>
          <a:prstGeom prst="rect">
            <a:avLst/>
          </a:prstGeom>
        </p:spPr>
        <p:txBody>
          <a:bodyPr>
            <a:spAutoFit/>
          </a:bodyPr>
          <a:lstStyle/>
          <a:p>
            <a:r>
              <a:rPr lang="en-IN" dirty="0"/>
              <a:t>1)To automate the analysis of employee attendance data.2)To create easy-to-understand Excel charts that visualize trends in attendance over time.3)To provide management with actionable insights that support decision-making related to employee scheduling, leave policies, and interventions for improving </a:t>
            </a:r>
            <a:r>
              <a:rPr lang="en-IN" dirty="0" err="1"/>
              <a:t>attendanc</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506200" y="6172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515600" y="6477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371600" y="609600"/>
            <a:ext cx="5014595"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GB" sz="3200" spc="5" dirty="0" smtClean="0"/>
              <a:t/>
            </a:r>
            <a:br>
              <a:rPr lang="en-GB" sz="3200" spc="5" dirty="0" smtClean="0"/>
            </a:br>
            <a:r>
              <a:rPr lang="en-GB" sz="3200" spc="5" dirty="0"/>
              <a:t/>
            </a:r>
            <a:br>
              <a:rPr lang="en-GB" sz="3200" spc="5" dirty="0"/>
            </a:br>
            <a:r>
              <a:rPr lang="en-GB" sz="3200" spc="5" dirty="0"/>
              <a:t/>
            </a:r>
            <a:br>
              <a:rPr lang="en-GB" sz="3200" spc="5" dirty="0"/>
            </a:br>
            <a:r>
              <a:rPr lang="en-GB" sz="2400" spc="5" dirty="0"/>
              <a:t>1Human Resources (HR)  and </a:t>
            </a:r>
            <a:r>
              <a:rPr lang="en-GB" sz="2400" spc="5" dirty="0" smtClean="0"/>
              <a:t>Managers</a:t>
            </a:r>
            <a:br>
              <a:rPr lang="en-GB" sz="2400" spc="5" dirty="0" smtClean="0"/>
            </a:br>
            <a:r>
              <a:rPr lang="en-GB" sz="2400" spc="5" dirty="0" smtClean="0"/>
              <a:t>2Team </a:t>
            </a:r>
            <a:r>
              <a:rPr lang="en-GB" sz="2400" spc="5" dirty="0"/>
              <a:t>Leaders and </a:t>
            </a:r>
            <a:r>
              <a:rPr lang="en-GB" sz="2400" spc="5" dirty="0" smtClean="0"/>
              <a:t>Managers</a:t>
            </a:r>
            <a:br>
              <a:rPr lang="en-GB" sz="2400" spc="5" dirty="0" smtClean="0"/>
            </a:br>
            <a:r>
              <a:rPr lang="en-GB" sz="2400" spc="5" dirty="0" smtClean="0"/>
              <a:t>3Senior </a:t>
            </a:r>
            <a:r>
              <a:rPr lang="en-GB" sz="2400" spc="5" dirty="0"/>
              <a:t>Management and </a:t>
            </a:r>
            <a:r>
              <a:rPr lang="en-GB" sz="2400" spc="5" dirty="0" smtClean="0"/>
              <a:t>Executives</a:t>
            </a:r>
            <a:br>
              <a:rPr lang="en-GB" sz="2400" spc="5" dirty="0" smtClean="0"/>
            </a:br>
            <a:r>
              <a:rPr lang="en-GB" sz="2400" spc="5" dirty="0" smtClean="0"/>
              <a:t>4Operations </a:t>
            </a:r>
            <a:r>
              <a:rPr lang="en-GB" sz="2400" spc="5" dirty="0"/>
              <a:t>and Planning </a:t>
            </a:r>
            <a:r>
              <a:rPr lang="en-GB" sz="2400" spc="5" dirty="0" smtClean="0"/>
              <a:t>Teams</a:t>
            </a:r>
            <a:br>
              <a:rPr lang="en-GB" sz="2400" spc="5" dirty="0" smtClean="0"/>
            </a:br>
            <a:r>
              <a:rPr lang="en-GB" sz="2400" spc="5" dirty="0" smtClean="0"/>
              <a:t>5Finance Department</a:t>
            </a:r>
            <a:br>
              <a:rPr lang="en-GB" sz="2400" spc="5" dirty="0" smtClean="0"/>
            </a:br>
            <a:r>
              <a:rPr lang="en-GB" sz="2400" spc="5" dirty="0" smtClean="0"/>
              <a:t>6Employee </a:t>
            </a:r>
            <a:r>
              <a:rPr lang="en-GB" sz="2400" spc="5" dirty="0"/>
              <a:t>Relations or Engagement Teams7Employees</a:t>
            </a: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430000" y="6324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28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49000" y="6553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AutoShape 2" descr="blob:https://web.whatsapp.com/b9963f79-3631-4388-96e9-51850596658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2819400" y="2133600"/>
            <a:ext cx="6096000" cy="2677656"/>
          </a:xfrm>
          <a:prstGeom prst="rect">
            <a:avLst/>
          </a:prstGeom>
        </p:spPr>
        <p:txBody>
          <a:bodyPr>
            <a:spAutoFit/>
          </a:bodyPr>
          <a:lstStyle/>
          <a:p>
            <a:r>
              <a:rPr lang="en-IN" sz="2400" dirty="0"/>
              <a:t>Our solution offers a comprehensive approach to visualizing employee attendance trends using Excel charts. By integrating data analysis with clear graphical representations, we make it easier for organizations to monitor attendance patterns and identify trends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381000"/>
            <a:ext cx="10681335" cy="5181600"/>
          </a:xfrm>
        </p:spPr>
        <p:txBody>
          <a:bodyPr/>
          <a:lstStyle/>
          <a:p>
            <a:r>
              <a:rPr lang="en-GB" sz="6000" dirty="0" smtClean="0"/>
              <a:t>DATASET DESCRIPTION</a:t>
            </a:r>
            <a:br>
              <a:rPr lang="en-GB" sz="6000" dirty="0" smtClean="0"/>
            </a:br>
            <a:r>
              <a:rPr lang="en-GB" sz="2800" dirty="0" smtClean="0"/>
              <a:t/>
            </a:r>
            <a:br>
              <a:rPr lang="en-GB" sz="2800" dirty="0" smtClean="0"/>
            </a:br>
            <a:r>
              <a:rPr lang="en-GB" sz="2800" dirty="0" smtClean="0"/>
              <a:t>Employee</a:t>
            </a:r>
            <a:r>
              <a:rPr lang="en-GB" sz="2800" dirty="0"/>
              <a:t>= </a:t>
            </a:r>
            <a:r>
              <a:rPr lang="en-GB" sz="2800" dirty="0" smtClean="0"/>
              <a:t>KAGGLE</a:t>
            </a:r>
            <a:br>
              <a:rPr lang="en-GB" sz="2800" dirty="0" smtClean="0"/>
            </a:br>
            <a:r>
              <a:rPr lang="en-GB" sz="2800" dirty="0" smtClean="0"/>
              <a:t>26-Features</a:t>
            </a:r>
            <a:br>
              <a:rPr lang="en-GB" sz="2800" dirty="0" smtClean="0"/>
            </a:br>
            <a:r>
              <a:rPr lang="en-GB" sz="2800" dirty="0" smtClean="0"/>
              <a:t>9-Features</a:t>
            </a:r>
            <a:br>
              <a:rPr lang="en-GB" sz="2800" dirty="0" smtClean="0"/>
            </a:br>
            <a:r>
              <a:rPr lang="en-GB" sz="2800" dirty="0" err="1" smtClean="0"/>
              <a:t>Emp</a:t>
            </a:r>
            <a:r>
              <a:rPr lang="en-GB" sz="2800" dirty="0" smtClean="0"/>
              <a:t> </a:t>
            </a:r>
            <a:r>
              <a:rPr lang="en-GB" sz="2800" dirty="0"/>
              <a:t>Id- </a:t>
            </a:r>
            <a:r>
              <a:rPr lang="en-GB" sz="2800" dirty="0" smtClean="0"/>
              <a:t>Number</a:t>
            </a:r>
            <a:br>
              <a:rPr lang="en-GB" sz="2800" dirty="0" smtClean="0"/>
            </a:br>
            <a:r>
              <a:rPr lang="en-GB" sz="2800" dirty="0" smtClean="0"/>
              <a:t>Name </a:t>
            </a:r>
            <a:r>
              <a:rPr lang="en-GB" sz="2800" dirty="0" err="1"/>
              <a:t>TextEmp</a:t>
            </a:r>
            <a:r>
              <a:rPr lang="en-GB" sz="2800" dirty="0"/>
              <a:t>- </a:t>
            </a:r>
            <a:r>
              <a:rPr lang="en-GB" sz="2800" dirty="0" smtClean="0"/>
              <a:t>Type</a:t>
            </a:r>
            <a:br>
              <a:rPr lang="en-GB" sz="2800" dirty="0" smtClean="0"/>
            </a:br>
            <a:r>
              <a:rPr lang="en-GB" sz="2800" dirty="0" smtClean="0"/>
              <a:t>Current </a:t>
            </a:r>
            <a:r>
              <a:rPr lang="en-GB" sz="2800" dirty="0"/>
              <a:t>Employee Rating- </a:t>
            </a:r>
            <a:r>
              <a:rPr lang="en-GB" sz="2800" dirty="0" smtClean="0"/>
              <a:t>Number</a:t>
            </a:r>
            <a:br>
              <a:rPr lang="en-GB" sz="2800" dirty="0" smtClean="0"/>
            </a:br>
            <a:r>
              <a:rPr lang="en-GB" sz="2800" dirty="0" smtClean="0"/>
              <a:t>Gender- </a:t>
            </a:r>
            <a:r>
              <a:rPr lang="en-GB" sz="2800" dirty="0"/>
              <a:t>Male </a:t>
            </a:r>
            <a:r>
              <a:rPr lang="en-GB" sz="2800" dirty="0" err="1"/>
              <a:t>FemaleEmployee</a:t>
            </a:r>
            <a:r>
              <a:rPr lang="en-GB" sz="2800" dirty="0"/>
              <a:t> Rating -</a:t>
            </a:r>
            <a:r>
              <a:rPr lang="en-GB" sz="2800" dirty="0" err="1" smtClean="0"/>
              <a:t>NumberDATA</a:t>
            </a:r>
            <a:endParaRPr lang="en-IN" sz="2800" dirty="0"/>
          </a:p>
        </p:txBody>
      </p:sp>
      <p:sp>
        <p:nvSpPr>
          <p:cNvPr id="3" name="AutoShape 2" descr="blob:https://web.whatsapp.com/a73fe206-19e4-4a93-8af4-a3f1fd17ef4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3000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58600" y="6400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a:xfrm>
            <a:off x="755332" y="385444"/>
            <a:ext cx="10681335" cy="5539978"/>
          </a:xfrm>
        </p:spPr>
        <p:txBody>
          <a:bodyPr/>
          <a:lstStyle/>
          <a:p>
            <a:r>
              <a:rPr lang="en-GB" dirty="0" smtClean="0"/>
              <a:t>THE “WOW” IN OUR SOLUTION</a:t>
            </a:r>
            <a:br>
              <a:rPr lang="en-GB" dirty="0" smtClean="0"/>
            </a:br>
            <a:r>
              <a:rPr lang="en-GB" dirty="0" smtClean="0"/>
              <a:t/>
            </a:r>
            <a:br>
              <a:rPr lang="en-GB" dirty="0" smtClean="0"/>
            </a:br>
            <a:r>
              <a:rPr lang="en-GB" dirty="0" smtClean="0"/>
              <a:t/>
            </a:r>
            <a:br>
              <a:rPr lang="en-GB" dirty="0" smtClean="0"/>
            </a:br>
            <a:r>
              <a:rPr lang="en-GB" sz="2000" dirty="0" smtClean="0"/>
              <a:t>=IFS(Z8&gt;=5,”VERY HIGH”,Z8&gt;=4,”HIGH”,Z8&gt;=3,”MED”,TRUE,”LOW”)</a:t>
            </a:r>
            <a:r>
              <a:rPr lang="en-GB" sz="2000" dirty="0"/>
              <a:t/>
            </a:r>
            <a:br>
              <a:rPr lang="en-GB" sz="2000" dirty="0"/>
            </a:br>
            <a:r>
              <a:rPr lang="en-GB" sz="2000" dirty="0" smtClean="0"/>
              <a:t/>
            </a:r>
            <a:br>
              <a:rPr lang="en-GB" sz="2000" dirty="0" smtClean="0"/>
            </a:br>
            <a:r>
              <a:rPr lang="en-GB" sz="2000" dirty="0"/>
              <a:t/>
            </a:r>
            <a:br>
              <a:rPr lang="en-GB" sz="2000" dirty="0"/>
            </a:br>
            <a:r>
              <a:rPr lang="en-GB" dirty="0" smtClean="0"/>
              <a:t/>
            </a:r>
            <a:br>
              <a:rPr lang="en-GB" dirty="0" smtClean="0"/>
            </a:br>
            <a:r>
              <a:rPr lang="en-GB" dirty="0"/>
              <a:t/>
            </a:r>
            <a:br>
              <a:rPr lang="en-GB" dirty="0"/>
            </a:b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403</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   1Human Resources (HR)  and Managers 2Team Leaders and Managers 3Senior Management and Executives 4Operations and Planning Teams 5Finance Department 6Employee Relations or Engagement Teams7Employees</vt:lpstr>
      <vt:lpstr>OUR SOLUTION AND ITS VALUE PROPOSITION</vt:lpstr>
      <vt:lpstr>DATASET DESCRIPTION  Employee= KAGGLE 26-Features 9-Features Emp Id- Number Name TextEmp- Type Current Employee Rating- Number Gender- Male FemaleEmployee Rating -NumberDATA</vt:lpstr>
      <vt:lpstr>THE “WOW” IN OUR SOLUTION   =IFS(Z8&gt;=5,”VERY HIGH”,Z8&gt;=4,”HIGH”,Z8&gt;=3,”MED”,TRUE,”LOW”)     </vt:lpstr>
      <vt:lpstr>PowerPoint Presentation</vt:lpstr>
      <vt:lpstr>RESULTS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25</cp:revision>
  <dcterms:created xsi:type="dcterms:W3CDTF">2024-03-29T15:07:22Z</dcterms:created>
  <dcterms:modified xsi:type="dcterms:W3CDTF">2024-08-30T09:12:35Z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