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58" r:id="rId3"/>
    <p:sldId id="259" r:id="rId4"/>
    <p:sldId id="260" r:id="rId5"/>
    <p:sldId id="261" r:id="rId6"/>
    <p:sldId id="262" r:id="rId7"/>
    <p:sldId id="269" r:id="rId8"/>
    <p:sldId id="270" r:id="rId9"/>
    <p:sldId id="271" r:id="rId10"/>
    <p:sldId id="272" r:id="rId11"/>
    <p:sldId id="263" r:id="rId12"/>
    <p:sldId id="264" r:id="rId13"/>
    <p:sldId id="265" r:id="rId14"/>
    <p:sldId id="266" r:id="rId15"/>
    <p:sldId id="268"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Theory</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Winery presence in the US has increased by 58% over the past 10 years.  </a:t>
          </a:r>
          <a:br>
            <a:rPr lang="en-US" dirty="0"/>
          </a:br>
          <a:r>
            <a:rPr lang="en-US" dirty="0"/>
            <a:t>Where has that growth been strong? </a:t>
          </a:r>
          <a:br>
            <a:rPr lang="en-US" dirty="0"/>
          </a:br>
          <a:r>
            <a:rPr lang="en-US" dirty="0"/>
            <a:t>What impact has it had on local economy, health, crash and population?</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Data Limitations</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While a broad reach of data is available, limits to free sets at a city/county level across the information being sought proved less available resulting in pulling back to a state level analysis.  Similarly, years of available data were not always consistent and restricted some comparisons as a result. </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Outcomes</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Given time constraints we ultimately focused on 5 of the most well-known wine states for our analysis. While there are some correlations, we found that items we assumed might have stronger links were not directly relevant and others may be more influenced by additional factors we did not have time to review during this project.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Theory</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Winery presence in the US has increased by 58% over the past 10 years.  </a:t>
          </a:r>
          <a:br>
            <a:rPr lang="en-US" sz="1100" kern="1200" dirty="0"/>
          </a:br>
          <a:r>
            <a:rPr lang="en-US" sz="1100" kern="1200" dirty="0"/>
            <a:t>Where has that growth been strong? </a:t>
          </a:r>
          <a:br>
            <a:rPr lang="en-US" sz="1100" kern="1200" dirty="0"/>
          </a:br>
          <a:r>
            <a:rPr lang="en-US" sz="1100" kern="1200" dirty="0"/>
            <a:t>What impact has it had on local economy, health, crash and population?</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Data Limitations</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While a broad reach of data is available, limits to free sets at a city/county level across the information being sought proved less available resulting in pulling back to a state level analysis.  Similarly, years of available data were not always consistent and restricted some comparisons as a result. </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Outcomes</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Given time constraints we ultimately focused on 5 of the most well-known wine states for our analysis. While there are some correlations, we found that items we assumed might have stronger links were not directly relevant and others may be more influenced by additional factors we did not have time to review during this project.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11/22/2019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11/22/2019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11/22/2019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11/22/2019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11/22/2019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11/22/2019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11/22/2019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chor="t">
            <a:normAutofit/>
          </a:bodyPr>
          <a:lstStyle/>
          <a:p>
            <a:r>
              <a:rPr lang="en-US" dirty="0"/>
              <a:t>Does the rise of Winery growth influence Regional dynamics?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Presented by: Eli, Luis, Raquel</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a:xfrm>
            <a:off x="581192" y="702156"/>
            <a:ext cx="11029616" cy="1188720"/>
          </a:xfrm>
        </p:spPr>
        <p:txBody>
          <a:bodyPr anchor="t"/>
          <a:lstStyle/>
          <a:p>
            <a:r>
              <a:rPr lang="en-US" dirty="0"/>
              <a:t>Crash FATALITY RATES – WA</a:t>
            </a:r>
          </a:p>
        </p:txBody>
      </p:sp>
      <p:pic>
        <p:nvPicPr>
          <p:cNvPr id="6" name="Content Placeholder 5">
            <a:extLst>
              <a:ext uri="{FF2B5EF4-FFF2-40B4-BE49-F238E27FC236}">
                <a16:creationId xmlns:a16="http://schemas.microsoft.com/office/drawing/2014/main" id="{0DD8DB08-459B-43DF-A0FF-D168221CA9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025" y="2751738"/>
            <a:ext cx="11029950" cy="2813436"/>
          </a:xfrm>
        </p:spPr>
      </p:pic>
    </p:spTree>
    <p:extLst>
      <p:ext uri="{BB962C8B-B14F-4D97-AF65-F5344CB8AC3E}">
        <p14:creationId xmlns:p14="http://schemas.microsoft.com/office/powerpoint/2010/main" val="2517927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nchor="t"/>
          <a:lstStyle/>
          <a:p>
            <a:r>
              <a:rPr lang="en-US" dirty="0"/>
              <a:t>Health implications</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21312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nchor="t"/>
          <a:lstStyle/>
          <a:p>
            <a:r>
              <a:rPr lang="en-US" dirty="0"/>
              <a:t>summary</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8102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B7B706-54E9-4555-844A-65D6DA5534BD}"/>
              </a:ext>
            </a:extLst>
          </p:cNvPr>
          <p:cNvSpPr>
            <a:spLocks noGrp="1"/>
          </p:cNvSpPr>
          <p:nvPr>
            <p:ph type="title"/>
          </p:nvPr>
        </p:nvSpPr>
        <p:spPr/>
        <p:txBody>
          <a:bodyPr anchor="t"/>
          <a:lstStyle/>
          <a:p>
            <a:r>
              <a:rPr lang="en-US" dirty="0"/>
              <a:t>Appendix &amp; references</a:t>
            </a:r>
          </a:p>
        </p:txBody>
      </p:sp>
      <p:sp>
        <p:nvSpPr>
          <p:cNvPr id="8" name="Text Placeholder 7">
            <a:extLst>
              <a:ext uri="{FF2B5EF4-FFF2-40B4-BE49-F238E27FC236}">
                <a16:creationId xmlns:a16="http://schemas.microsoft.com/office/drawing/2014/main" id="{D1FB7F40-7669-4C05-B313-AB3C41751B0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3446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B37ED5-3491-430E-80AE-1EB48CA271D2}"/>
              </a:ext>
            </a:extLst>
          </p:cNvPr>
          <p:cNvSpPr>
            <a:spLocks noGrp="1"/>
          </p:cNvSpPr>
          <p:nvPr>
            <p:ph type="title"/>
          </p:nvPr>
        </p:nvSpPr>
        <p:spPr/>
        <p:txBody>
          <a:bodyPr/>
          <a:lstStyle/>
          <a:p>
            <a:r>
              <a:rPr lang="en-US" dirty="0"/>
              <a:t>references</a:t>
            </a:r>
          </a:p>
        </p:txBody>
      </p:sp>
      <p:sp>
        <p:nvSpPr>
          <p:cNvPr id="7" name="Text Placeholder 6">
            <a:extLst>
              <a:ext uri="{FF2B5EF4-FFF2-40B4-BE49-F238E27FC236}">
                <a16:creationId xmlns:a16="http://schemas.microsoft.com/office/drawing/2014/main" id="{8C52ACDC-83BB-415A-A11E-E704EFEC3A3D}"/>
              </a:ext>
            </a:extLst>
          </p:cNvPr>
          <p:cNvSpPr>
            <a:spLocks noGrp="1"/>
          </p:cNvSpPr>
          <p:nvPr>
            <p:ph idx="1"/>
          </p:nvPr>
        </p:nvSpPr>
        <p:spPr/>
        <p:txBody>
          <a:bodyPr>
            <a:normAutofit fontScale="92500" lnSpcReduction="20000"/>
          </a:bodyPr>
          <a:lstStyle/>
          <a:p>
            <a:r>
              <a:rPr lang="en-US" dirty="0"/>
              <a:t>Wine &amp; Vines</a:t>
            </a:r>
          </a:p>
          <a:p>
            <a:r>
              <a:rPr lang="en-US" dirty="0"/>
              <a:t>US Census Bureau</a:t>
            </a:r>
          </a:p>
          <a:p>
            <a:r>
              <a:rPr lang="en-US" dirty="0"/>
              <a:t>Department of the Treasury, Alcohol, Tobacco Tax and Trade Bureau</a:t>
            </a:r>
          </a:p>
          <a:p>
            <a:r>
              <a:rPr lang="en-US" dirty="0"/>
              <a:t>National Institute on Alcohol Abuse and Alcoholism</a:t>
            </a:r>
          </a:p>
          <a:p>
            <a:r>
              <a:rPr lang="en-US" dirty="0"/>
              <a:t>Bureau of Economic Analysis</a:t>
            </a:r>
          </a:p>
          <a:p>
            <a:r>
              <a:rPr lang="en-US" dirty="0"/>
              <a:t>Centers for Disease Control and Prevention</a:t>
            </a:r>
          </a:p>
          <a:p>
            <a:r>
              <a:rPr lang="en-US" dirty="0"/>
              <a:t>Kaiser Family Foundation</a:t>
            </a:r>
          </a:p>
          <a:p>
            <a:r>
              <a:rPr lang="en-US" dirty="0"/>
              <a:t>National Low Income Housing Coalition</a:t>
            </a:r>
          </a:p>
          <a:p>
            <a:r>
              <a:rPr lang="en-US" dirty="0"/>
              <a:t>National Highway Traffic Safety Administration (API)</a:t>
            </a:r>
          </a:p>
          <a:p>
            <a:r>
              <a:rPr lang="en-US" dirty="0" err="1"/>
              <a:t>Everyvine</a:t>
            </a:r>
            <a:endParaRPr lang="en-US" dirty="0"/>
          </a:p>
          <a:p>
            <a:r>
              <a:rPr lang="en-US" dirty="0" err="1"/>
              <a:t>VinePair</a:t>
            </a:r>
            <a:endParaRPr lang="en-US" dirty="0"/>
          </a:p>
        </p:txBody>
      </p:sp>
      <p:sp>
        <p:nvSpPr>
          <p:cNvPr id="5" name="Text Placeholder 4">
            <a:extLst>
              <a:ext uri="{FF2B5EF4-FFF2-40B4-BE49-F238E27FC236}">
                <a16:creationId xmlns:a16="http://schemas.microsoft.com/office/drawing/2014/main" id="{09E6F272-B969-4EF0-B277-1022E4882208}"/>
              </a:ext>
            </a:extLst>
          </p:cNvPr>
          <p:cNvSpPr>
            <a:spLocks noGrp="1"/>
          </p:cNvSpPr>
          <p:nvPr>
            <p:ph type="body" sz="half" idx="2"/>
          </p:nvPr>
        </p:nvSpPr>
        <p:spPr/>
        <p:txBody>
          <a:bodyPr/>
          <a:lstStyle/>
          <a:p>
            <a:r>
              <a:rPr lang="en-US" dirty="0"/>
              <a:t>The preceding analysis was based on data obtained from these sources.  </a:t>
            </a:r>
          </a:p>
          <a:p>
            <a:r>
              <a:rPr lang="en-US" dirty="0"/>
              <a:t>Unless noted, data files were obtained as csv files.</a:t>
            </a:r>
          </a:p>
        </p:txBody>
      </p:sp>
    </p:spTree>
    <p:extLst>
      <p:ext uri="{BB962C8B-B14F-4D97-AF65-F5344CB8AC3E}">
        <p14:creationId xmlns:p14="http://schemas.microsoft.com/office/powerpoint/2010/main" val="3202105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97F5-AE4E-4BF4-BAFE-800B133A51EC}"/>
              </a:ext>
            </a:extLst>
          </p:cNvPr>
          <p:cNvSpPr>
            <a:spLocks noGrp="1"/>
          </p:cNvSpPr>
          <p:nvPr>
            <p:ph type="title"/>
          </p:nvPr>
        </p:nvSpPr>
        <p:spPr/>
        <p:txBody>
          <a:bodyPr anchor="t"/>
          <a:lstStyle/>
          <a:p>
            <a:r>
              <a:rPr lang="en-US" dirty="0"/>
              <a:t>Appendix: Next Steps</a:t>
            </a:r>
          </a:p>
        </p:txBody>
      </p:sp>
      <p:sp>
        <p:nvSpPr>
          <p:cNvPr id="3" name="Content Placeholder 2">
            <a:extLst>
              <a:ext uri="{FF2B5EF4-FFF2-40B4-BE49-F238E27FC236}">
                <a16:creationId xmlns:a16="http://schemas.microsoft.com/office/drawing/2014/main" id="{38B737FA-D748-44C7-90D5-7B0EAC9B8D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96635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6186893-5B6D-43F4-B19A-B0606057EE7B}"/>
              </a:ext>
            </a:extLst>
          </p:cNvPr>
          <p:cNvSpPr>
            <a:spLocks noGrp="1"/>
          </p:cNvSpPr>
          <p:nvPr>
            <p:ph type="title"/>
          </p:nvPr>
        </p:nvSpPr>
        <p:spPr/>
        <p:txBody>
          <a:bodyPr anchor="t"/>
          <a:lstStyle/>
          <a:p>
            <a:r>
              <a:rPr lang="en-US" dirty="0"/>
              <a:t>Appendix: Unused Charts</a:t>
            </a:r>
          </a:p>
        </p:txBody>
      </p:sp>
      <p:sp>
        <p:nvSpPr>
          <p:cNvPr id="8" name="Content Placeholder 7">
            <a:extLst>
              <a:ext uri="{FF2B5EF4-FFF2-40B4-BE49-F238E27FC236}">
                <a16:creationId xmlns:a16="http://schemas.microsoft.com/office/drawing/2014/main" id="{890E7159-35FB-4586-AB75-48B26E4B776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46730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chor="t"/>
          <a:lstStyle/>
          <a:p>
            <a:r>
              <a:rPr lang="en-US" dirty="0"/>
              <a:t>Initial considerations</a:t>
            </a:r>
          </a:p>
        </p:txBody>
      </p:sp>
      <p:graphicFrame>
        <p:nvGraphicFramePr>
          <p:cNvPr id="4" name="Content Placehold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59071625"/>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a:xfrm>
            <a:off x="581192" y="702156"/>
            <a:ext cx="11029616" cy="1188720"/>
          </a:xfrm>
        </p:spPr>
        <p:txBody>
          <a:bodyPr anchor="t"/>
          <a:lstStyle/>
          <a:p>
            <a:r>
              <a:rPr lang="en-US" dirty="0"/>
              <a:t>Winery growth and consumption</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57318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nchor="t"/>
          <a:lstStyle/>
          <a:p>
            <a:r>
              <a:rPr lang="en-US" dirty="0"/>
              <a:t>Tourism economic impacts</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84415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p:txBody>
          <a:bodyPr anchor="t"/>
          <a:lstStyle/>
          <a:p>
            <a:r>
              <a:rPr lang="en-US" dirty="0"/>
              <a:t>Price Parity/affordability</a:t>
            </a:r>
          </a:p>
        </p:txBody>
      </p:sp>
      <p:sp>
        <p:nvSpPr>
          <p:cNvPr id="3" name="Content Placeholder 2">
            <a:extLst>
              <a:ext uri="{FF2B5EF4-FFF2-40B4-BE49-F238E27FC236}">
                <a16:creationId xmlns:a16="http://schemas.microsoft.com/office/drawing/2014/main" id="{F360DE0A-E8ED-4A6D-84CE-7782113F37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73134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a:xfrm>
            <a:off x="581192" y="702156"/>
            <a:ext cx="11029616" cy="1188720"/>
          </a:xfrm>
        </p:spPr>
        <p:txBody>
          <a:bodyPr anchor="t"/>
          <a:lstStyle/>
          <a:p>
            <a:r>
              <a:rPr lang="en-US" dirty="0"/>
              <a:t>Crash FATALITY RATES VS WINE PRODUCTION</a:t>
            </a:r>
          </a:p>
        </p:txBody>
      </p:sp>
      <p:pic>
        <p:nvPicPr>
          <p:cNvPr id="8" name="Content Placeholder 7">
            <a:extLst>
              <a:ext uri="{FF2B5EF4-FFF2-40B4-BE49-F238E27FC236}">
                <a16:creationId xmlns:a16="http://schemas.microsoft.com/office/drawing/2014/main" id="{262B4E2D-667C-4921-9FA3-F1A10A53C2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976" y="1151088"/>
            <a:ext cx="11830049" cy="5706912"/>
          </a:xfrm>
        </p:spPr>
      </p:pic>
    </p:spTree>
    <p:extLst>
      <p:ext uri="{BB962C8B-B14F-4D97-AF65-F5344CB8AC3E}">
        <p14:creationId xmlns:p14="http://schemas.microsoft.com/office/powerpoint/2010/main" val="711999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a:xfrm>
            <a:off x="581192" y="702156"/>
            <a:ext cx="11029616" cy="1188720"/>
          </a:xfrm>
        </p:spPr>
        <p:txBody>
          <a:bodyPr anchor="t"/>
          <a:lstStyle/>
          <a:p>
            <a:r>
              <a:rPr lang="en-US" dirty="0"/>
              <a:t>Crash FATALITY RATES VS WINE CONSUMPTION</a:t>
            </a:r>
          </a:p>
        </p:txBody>
      </p:sp>
      <p:pic>
        <p:nvPicPr>
          <p:cNvPr id="4" name="Content Placeholder 3">
            <a:extLst>
              <a:ext uri="{FF2B5EF4-FFF2-40B4-BE49-F238E27FC236}">
                <a16:creationId xmlns:a16="http://schemas.microsoft.com/office/drawing/2014/main" id="{2C6918DC-788C-4B67-A17E-6D2F6F4DAF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410" y="1178545"/>
            <a:ext cx="11865181" cy="5679455"/>
          </a:xfrm>
        </p:spPr>
      </p:pic>
    </p:spTree>
    <p:extLst>
      <p:ext uri="{BB962C8B-B14F-4D97-AF65-F5344CB8AC3E}">
        <p14:creationId xmlns:p14="http://schemas.microsoft.com/office/powerpoint/2010/main" val="3979656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a:xfrm>
            <a:off x="581192" y="702156"/>
            <a:ext cx="11029616" cy="1188720"/>
          </a:xfrm>
        </p:spPr>
        <p:txBody>
          <a:bodyPr anchor="t"/>
          <a:lstStyle/>
          <a:p>
            <a:r>
              <a:rPr lang="en-US" dirty="0"/>
              <a:t>Crash FATALITY RATES – CA &amp; CO</a:t>
            </a:r>
          </a:p>
        </p:txBody>
      </p:sp>
      <p:pic>
        <p:nvPicPr>
          <p:cNvPr id="8" name="Content Placeholder 7">
            <a:extLst>
              <a:ext uri="{FF2B5EF4-FFF2-40B4-BE49-F238E27FC236}">
                <a16:creationId xmlns:a16="http://schemas.microsoft.com/office/drawing/2014/main" id="{7B0D1670-D3D7-48F8-9087-F9F12D3652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2" y="1324369"/>
            <a:ext cx="10505908" cy="5399039"/>
          </a:xfrm>
        </p:spPr>
      </p:pic>
    </p:spTree>
    <p:extLst>
      <p:ext uri="{BB962C8B-B14F-4D97-AF65-F5344CB8AC3E}">
        <p14:creationId xmlns:p14="http://schemas.microsoft.com/office/powerpoint/2010/main" val="3779503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0A3C9-4572-4C98-9D8D-15D88BA85200}"/>
              </a:ext>
            </a:extLst>
          </p:cNvPr>
          <p:cNvSpPr>
            <a:spLocks noGrp="1"/>
          </p:cNvSpPr>
          <p:nvPr>
            <p:ph type="title"/>
          </p:nvPr>
        </p:nvSpPr>
        <p:spPr>
          <a:xfrm>
            <a:off x="581192" y="702156"/>
            <a:ext cx="11029616" cy="1188720"/>
          </a:xfrm>
        </p:spPr>
        <p:txBody>
          <a:bodyPr anchor="t"/>
          <a:lstStyle/>
          <a:p>
            <a:r>
              <a:rPr lang="en-US" dirty="0"/>
              <a:t>Crash FATALITY RATES – OR &amp; TX</a:t>
            </a:r>
          </a:p>
        </p:txBody>
      </p:sp>
      <p:pic>
        <p:nvPicPr>
          <p:cNvPr id="6" name="Content Placeholder 5">
            <a:extLst>
              <a:ext uri="{FF2B5EF4-FFF2-40B4-BE49-F238E27FC236}">
                <a16:creationId xmlns:a16="http://schemas.microsoft.com/office/drawing/2014/main" id="{337E3920-383F-45A6-A8FA-C7A10A21DB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2" y="1356321"/>
            <a:ext cx="10753558" cy="5464003"/>
          </a:xfrm>
        </p:spPr>
      </p:pic>
    </p:spTree>
    <p:extLst>
      <p:ext uri="{BB962C8B-B14F-4D97-AF65-F5344CB8AC3E}">
        <p14:creationId xmlns:p14="http://schemas.microsoft.com/office/powerpoint/2010/main" val="103305791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310</Words>
  <Application>Microsoft Office PowerPoint</Application>
  <PresentationFormat>Widescreen</PresentationFormat>
  <Paragraphs>36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Franklin Gothic Book</vt:lpstr>
      <vt:lpstr>Franklin Gothic Demi</vt:lpstr>
      <vt:lpstr>Wingdings 2</vt:lpstr>
      <vt:lpstr>DividendVTI</vt:lpstr>
      <vt:lpstr>Does the rise of Winery growth influence Regional dynamics?</vt:lpstr>
      <vt:lpstr>Initial considerations</vt:lpstr>
      <vt:lpstr>Winery growth and consumption</vt:lpstr>
      <vt:lpstr>Tourism economic impacts</vt:lpstr>
      <vt:lpstr>Price Parity/affordability</vt:lpstr>
      <vt:lpstr>Crash FATALITY RATES VS WINE PRODUCTION</vt:lpstr>
      <vt:lpstr>Crash FATALITY RATES VS WINE CONSUMPTION</vt:lpstr>
      <vt:lpstr>Crash FATALITY RATES – CA &amp; CO</vt:lpstr>
      <vt:lpstr>Crash FATALITY RATES – OR &amp; TX</vt:lpstr>
      <vt:lpstr>Crash FATALITY RATES – WA</vt:lpstr>
      <vt:lpstr>Health implications</vt:lpstr>
      <vt:lpstr>summary</vt:lpstr>
      <vt:lpstr>Appendix &amp; references</vt:lpstr>
      <vt:lpstr>references</vt:lpstr>
      <vt:lpstr>Appendix: Next Steps</vt:lpstr>
      <vt:lpstr>Appendix: Unused Charts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2019-11-22T02:30:44Z</dcterms:created>
  <dcterms:modified xsi:type="dcterms:W3CDTF">2019-11-23T04:11:23Z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dduffy@microsoft.com</vt:lpwstr>
  </property>
  <property fmtid="{D5CDD505-2E9C-101B-9397-08002B2CF9AE}" pid="5" name="MSIP_Label_f42aa342-8706-4288-bd11-ebb85995028c_SetDate">
    <vt:lpwstr>2019-11-08T21:54:07.0140062Z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23e7d536-6803-4264-b7a4-68edd45bdf61</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