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663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lstStyle/>
          <a:p>
            <a:r>
              <a:rPr lang="en-US" dirty="0"/>
              <a:t>Appendix: Unused Charts</a:t>
            </a:r>
          </a:p>
        </p:txBody>
      </p:sp>
      <p:sp>
        <p:nvSpPr>
          <p:cNvPr id="8" name="Content Placeholder 7">
            <a:extLst>
              <a:ext uri="{FF2B5EF4-FFF2-40B4-BE49-F238E27FC236}">
                <a16:creationId xmlns:a16="http://schemas.microsoft.com/office/drawing/2014/main" id="{890E7159-35FB-4586-AB75-48B26E4B77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538065"/>
          </a:xfrm>
        </p:spPr>
        <p:txBody>
          <a:bodyPr/>
          <a:lstStyle/>
          <a:p>
            <a:r>
              <a:rPr lang="en-US" dirty="0"/>
              <a:t>Winery growth and consumption</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581192" y="1240221"/>
            <a:ext cx="5588379" cy="5013434"/>
          </a:xfrm>
        </p:spPr>
        <p:txBody>
          <a:bodyPr>
            <a:noAutofit/>
          </a:bodyPr>
          <a:lstStyle/>
          <a:p>
            <a:pPr algn="just"/>
            <a:r>
              <a:rPr lang="en-US" sz="1400" dirty="0"/>
              <a:t>Fun Facts </a:t>
            </a:r>
          </a:p>
          <a:p>
            <a:pPr lvl="1" algn="just"/>
            <a:r>
              <a:rPr lang="en-US" dirty="0"/>
              <a:t>The US is the fourth biggest wine producing nation in the Planet, right after France, Spain and Italy</a:t>
            </a:r>
          </a:p>
          <a:p>
            <a:pPr lvl="1" algn="just"/>
            <a:r>
              <a:rPr lang="en-US" dirty="0"/>
              <a:t>Wine Production in the US dates back to the 16</a:t>
            </a:r>
            <a:r>
              <a:rPr lang="en-US" baseline="30000" dirty="0"/>
              <a:t>th</a:t>
            </a:r>
            <a:r>
              <a:rPr lang="en-US" dirty="0"/>
              <a:t> century, when the French Huguenot settlers made wine in Jacksonville, Florida using Scuppernong grapes</a:t>
            </a:r>
          </a:p>
          <a:p>
            <a:pPr lvl="1" algn="just"/>
            <a:r>
              <a:rPr lang="en-US" dirty="0"/>
              <a:t>89% of all American wine is produced in California</a:t>
            </a:r>
          </a:p>
          <a:p>
            <a:pPr marL="324000" lvl="1" indent="0" algn="just">
              <a:buNone/>
            </a:pPr>
            <a:endParaRPr lang="en-US" dirty="0"/>
          </a:p>
          <a:p>
            <a:pPr algn="just"/>
            <a:r>
              <a:rPr lang="en-US" sz="1400" dirty="0"/>
              <a:t>Data analyzed was narrowed from 2009 to 2017 </a:t>
            </a:r>
          </a:p>
          <a:p>
            <a:pPr lvl="1" algn="just"/>
            <a:r>
              <a:rPr lang="en-US" dirty="0"/>
              <a:t>US consumption per capita rose steadily along with the number of new wineries</a:t>
            </a:r>
          </a:p>
          <a:p>
            <a:pPr lvl="1" algn="just"/>
            <a:r>
              <a:rPr lang="en-US" dirty="0"/>
              <a:t>On a state-wide basis, the biggest jump in wine producers came from California. However wine consumption per capita  in this state saw lowest growth of the considered group</a:t>
            </a:r>
          </a:p>
          <a:p>
            <a:pPr lvl="1" algn="just"/>
            <a:r>
              <a:rPr lang="en-US" dirty="0"/>
              <a:t>Highest increase in wine consumption per capita appears to occur in Oregon, closely followed by Texas (woo-</a:t>
            </a:r>
            <a:r>
              <a:rPr lang="en-US" dirty="0" err="1"/>
              <a:t>hoo</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98807E94-F1B8-074F-B0FE-6367CC77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240" y="702156"/>
            <a:ext cx="4147717" cy="309476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3ED156F-9C67-D549-8C05-6AF9E2908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824" y="3881384"/>
            <a:ext cx="4125983" cy="2924066"/>
          </a:xfrm>
          <a:prstGeom prst="rect">
            <a:avLst/>
          </a:prstGeom>
        </p:spPr>
      </p:pic>
    </p:spTree>
    <p:extLst>
      <p:ext uri="{BB962C8B-B14F-4D97-AF65-F5344CB8AC3E}">
        <p14:creationId xmlns:p14="http://schemas.microsoft.com/office/powerpoint/2010/main" val="265731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Tourism economic impacts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441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Price Parity/affordability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313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crash rates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19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131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102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410</Words>
  <Application>Microsoft Macintosh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Does the rise of Winery growth influence Regional dynamics?</vt:lpstr>
      <vt:lpstr>Initial considerations</vt:lpstr>
      <vt:lpstr>Winery growth and consumption</vt:lpstr>
      <vt:lpstr>Tourism economic impacts</vt:lpstr>
      <vt:lpstr>Price Parity/affordability</vt:lpstr>
      <vt:lpstr>crash rates</vt:lpstr>
      <vt:lpstr>Health implications</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2019-11-23T04:30:21Z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