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71" r:id="rId2"/>
    <p:sldId id="270" r:id="rId3"/>
    <p:sldId id="258" r:id="rId4"/>
    <p:sldId id="259" r:id="rId5"/>
    <p:sldId id="260" r:id="rId6"/>
    <p:sldId id="261" r:id="rId7"/>
    <p:sldId id="269" r:id="rId8"/>
    <p:sldId id="262"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6" d="100"/>
          <a:sy n="106" d="100"/>
        </p:scale>
        <p:origin x="51" y="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317067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nchor="t"/>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r>
              <a:rPr lang="en-US" dirty="0"/>
              <a:t>Identify more specific location data to identify specific regions within each state and compare to state findings</a:t>
            </a:r>
          </a:p>
          <a:p>
            <a:r>
              <a:rPr lang="en-US" dirty="0"/>
              <a:t>Evaluate different alcohol types and influence on generalized alcohol relations</a:t>
            </a:r>
          </a:p>
          <a:p>
            <a:r>
              <a:rPr lang="en-US" dirty="0"/>
              <a:t>Further dives in crash data to more localized areas</a:t>
            </a:r>
          </a:p>
          <a:p>
            <a:r>
              <a:rPr lang="en-US" dirty="0"/>
              <a:t>Review for external influencing factors in health concerns</a:t>
            </a:r>
          </a:p>
          <a:p>
            <a:r>
              <a:rPr lang="en-US" dirty="0"/>
              <a:t>Review economic impacts from downturns on overall spend and consumption</a:t>
            </a:r>
          </a:p>
          <a:p>
            <a:endParaRPr lang="en-US" dirty="0"/>
          </a:p>
        </p:txBody>
      </p:sp>
    </p:spTree>
    <p:extLst>
      <p:ext uri="{BB962C8B-B14F-4D97-AF65-F5344CB8AC3E}">
        <p14:creationId xmlns:p14="http://schemas.microsoft.com/office/powerpoint/2010/main" val="399663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lstStyle/>
          <a:p>
            <a:r>
              <a:rPr lang="en-US" dirty="0"/>
              <a:t>Appendix: Unused Charts</a:t>
            </a:r>
          </a:p>
        </p:txBody>
      </p:sp>
      <p:pic>
        <p:nvPicPr>
          <p:cNvPr id="4" name="Picture Placeholder 13" descr="A screenshot of a cell phone&#10;&#10;Description automatically generated">
            <a:extLst>
              <a:ext uri="{FF2B5EF4-FFF2-40B4-BE49-F238E27FC236}">
                <a16:creationId xmlns:a16="http://schemas.microsoft.com/office/drawing/2014/main" id="{A0FA9961-607E-4314-92AD-9AF8BF4884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7" b="-225"/>
          <a:stretch/>
        </p:blipFill>
        <p:spPr>
          <a:xfrm>
            <a:off x="474131" y="2319041"/>
            <a:ext cx="4071278" cy="1887398"/>
          </a:xfrm>
        </p:spPr>
      </p:pic>
      <p:pic>
        <p:nvPicPr>
          <p:cNvPr id="5" name="Picture 4" descr="A screenshot of a cell phone&#10;&#10;Description automatically generated">
            <a:extLst>
              <a:ext uri="{FF2B5EF4-FFF2-40B4-BE49-F238E27FC236}">
                <a16:creationId xmlns:a16="http://schemas.microsoft.com/office/drawing/2014/main" id="{C64B5DBA-F0FC-484C-B840-3E88783A8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117" y="2078433"/>
            <a:ext cx="3525688" cy="229541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2C2B313-59E7-41A7-B3E3-A6C5F425D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8805" y="2042399"/>
            <a:ext cx="3575229" cy="2295413"/>
          </a:xfrm>
          <a:prstGeom prst="rect">
            <a:avLst/>
          </a:prstGeom>
        </p:spPr>
      </p:pic>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5DC5235-B535-482C-8440-7D732D9DF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520" y="932688"/>
            <a:ext cx="7895483" cy="5473678"/>
          </a:xfrm>
          <a:prstGeom prst="rect">
            <a:avLst/>
          </a:prstGeom>
        </p:spPr>
      </p:pic>
    </p:spTree>
    <p:extLst>
      <p:ext uri="{BB962C8B-B14F-4D97-AF65-F5344CB8AC3E}">
        <p14:creationId xmlns:p14="http://schemas.microsoft.com/office/powerpoint/2010/main" val="27411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Winery growth and consumption</a:t>
            </a:r>
          </a:p>
        </p:txBody>
      </p:sp>
      <p:sp>
        <p:nvSpPr>
          <p:cNvPr id="9" name="Content Placeholder 8">
            <a:extLst>
              <a:ext uri="{FF2B5EF4-FFF2-40B4-BE49-F238E27FC236}">
                <a16:creationId xmlns:a16="http://schemas.microsoft.com/office/drawing/2014/main" id="{667C8DA2-EC16-472A-8024-35AE1080A0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5731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Tourism economic impacts</a:t>
            </a:r>
          </a:p>
        </p:txBody>
      </p:sp>
      <p:sp>
        <p:nvSpPr>
          <p:cNvPr id="34" name="Text Placeholder 33">
            <a:extLst>
              <a:ext uri="{FF2B5EF4-FFF2-40B4-BE49-F238E27FC236}">
                <a16:creationId xmlns:a16="http://schemas.microsoft.com/office/drawing/2014/main" id="{16CA31F5-65B7-47FE-8EDB-91E354543B67}"/>
              </a:ext>
            </a:extLst>
          </p:cNvPr>
          <p:cNvSpPr>
            <a:spLocks noGrp="1"/>
          </p:cNvSpPr>
          <p:nvPr>
            <p:ph type="body" idx="1"/>
          </p:nvPr>
        </p:nvSpPr>
        <p:spPr>
          <a:xfrm>
            <a:off x="581191" y="5620184"/>
            <a:ext cx="5194769" cy="557784"/>
          </a:xfrm>
        </p:spPr>
        <p:txBody>
          <a:bodyPr/>
          <a:lstStyle/>
          <a:p>
            <a:r>
              <a:rPr lang="en-US" sz="1400" dirty="0"/>
              <a:t>In general, the categories impacted most by tourism have impacted the overall Gross Domestic Product positively of each state the years shown.  However, this may be more impacted by natural aesthetic and seasonal draws such as beaches, mountains, etc. than necessarily the wineries alone.</a:t>
            </a:r>
          </a:p>
        </p:txBody>
      </p:sp>
      <p:pic>
        <p:nvPicPr>
          <p:cNvPr id="39" name="Content Placeholder 38" descr="A close up of a map&#10;&#10;Description automatically generated">
            <a:extLst>
              <a:ext uri="{FF2B5EF4-FFF2-40B4-BE49-F238E27FC236}">
                <a16:creationId xmlns:a16="http://schemas.microsoft.com/office/drawing/2014/main" id="{E36C32D5-4D8F-4026-A975-3E9E376E48A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4674" y="2141997"/>
            <a:ext cx="4437993" cy="2935287"/>
          </a:xfrm>
        </p:spPr>
      </p:pic>
      <p:sp>
        <p:nvSpPr>
          <p:cNvPr id="36" name="Text Placeholder 35">
            <a:extLst>
              <a:ext uri="{FF2B5EF4-FFF2-40B4-BE49-F238E27FC236}">
                <a16:creationId xmlns:a16="http://schemas.microsoft.com/office/drawing/2014/main" id="{5C084F4D-F9CF-4D68-A598-03FA32F06836}"/>
              </a:ext>
            </a:extLst>
          </p:cNvPr>
          <p:cNvSpPr>
            <a:spLocks noGrp="1"/>
          </p:cNvSpPr>
          <p:nvPr>
            <p:ph type="body" sz="quarter" idx="3"/>
          </p:nvPr>
        </p:nvSpPr>
        <p:spPr>
          <a:xfrm>
            <a:off x="6416039" y="5620185"/>
            <a:ext cx="5194770" cy="553373"/>
          </a:xfrm>
        </p:spPr>
        <p:txBody>
          <a:bodyPr/>
          <a:lstStyle/>
          <a:p>
            <a:r>
              <a:rPr lang="en-US" sz="1400" dirty="0"/>
              <a:t>When drilling down further to the impact of food, beverage and tobacco production in which our winery data would be found, this segment across all states has played a smaller but very similar relative impact to each state since 2010.</a:t>
            </a:r>
          </a:p>
        </p:txBody>
      </p:sp>
      <p:pic>
        <p:nvPicPr>
          <p:cNvPr id="41" name="Content Placeholder 40" descr="A picture containing text, map&#10;&#10;Description automatically generated">
            <a:extLst>
              <a:ext uri="{FF2B5EF4-FFF2-40B4-BE49-F238E27FC236}">
                <a16:creationId xmlns:a16="http://schemas.microsoft.com/office/drawing/2014/main" id="{1CCD7C99-1674-4621-9B59-66D9E6EBAA4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19653" y="2141996"/>
            <a:ext cx="4187542" cy="2935287"/>
          </a:xfrm>
        </p:spPr>
      </p:pic>
      <p:cxnSp>
        <p:nvCxnSpPr>
          <p:cNvPr id="43" name="Straight Connector 42">
            <a:extLst>
              <a:ext uri="{FF2B5EF4-FFF2-40B4-BE49-F238E27FC236}">
                <a16:creationId xmlns:a16="http://schemas.microsoft.com/office/drawing/2014/main" id="{13314D85-4E5F-4D9E-A91E-5E5008360CA9}"/>
              </a:ext>
            </a:extLst>
          </p:cNvPr>
          <p:cNvCxnSpPr/>
          <p:nvPr/>
        </p:nvCxnSpPr>
        <p:spPr>
          <a:xfrm>
            <a:off x="6096000" y="2225182"/>
            <a:ext cx="0" cy="4023360"/>
          </a:xfrm>
          <a:prstGeom prst="line">
            <a:avLst/>
          </a:prstGeom>
          <a:ln w="19050">
            <a:solidFill>
              <a:srgbClr val="1CADE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41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Price Parity/affordability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887054" y="4700930"/>
            <a:ext cx="10274932" cy="1250199"/>
          </a:xfrm>
        </p:spPr>
        <p:txBody>
          <a:bodyPr>
            <a:normAutofit/>
          </a:bodyPr>
          <a:lstStyle/>
          <a:p>
            <a:pPr marL="0" indent="0">
              <a:buNone/>
            </a:pPr>
            <a:r>
              <a:rPr lang="en-US" sz="1400" dirty="0"/>
              <a:t>While the wine consumption in these states is higher, when evaluating affordability of the areas themselves on their own we find that the connection is tied more to income and number of renters (demand).  Therefore, our top costing area is still California despite the long-standing history of wine in the region.</a:t>
            </a:r>
          </a:p>
        </p:txBody>
      </p:sp>
      <p:pic>
        <p:nvPicPr>
          <p:cNvPr id="11" name="Picture 10" descr="A screenshot of a cell phone&#10;&#10;Description automatically generated">
            <a:extLst>
              <a:ext uri="{FF2B5EF4-FFF2-40B4-BE49-F238E27FC236}">
                <a16:creationId xmlns:a16="http://schemas.microsoft.com/office/drawing/2014/main" id="{E7E00C11-E017-4471-88BC-DFF398FCE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301" y="2003486"/>
            <a:ext cx="3839450" cy="229541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D2A2413F-56D8-4061-A13F-BE9597BC6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3398" y="2003486"/>
            <a:ext cx="3533945" cy="2295413"/>
          </a:xfrm>
          <a:prstGeom prst="rect">
            <a:avLst/>
          </a:prstGeom>
        </p:spPr>
      </p:pic>
      <p:pic>
        <p:nvPicPr>
          <p:cNvPr id="19" name="Picture 18" descr="A picture containing game&#10;&#10;Description automatically generated">
            <a:extLst>
              <a:ext uri="{FF2B5EF4-FFF2-40B4-BE49-F238E27FC236}">
                <a16:creationId xmlns:a16="http://schemas.microsoft.com/office/drawing/2014/main" id="{4FA77DF3-81FA-4B92-B409-DAD2CDD73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67" y="2003488"/>
            <a:ext cx="3566973" cy="2295413"/>
          </a:xfrm>
          <a:prstGeom prst="rect">
            <a:avLst/>
          </a:prstGeom>
        </p:spPr>
      </p:pic>
    </p:spTree>
    <p:extLst>
      <p:ext uri="{BB962C8B-B14F-4D97-AF65-F5344CB8AC3E}">
        <p14:creationId xmlns:p14="http://schemas.microsoft.com/office/powerpoint/2010/main" val="217313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pencil&#10;&#10;Description automatically generated">
            <a:extLst>
              <a:ext uri="{FF2B5EF4-FFF2-40B4-BE49-F238E27FC236}">
                <a16:creationId xmlns:a16="http://schemas.microsoft.com/office/drawing/2014/main" id="{40955051-300F-443A-A4BD-FCD6FF61C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063" y="4158107"/>
            <a:ext cx="3534581" cy="2648554"/>
          </a:xfrm>
          <a:prstGeom prst="rect">
            <a:avLst/>
          </a:prstGeom>
        </p:spPr>
      </p:pic>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581192" y="2340864"/>
            <a:ext cx="3534581" cy="3634486"/>
          </a:xfrm>
        </p:spPr>
        <p:txBody>
          <a:bodyPr>
            <a:normAutofit/>
          </a:bodyPr>
          <a:lstStyle/>
          <a:p>
            <a:r>
              <a:rPr lang="en-US" sz="1400" dirty="0"/>
              <a:t>While some regions show health concerns associated to alcohol/wine consumption, we found correlation limited based on the data readily available.</a:t>
            </a:r>
          </a:p>
          <a:p>
            <a:endParaRPr lang="en-US" sz="1400" dirty="0"/>
          </a:p>
          <a:p>
            <a:r>
              <a:rPr lang="en-US" sz="1400" dirty="0"/>
              <a:t>Colorado proved our outlier with some the largest shifts in mortality and obesity rates during the years measured.</a:t>
            </a:r>
          </a:p>
        </p:txBody>
      </p:sp>
      <p:pic>
        <p:nvPicPr>
          <p:cNvPr id="6" name="Content Placeholder 4" descr="A screenshot of a cell phone&#10;&#10;Description automatically generated">
            <a:extLst>
              <a:ext uri="{FF2B5EF4-FFF2-40B4-BE49-F238E27FC236}">
                <a16:creationId xmlns:a16="http://schemas.microsoft.com/office/drawing/2014/main" id="{1F78A55E-D95B-442D-9C35-760192EBB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355" y="1363206"/>
            <a:ext cx="3763232" cy="2648554"/>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9C2DA0AD-C0A5-4AAF-96F1-26A22C0E0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482" y="1363206"/>
            <a:ext cx="3896613" cy="2648554"/>
          </a:xfrm>
          <a:prstGeom prst="rect">
            <a:avLst/>
          </a:prstGeom>
        </p:spPr>
      </p:pic>
    </p:spTree>
    <p:extLst>
      <p:ext uri="{BB962C8B-B14F-4D97-AF65-F5344CB8AC3E}">
        <p14:creationId xmlns:p14="http://schemas.microsoft.com/office/powerpoint/2010/main" val="418356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crash rates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1199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normAutofit lnSpcReduction="10000"/>
          </a:bodyPr>
          <a:lstStyle/>
          <a:p>
            <a:r>
              <a:rPr lang="en-US" dirty="0"/>
              <a:t>With the data available and time constraints, there are many questions still to be answered to feel confident in the direct nature of the wine growth in the US and the influences it may carry in the local communities.</a:t>
            </a:r>
          </a:p>
          <a:p>
            <a:r>
              <a:rPr lang="en-US" dirty="0"/>
              <a:t>Of our findings, our most certain is that wine continues to grow in various regions of the country and shows no sign of slowing down based on consumption rates.</a:t>
            </a:r>
          </a:p>
          <a:p>
            <a:r>
              <a:rPr lang="en-US" dirty="0"/>
              <a:t>Some surprising data came from our crash reviews having a reversed correlation and warrant further investigations to see how much the state versus specific county data may differ.</a:t>
            </a:r>
          </a:p>
          <a:p>
            <a:r>
              <a:rPr lang="en-US" dirty="0"/>
              <a:t>As for the locations and impact both income and affordability, we found that at a state level there was not enough information to specifically tie to wine production.  This is borne out of two reasons:</a:t>
            </a:r>
          </a:p>
          <a:p>
            <a:pPr lvl="1"/>
            <a:r>
              <a:rPr lang="en-US" dirty="0"/>
              <a:t>Many of the states reviewed are generally considered tourist destinations for other reasons such as climate, landmarks, etc.  A deeper review of city/county data will bring more certainty to the direct connection in those regions where wine is produced than state views.</a:t>
            </a:r>
          </a:p>
          <a:p>
            <a:pPr lvl="1"/>
            <a:r>
              <a:rPr lang="en-US" dirty="0"/>
              <a:t>Affordability is also directly impacted by other local economic factors and some of our more expensive regions are believed to be more so tied to political, job market and other issues of socioeconomic norms than the wine consumption can address.</a:t>
            </a:r>
          </a:p>
        </p:txBody>
      </p:sp>
    </p:spTree>
    <p:extLst>
      <p:ext uri="{BB962C8B-B14F-4D97-AF65-F5344CB8AC3E}">
        <p14:creationId xmlns:p14="http://schemas.microsoft.com/office/powerpoint/2010/main" val="39810262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757</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Franklin Gothic Book</vt:lpstr>
      <vt:lpstr>Franklin Gothic Demi</vt:lpstr>
      <vt:lpstr>Wingdings 2</vt:lpstr>
      <vt:lpstr>DividendVTI</vt:lpstr>
      <vt:lpstr>Does the rise of Winery growth influence Regional dynamics?</vt:lpstr>
      <vt:lpstr>PowerPoint Presentation</vt:lpstr>
      <vt:lpstr>Initial considerations</vt:lpstr>
      <vt:lpstr>Winery growth and consumption</vt:lpstr>
      <vt:lpstr>Tourism economic impacts</vt:lpstr>
      <vt:lpstr>Price Parity/affordability</vt:lpstr>
      <vt:lpstr>Health implications</vt:lpstr>
      <vt:lpstr>crash rates</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2019-11-23T07:14:01Z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