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70" r:id="rId3"/>
    <p:sldId id="258" r:id="rId4"/>
    <p:sldId id="269" r:id="rId5"/>
    <p:sldId id="260" r:id="rId6"/>
    <p:sldId id="275" r:id="rId7"/>
    <p:sldId id="276" r:id="rId8"/>
    <p:sldId id="278" r:id="rId9"/>
    <p:sldId id="262" r:id="rId10"/>
    <p:sldId id="279" r:id="rId11"/>
    <p:sldId id="271" r:id="rId12"/>
    <p:sldId id="272" r:id="rId13"/>
    <p:sldId id="277" r:id="rId14"/>
    <p:sldId id="265" r:id="rId15"/>
    <p:sldId id="266" r:id="rId16"/>
    <p:sldId id="268"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00"/>
    <a:srgbClr val="FFA5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1" d="100"/>
          <a:sy n="111" d="100"/>
        </p:scale>
        <p:origin x="579"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Theory</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Winery presence in the US has increased by 58% over the past 10 years.  </a:t>
          </a:r>
          <a:br>
            <a:rPr lang="en-US" dirty="0"/>
          </a:br>
          <a:r>
            <a:rPr lang="en-US" dirty="0"/>
            <a:t>Where has that growth been strong? </a:t>
          </a:r>
          <a:br>
            <a:rPr lang="en-US" dirty="0"/>
          </a:br>
          <a:r>
            <a:rPr lang="en-US" dirty="0"/>
            <a:t>What impact has it had on local economy, health, crash and population?</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Data Limitations</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While a broad reach of data is available, limits to free sets at a city/county level across the information being sought proved less available resulting in pulling back to a state level analysis.  Similarly, years of available data were not always consistent and restricted some comparisons as a result. </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Outcomes</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Given time constraints we ultimately focused on 5 of the most well-known wine states for our analysis. While there are some correlations, we found that items we assumed might have stronger links were not directly relevant and others may be more influenced by additional factors we did not have time to review during this project.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Theory</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Winery presence in the US has increased by 58% over the past 10 years.  </a:t>
          </a:r>
          <a:br>
            <a:rPr lang="en-US" sz="1100" kern="1200" dirty="0"/>
          </a:br>
          <a:r>
            <a:rPr lang="en-US" sz="1100" kern="1200" dirty="0"/>
            <a:t>Where has that growth been strong? </a:t>
          </a:r>
          <a:br>
            <a:rPr lang="en-US" sz="1100" kern="1200" dirty="0"/>
          </a:br>
          <a:r>
            <a:rPr lang="en-US" sz="1100" kern="1200" dirty="0"/>
            <a:t>What impact has it had on local economy, health, crash and population?</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Data Limitations</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While a broad reach of data is available, limits to free sets at a city/county level across the information being sought proved less available resulting in pulling back to a state level analysis.  Similarly, years of available data were not always consistent and restricted some comparisons as a result. </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Outcomes</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Given time constraints we ultimately focused on 5 of the most well-known wine states for our analysis. While there are some correlations, we found that items we assumed might have stronger links were not directly relevant and others may be more influenced by additional factors we did not have time to review during this project.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11/23/2019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11/23/2019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11/23/2019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11/23/2019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11/23/2019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11/23/2019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11/23/2019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chor="t">
            <a:normAutofit/>
          </a:bodyPr>
          <a:lstStyle/>
          <a:p>
            <a:r>
              <a:rPr lang="en-US" dirty="0"/>
              <a:t>Does the rise of Winery growth influence Regional dynamics?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Presented by: Eli, Luis, Raquel</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Crash FATALITY RATES – CA &amp; CO</a:t>
            </a:r>
          </a:p>
        </p:txBody>
      </p:sp>
      <p:pic>
        <p:nvPicPr>
          <p:cNvPr id="6" name="Content Placeholder 5">
            <a:extLst>
              <a:ext uri="{FF2B5EF4-FFF2-40B4-BE49-F238E27FC236}">
                <a16:creationId xmlns:a16="http://schemas.microsoft.com/office/drawing/2014/main" id="{23CC9DFE-68E6-4472-AADA-D9A80D1419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688" y="1199963"/>
            <a:ext cx="11858624" cy="5658037"/>
          </a:xfrm>
        </p:spPr>
      </p:pic>
    </p:spTree>
    <p:extLst>
      <p:ext uri="{BB962C8B-B14F-4D97-AF65-F5344CB8AC3E}">
        <p14:creationId xmlns:p14="http://schemas.microsoft.com/office/powerpoint/2010/main" val="3779503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Crash FATALITY RATES – OR &amp; TX</a:t>
            </a:r>
          </a:p>
        </p:txBody>
      </p:sp>
      <p:pic>
        <p:nvPicPr>
          <p:cNvPr id="9" name="Content Placeholder 8">
            <a:extLst>
              <a:ext uri="{FF2B5EF4-FFF2-40B4-BE49-F238E27FC236}">
                <a16:creationId xmlns:a16="http://schemas.microsoft.com/office/drawing/2014/main" id="{A6DEFBF8-7050-43FC-845F-27C349A608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24" y="1209675"/>
            <a:ext cx="11865357" cy="5648324"/>
          </a:xfrm>
        </p:spPr>
      </p:pic>
    </p:spTree>
    <p:extLst>
      <p:ext uri="{BB962C8B-B14F-4D97-AF65-F5344CB8AC3E}">
        <p14:creationId xmlns:p14="http://schemas.microsoft.com/office/powerpoint/2010/main" val="1033057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Crash FATALITY RATES – WA</a:t>
            </a:r>
          </a:p>
        </p:txBody>
      </p:sp>
      <p:pic>
        <p:nvPicPr>
          <p:cNvPr id="6" name="Content Placeholder 4">
            <a:extLst>
              <a:ext uri="{FF2B5EF4-FFF2-40B4-BE49-F238E27FC236}">
                <a16:creationId xmlns:a16="http://schemas.microsoft.com/office/drawing/2014/main" id="{45C79F27-AAF7-48A9-941B-84B16FBE4A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975" y="2638425"/>
            <a:ext cx="11857654" cy="2841704"/>
          </a:xfrm>
        </p:spPr>
      </p:pic>
    </p:spTree>
    <p:extLst>
      <p:ext uri="{BB962C8B-B14F-4D97-AF65-F5344CB8AC3E}">
        <p14:creationId xmlns:p14="http://schemas.microsoft.com/office/powerpoint/2010/main" val="3828094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nchor="t"/>
          <a:lstStyle/>
          <a:p>
            <a:r>
              <a:rPr lang="en-US" dirty="0"/>
              <a:t>summary</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normAutofit lnSpcReduction="10000"/>
          </a:bodyPr>
          <a:lstStyle/>
          <a:p>
            <a:r>
              <a:rPr lang="en-US" dirty="0"/>
              <a:t>With the data available and time constraints, there are many questions still to be answered to feel confident in the direct nature of the wine growth in the US and the influences it may carry in the local communities.</a:t>
            </a:r>
          </a:p>
          <a:p>
            <a:r>
              <a:rPr lang="en-US" dirty="0"/>
              <a:t>Of our findings, our most certain is that wine continues to grow in various regions of the country and shows no sign of slowing down based on consumption rates.</a:t>
            </a:r>
          </a:p>
          <a:p>
            <a:r>
              <a:rPr lang="en-US" dirty="0"/>
              <a:t>Some surprising data came from our crash reviews having a reversed correlation and warrant further investigations to see how much the state versus specific county data may differ.</a:t>
            </a:r>
          </a:p>
          <a:p>
            <a:r>
              <a:rPr lang="en-US" dirty="0"/>
              <a:t>As for the locations and impact both income and affordability, we found that at a state level there was not enough information to specifically tie to wine production.  This is borne out of two reasons:</a:t>
            </a:r>
          </a:p>
          <a:p>
            <a:pPr lvl="1"/>
            <a:r>
              <a:rPr lang="en-US" dirty="0"/>
              <a:t>Many of the states reviewed are generally considered tourist destinations for other reasons such as climate, landmarks, etc.  A deeper review of city/county data will bring more certainty to the direct connection in those regions where wine is produced than state views.</a:t>
            </a:r>
          </a:p>
          <a:p>
            <a:pPr lvl="1"/>
            <a:r>
              <a:rPr lang="en-US" dirty="0"/>
              <a:t>Affordability is also directly impacted by other local economic factors and some of our more expensive regions are believed to be more so tied to political, job market and other issues of socioeconomic norms than the wine consumption can address.</a:t>
            </a:r>
          </a:p>
        </p:txBody>
      </p:sp>
    </p:spTree>
    <p:extLst>
      <p:ext uri="{BB962C8B-B14F-4D97-AF65-F5344CB8AC3E}">
        <p14:creationId xmlns:p14="http://schemas.microsoft.com/office/powerpoint/2010/main" val="179641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B7B706-54E9-4555-844A-65D6DA5534BD}"/>
              </a:ext>
            </a:extLst>
          </p:cNvPr>
          <p:cNvSpPr>
            <a:spLocks noGrp="1"/>
          </p:cNvSpPr>
          <p:nvPr>
            <p:ph type="title"/>
          </p:nvPr>
        </p:nvSpPr>
        <p:spPr/>
        <p:txBody>
          <a:bodyPr anchor="t"/>
          <a:lstStyle/>
          <a:p>
            <a:r>
              <a:rPr lang="en-US" dirty="0"/>
              <a:t>Appendix &amp; references</a:t>
            </a:r>
          </a:p>
        </p:txBody>
      </p:sp>
      <p:sp>
        <p:nvSpPr>
          <p:cNvPr id="8" name="Text Placeholder 7">
            <a:extLst>
              <a:ext uri="{FF2B5EF4-FFF2-40B4-BE49-F238E27FC236}">
                <a16:creationId xmlns:a16="http://schemas.microsoft.com/office/drawing/2014/main" id="{D1FB7F40-7669-4C05-B313-AB3C41751B0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3446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B37ED5-3491-430E-80AE-1EB48CA271D2}"/>
              </a:ext>
            </a:extLst>
          </p:cNvPr>
          <p:cNvSpPr>
            <a:spLocks noGrp="1"/>
          </p:cNvSpPr>
          <p:nvPr>
            <p:ph type="title"/>
          </p:nvPr>
        </p:nvSpPr>
        <p:spPr/>
        <p:txBody>
          <a:bodyPr/>
          <a:lstStyle/>
          <a:p>
            <a:r>
              <a:rPr lang="en-US" dirty="0"/>
              <a:t>references</a:t>
            </a:r>
          </a:p>
        </p:txBody>
      </p:sp>
      <p:sp>
        <p:nvSpPr>
          <p:cNvPr id="7" name="Text Placeholder 6">
            <a:extLst>
              <a:ext uri="{FF2B5EF4-FFF2-40B4-BE49-F238E27FC236}">
                <a16:creationId xmlns:a16="http://schemas.microsoft.com/office/drawing/2014/main" id="{8C52ACDC-83BB-415A-A11E-E704EFEC3A3D}"/>
              </a:ext>
            </a:extLst>
          </p:cNvPr>
          <p:cNvSpPr>
            <a:spLocks noGrp="1"/>
          </p:cNvSpPr>
          <p:nvPr>
            <p:ph idx="1"/>
          </p:nvPr>
        </p:nvSpPr>
        <p:spPr/>
        <p:txBody>
          <a:bodyPr>
            <a:normAutofit fontScale="92500" lnSpcReduction="20000"/>
          </a:bodyPr>
          <a:lstStyle/>
          <a:p>
            <a:r>
              <a:rPr lang="en-US" dirty="0"/>
              <a:t>Wine &amp; Vines</a:t>
            </a:r>
          </a:p>
          <a:p>
            <a:r>
              <a:rPr lang="en-US" dirty="0"/>
              <a:t>US Census Bureau</a:t>
            </a:r>
          </a:p>
          <a:p>
            <a:r>
              <a:rPr lang="en-US" dirty="0"/>
              <a:t>Department of the Treasury, Alcohol, Tobacco Tax and Trade Bureau</a:t>
            </a:r>
          </a:p>
          <a:p>
            <a:r>
              <a:rPr lang="en-US" dirty="0"/>
              <a:t>National Institute on Alcohol Abuse and Alcoholism</a:t>
            </a:r>
          </a:p>
          <a:p>
            <a:r>
              <a:rPr lang="en-US" dirty="0"/>
              <a:t>Bureau of Economic Analysis</a:t>
            </a:r>
          </a:p>
          <a:p>
            <a:r>
              <a:rPr lang="en-US" dirty="0"/>
              <a:t>Centers for Disease Control and Prevention</a:t>
            </a:r>
          </a:p>
          <a:p>
            <a:r>
              <a:rPr lang="en-US" dirty="0"/>
              <a:t>Kaiser Family Foundation</a:t>
            </a:r>
          </a:p>
          <a:p>
            <a:r>
              <a:rPr lang="en-US" dirty="0"/>
              <a:t>National Low Income Housing Coalition</a:t>
            </a:r>
          </a:p>
          <a:p>
            <a:r>
              <a:rPr lang="en-US" dirty="0"/>
              <a:t>National Highway Traffic Safety Administration (API)</a:t>
            </a:r>
          </a:p>
          <a:p>
            <a:r>
              <a:rPr lang="en-US" dirty="0" err="1"/>
              <a:t>Everyvine</a:t>
            </a:r>
            <a:endParaRPr lang="en-US" dirty="0"/>
          </a:p>
          <a:p>
            <a:r>
              <a:rPr lang="en-US" dirty="0" err="1"/>
              <a:t>VinePair</a:t>
            </a:r>
            <a:endParaRPr lang="en-US" dirty="0"/>
          </a:p>
        </p:txBody>
      </p:sp>
      <p:sp>
        <p:nvSpPr>
          <p:cNvPr id="5" name="Text Placeholder 4">
            <a:extLst>
              <a:ext uri="{FF2B5EF4-FFF2-40B4-BE49-F238E27FC236}">
                <a16:creationId xmlns:a16="http://schemas.microsoft.com/office/drawing/2014/main" id="{09E6F272-B969-4EF0-B277-1022E4882208}"/>
              </a:ext>
            </a:extLst>
          </p:cNvPr>
          <p:cNvSpPr>
            <a:spLocks noGrp="1"/>
          </p:cNvSpPr>
          <p:nvPr>
            <p:ph type="body" sz="half" idx="2"/>
          </p:nvPr>
        </p:nvSpPr>
        <p:spPr/>
        <p:txBody>
          <a:bodyPr/>
          <a:lstStyle/>
          <a:p>
            <a:r>
              <a:rPr lang="en-US" dirty="0"/>
              <a:t>The preceding analysis was based on data obtained from these sources.  </a:t>
            </a:r>
          </a:p>
          <a:p>
            <a:r>
              <a:rPr lang="en-US" dirty="0"/>
              <a:t>Unless noted, data files were obtained as csv files.</a:t>
            </a:r>
          </a:p>
        </p:txBody>
      </p:sp>
    </p:spTree>
    <p:extLst>
      <p:ext uri="{BB962C8B-B14F-4D97-AF65-F5344CB8AC3E}">
        <p14:creationId xmlns:p14="http://schemas.microsoft.com/office/powerpoint/2010/main" val="3202105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97F5-AE4E-4BF4-BAFE-800B133A51EC}"/>
              </a:ext>
            </a:extLst>
          </p:cNvPr>
          <p:cNvSpPr>
            <a:spLocks noGrp="1"/>
          </p:cNvSpPr>
          <p:nvPr>
            <p:ph type="title"/>
          </p:nvPr>
        </p:nvSpPr>
        <p:spPr/>
        <p:txBody>
          <a:bodyPr anchor="t"/>
          <a:lstStyle/>
          <a:p>
            <a:r>
              <a:rPr lang="en-US" dirty="0"/>
              <a:t>Appendix: Next Steps</a:t>
            </a:r>
          </a:p>
        </p:txBody>
      </p:sp>
      <p:sp>
        <p:nvSpPr>
          <p:cNvPr id="3" name="Content Placeholder 2">
            <a:extLst>
              <a:ext uri="{FF2B5EF4-FFF2-40B4-BE49-F238E27FC236}">
                <a16:creationId xmlns:a16="http://schemas.microsoft.com/office/drawing/2014/main" id="{38B737FA-D748-44C7-90D5-7B0EAC9B8DCE}"/>
              </a:ext>
            </a:extLst>
          </p:cNvPr>
          <p:cNvSpPr>
            <a:spLocks noGrp="1"/>
          </p:cNvSpPr>
          <p:nvPr>
            <p:ph idx="1"/>
          </p:nvPr>
        </p:nvSpPr>
        <p:spPr/>
        <p:txBody>
          <a:bodyPr/>
          <a:lstStyle/>
          <a:p>
            <a:r>
              <a:rPr lang="en-US" dirty="0"/>
              <a:t>Identify more specific location data to identify specific regions within each state and compare to state findings</a:t>
            </a:r>
          </a:p>
          <a:p>
            <a:r>
              <a:rPr lang="en-US" dirty="0"/>
              <a:t>Evaluate different alcohol types and influence on generalized alcohol relations</a:t>
            </a:r>
          </a:p>
          <a:p>
            <a:r>
              <a:rPr lang="en-US" dirty="0"/>
              <a:t>Further dives in crash data to more localized areas</a:t>
            </a:r>
          </a:p>
          <a:p>
            <a:r>
              <a:rPr lang="en-US" dirty="0"/>
              <a:t>Review for external influencing factors in health concerns</a:t>
            </a:r>
          </a:p>
          <a:p>
            <a:r>
              <a:rPr lang="en-US" dirty="0"/>
              <a:t>Review economic impacts from downturns on overall spend and consumption</a:t>
            </a:r>
          </a:p>
          <a:p>
            <a:endParaRPr lang="en-US" dirty="0"/>
          </a:p>
        </p:txBody>
      </p:sp>
    </p:spTree>
    <p:extLst>
      <p:ext uri="{BB962C8B-B14F-4D97-AF65-F5344CB8AC3E}">
        <p14:creationId xmlns:p14="http://schemas.microsoft.com/office/powerpoint/2010/main" val="3996635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6186893-5B6D-43F4-B19A-B0606057EE7B}"/>
              </a:ext>
            </a:extLst>
          </p:cNvPr>
          <p:cNvSpPr>
            <a:spLocks noGrp="1"/>
          </p:cNvSpPr>
          <p:nvPr>
            <p:ph type="title"/>
          </p:nvPr>
        </p:nvSpPr>
        <p:spPr/>
        <p:txBody>
          <a:bodyPr/>
          <a:lstStyle/>
          <a:p>
            <a:r>
              <a:rPr lang="en-US" dirty="0"/>
              <a:t>Appendix: Unused Charts</a:t>
            </a:r>
          </a:p>
        </p:txBody>
      </p:sp>
      <p:pic>
        <p:nvPicPr>
          <p:cNvPr id="4" name="Picture Placeholder 13" descr="A screenshot of a cell phone&#10;&#10;Description automatically generated">
            <a:extLst>
              <a:ext uri="{FF2B5EF4-FFF2-40B4-BE49-F238E27FC236}">
                <a16:creationId xmlns:a16="http://schemas.microsoft.com/office/drawing/2014/main" id="{A0FA9961-607E-4314-92AD-9AF8BF48844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7" b="-225"/>
          <a:stretch/>
        </p:blipFill>
        <p:spPr>
          <a:xfrm>
            <a:off x="474131" y="2319041"/>
            <a:ext cx="4071278" cy="1887398"/>
          </a:xfrm>
        </p:spPr>
      </p:pic>
      <p:pic>
        <p:nvPicPr>
          <p:cNvPr id="5" name="Picture 4" descr="A screenshot of a cell phone&#10;&#10;Description automatically generated">
            <a:extLst>
              <a:ext uri="{FF2B5EF4-FFF2-40B4-BE49-F238E27FC236}">
                <a16:creationId xmlns:a16="http://schemas.microsoft.com/office/drawing/2014/main" id="{C64B5DBA-F0FC-484C-B840-3E88783A89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3117" y="2078433"/>
            <a:ext cx="3525688" cy="2295413"/>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32C2B313-59E7-41A7-B3E3-A6C5F425D8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8805" y="2042399"/>
            <a:ext cx="3575229" cy="2295413"/>
          </a:xfrm>
          <a:prstGeom prst="rect">
            <a:avLst/>
          </a:prstGeom>
        </p:spPr>
      </p:pic>
    </p:spTree>
    <p:extLst>
      <p:ext uri="{BB962C8B-B14F-4D97-AF65-F5344CB8AC3E}">
        <p14:creationId xmlns:p14="http://schemas.microsoft.com/office/powerpoint/2010/main" val="2946730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40AF7058-E85E-483E-B32E-AF3FAEF38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543" y="1030116"/>
            <a:ext cx="7640790" cy="5297108"/>
          </a:xfrm>
          <a:prstGeom prst="rect">
            <a:avLst/>
          </a:prstGeom>
        </p:spPr>
      </p:pic>
    </p:spTree>
    <p:extLst>
      <p:ext uri="{BB962C8B-B14F-4D97-AF65-F5344CB8AC3E}">
        <p14:creationId xmlns:p14="http://schemas.microsoft.com/office/powerpoint/2010/main" val="27411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chor="t"/>
          <a:lstStyle/>
          <a:p>
            <a:r>
              <a:rPr lang="en-US" dirty="0"/>
              <a:t>Initial considerations</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59071625"/>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538065"/>
          </a:xfrm>
        </p:spPr>
        <p:txBody>
          <a:bodyPr/>
          <a:lstStyle/>
          <a:p>
            <a:r>
              <a:rPr lang="en-US" dirty="0"/>
              <a:t>Winery growth and consumption</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a:xfrm>
            <a:off x="581192" y="1240221"/>
            <a:ext cx="5588379" cy="5013434"/>
          </a:xfrm>
        </p:spPr>
        <p:txBody>
          <a:bodyPr>
            <a:noAutofit/>
          </a:bodyPr>
          <a:lstStyle/>
          <a:p>
            <a:pPr algn="just"/>
            <a:r>
              <a:rPr lang="en-US" sz="1400" dirty="0"/>
              <a:t>Fun Facts </a:t>
            </a:r>
          </a:p>
          <a:p>
            <a:pPr lvl="1" algn="just"/>
            <a:r>
              <a:rPr lang="en-US" dirty="0"/>
              <a:t>The US is the fourth biggest wine producing nation in the Planet, right after France, Spain and Italy</a:t>
            </a:r>
          </a:p>
          <a:p>
            <a:pPr lvl="1" algn="just"/>
            <a:r>
              <a:rPr lang="en-US" dirty="0"/>
              <a:t>Wine Production in the US dates back to the 16</a:t>
            </a:r>
            <a:r>
              <a:rPr lang="en-US" baseline="30000" dirty="0"/>
              <a:t>th</a:t>
            </a:r>
            <a:r>
              <a:rPr lang="en-US" dirty="0"/>
              <a:t> century, when the French Huguenot settlers made wine in Jacksonville, Florida using Scuppernong grapes</a:t>
            </a:r>
          </a:p>
          <a:p>
            <a:pPr lvl="1" algn="just"/>
            <a:r>
              <a:rPr lang="en-US" dirty="0"/>
              <a:t>89% of all American wine is produced in California</a:t>
            </a:r>
          </a:p>
          <a:p>
            <a:pPr marL="324000" lvl="1" indent="0" algn="just">
              <a:buNone/>
            </a:pPr>
            <a:endParaRPr lang="en-US" dirty="0"/>
          </a:p>
          <a:p>
            <a:pPr algn="just"/>
            <a:r>
              <a:rPr lang="en-US" sz="1400" dirty="0"/>
              <a:t>Data analyzed was narrowed from 2009 to 2017 </a:t>
            </a:r>
          </a:p>
          <a:p>
            <a:pPr lvl="1" algn="just"/>
            <a:r>
              <a:rPr lang="en-US" dirty="0"/>
              <a:t>US consumption per capita rose steadily along with the number of new wineries</a:t>
            </a:r>
          </a:p>
          <a:p>
            <a:pPr lvl="1" algn="just"/>
            <a:r>
              <a:rPr lang="en-US" dirty="0"/>
              <a:t>On a state-wide basis, the biggest jump in wine producers came from California. However wine consumption per capita  in this state saw lowest growth of the considered group</a:t>
            </a:r>
          </a:p>
          <a:p>
            <a:pPr lvl="1" algn="just"/>
            <a:r>
              <a:rPr lang="en-US" dirty="0"/>
              <a:t>Highest increase in wine consumption per capita appears to occur in Oregon, closely followed by Texas (woo-</a:t>
            </a:r>
            <a:r>
              <a:rPr lang="en-US" dirty="0" err="1"/>
              <a:t>hoo</a:t>
            </a:r>
            <a:r>
              <a:rPr lang="en-US" dirty="0"/>
              <a:t>!!)</a:t>
            </a:r>
          </a:p>
        </p:txBody>
      </p:sp>
      <p:pic>
        <p:nvPicPr>
          <p:cNvPr id="5" name="Picture 4" descr="A screenshot of a cell phone&#10;&#10;Description automatically generated">
            <a:extLst>
              <a:ext uri="{FF2B5EF4-FFF2-40B4-BE49-F238E27FC236}">
                <a16:creationId xmlns:a16="http://schemas.microsoft.com/office/drawing/2014/main" id="{98807E94-F1B8-074F-B0FE-6367CC778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7240" y="702156"/>
            <a:ext cx="4147717" cy="309476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E3ED156F-9C67-D549-8C05-6AF9E2908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4824" y="3881384"/>
            <a:ext cx="4125983" cy="2924066"/>
          </a:xfrm>
          <a:prstGeom prst="rect">
            <a:avLst/>
          </a:prstGeom>
        </p:spPr>
      </p:pic>
    </p:spTree>
    <p:extLst>
      <p:ext uri="{BB962C8B-B14F-4D97-AF65-F5344CB8AC3E}">
        <p14:creationId xmlns:p14="http://schemas.microsoft.com/office/powerpoint/2010/main" val="1827622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Tourism economic impacts</a:t>
            </a:r>
          </a:p>
        </p:txBody>
      </p:sp>
      <p:sp>
        <p:nvSpPr>
          <p:cNvPr id="34" name="Text Placeholder 33">
            <a:extLst>
              <a:ext uri="{FF2B5EF4-FFF2-40B4-BE49-F238E27FC236}">
                <a16:creationId xmlns:a16="http://schemas.microsoft.com/office/drawing/2014/main" id="{16CA31F5-65B7-47FE-8EDB-91E354543B67}"/>
              </a:ext>
            </a:extLst>
          </p:cNvPr>
          <p:cNvSpPr>
            <a:spLocks noGrp="1"/>
          </p:cNvSpPr>
          <p:nvPr>
            <p:ph type="body" idx="1"/>
          </p:nvPr>
        </p:nvSpPr>
        <p:spPr>
          <a:xfrm>
            <a:off x="581191" y="5620184"/>
            <a:ext cx="5194769" cy="557784"/>
          </a:xfrm>
        </p:spPr>
        <p:txBody>
          <a:bodyPr/>
          <a:lstStyle/>
          <a:p>
            <a:r>
              <a:rPr lang="en-US" sz="1400" dirty="0"/>
              <a:t>In general, the categories impacted most by tourism have impacted the overall Gross Domestic Product positively of each state the years shown.  However, this may be more impacted by natural aesthetic and seasonal draws such as beaches, mountains, etc. than necessarily the wineries alone.</a:t>
            </a:r>
          </a:p>
        </p:txBody>
      </p:sp>
      <p:pic>
        <p:nvPicPr>
          <p:cNvPr id="39" name="Content Placeholder 38" descr="A close up of a map&#10;&#10;Description automatically generated">
            <a:extLst>
              <a:ext uri="{FF2B5EF4-FFF2-40B4-BE49-F238E27FC236}">
                <a16:creationId xmlns:a16="http://schemas.microsoft.com/office/drawing/2014/main" id="{E36C32D5-4D8F-4026-A975-3E9E376E48A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54674" y="2141997"/>
            <a:ext cx="4437993" cy="2935287"/>
          </a:xfrm>
        </p:spPr>
      </p:pic>
      <p:sp>
        <p:nvSpPr>
          <p:cNvPr id="36" name="Text Placeholder 35">
            <a:extLst>
              <a:ext uri="{FF2B5EF4-FFF2-40B4-BE49-F238E27FC236}">
                <a16:creationId xmlns:a16="http://schemas.microsoft.com/office/drawing/2014/main" id="{5C084F4D-F9CF-4D68-A598-03FA32F06836}"/>
              </a:ext>
            </a:extLst>
          </p:cNvPr>
          <p:cNvSpPr>
            <a:spLocks noGrp="1"/>
          </p:cNvSpPr>
          <p:nvPr>
            <p:ph type="body" sz="quarter" idx="3"/>
          </p:nvPr>
        </p:nvSpPr>
        <p:spPr>
          <a:xfrm>
            <a:off x="6416039" y="5620185"/>
            <a:ext cx="5194770" cy="553373"/>
          </a:xfrm>
        </p:spPr>
        <p:txBody>
          <a:bodyPr/>
          <a:lstStyle/>
          <a:p>
            <a:r>
              <a:rPr lang="en-US" sz="1400" dirty="0"/>
              <a:t>When drilling down further to the impact of food, beverage and tobacco production in which our winery data would be found, this segment across all states has played a smaller but very similar relative impact to each state since 2010.</a:t>
            </a:r>
          </a:p>
        </p:txBody>
      </p:sp>
      <p:pic>
        <p:nvPicPr>
          <p:cNvPr id="41" name="Content Placeholder 40" descr="A picture containing text, map&#10;&#10;Description automatically generated">
            <a:extLst>
              <a:ext uri="{FF2B5EF4-FFF2-40B4-BE49-F238E27FC236}">
                <a16:creationId xmlns:a16="http://schemas.microsoft.com/office/drawing/2014/main" id="{1CCD7C99-1674-4621-9B59-66D9E6EBAA4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19653" y="2141996"/>
            <a:ext cx="4187542" cy="2935287"/>
          </a:xfrm>
        </p:spPr>
      </p:pic>
      <p:cxnSp>
        <p:nvCxnSpPr>
          <p:cNvPr id="43" name="Straight Connector 42">
            <a:extLst>
              <a:ext uri="{FF2B5EF4-FFF2-40B4-BE49-F238E27FC236}">
                <a16:creationId xmlns:a16="http://schemas.microsoft.com/office/drawing/2014/main" id="{13314D85-4E5F-4D9E-A91E-5E5008360CA9}"/>
              </a:ext>
            </a:extLst>
          </p:cNvPr>
          <p:cNvCxnSpPr/>
          <p:nvPr/>
        </p:nvCxnSpPr>
        <p:spPr>
          <a:xfrm>
            <a:off x="6096000" y="2225182"/>
            <a:ext cx="0" cy="4023360"/>
          </a:xfrm>
          <a:prstGeom prst="line">
            <a:avLst/>
          </a:prstGeom>
          <a:ln w="19050">
            <a:solidFill>
              <a:srgbClr val="1CADE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41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C54EF4-8309-4CD9-9E1B-110BA0F3AEC3}"/>
              </a:ext>
            </a:extLst>
          </p:cNvPr>
          <p:cNvSpPr txBox="1"/>
          <p:nvPr/>
        </p:nvSpPr>
        <p:spPr>
          <a:xfrm>
            <a:off x="3716623" y="4444352"/>
            <a:ext cx="4483100" cy="307777"/>
          </a:xfrm>
          <a:prstGeom prst="rect">
            <a:avLst/>
          </a:prstGeom>
          <a:noFill/>
        </p:spPr>
        <p:txBody>
          <a:bodyPr wrap="square" rtlCol="0">
            <a:spAutoFit/>
          </a:bodyPr>
          <a:lstStyle/>
          <a:p>
            <a:r>
              <a:rPr lang="en-US" sz="1400" dirty="0"/>
              <a:t>CA       CO      OR      TX      WA</a:t>
            </a:r>
          </a:p>
        </p:txBody>
      </p:sp>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lstStyle/>
          <a:p>
            <a:r>
              <a:rPr lang="en-US" dirty="0"/>
              <a:t>Rental affordability</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a:xfrm>
            <a:off x="887054" y="4700930"/>
            <a:ext cx="10274932" cy="1250199"/>
          </a:xfrm>
        </p:spPr>
        <p:txBody>
          <a:bodyPr>
            <a:normAutofit/>
          </a:bodyPr>
          <a:lstStyle/>
          <a:p>
            <a:pPr marL="0" indent="0">
              <a:buNone/>
            </a:pPr>
            <a:r>
              <a:rPr lang="en-US" sz="1400" dirty="0"/>
              <a:t>While the wine consumption in these states is higher, when evaluating affordability of the areas themselves on their own we find that the connection is tied more to income and number of renters (demand).  Therefore, our top costing area is still California despite the long-standing history of wine in the region.</a:t>
            </a:r>
          </a:p>
        </p:txBody>
      </p:sp>
      <p:pic>
        <p:nvPicPr>
          <p:cNvPr id="11" name="Picture 10" descr="A screenshot of a cell phone&#10;&#10;Description automatically generated">
            <a:extLst>
              <a:ext uri="{FF2B5EF4-FFF2-40B4-BE49-F238E27FC236}">
                <a16:creationId xmlns:a16="http://schemas.microsoft.com/office/drawing/2014/main" id="{E7E00C11-E017-4471-88BC-DFF398FCE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301" y="2003486"/>
            <a:ext cx="3839450" cy="2295413"/>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D2A2413F-56D8-4061-A13F-BE9597BC6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3398" y="2003486"/>
            <a:ext cx="3533945" cy="2295413"/>
          </a:xfrm>
          <a:prstGeom prst="rect">
            <a:avLst/>
          </a:prstGeom>
        </p:spPr>
      </p:pic>
      <p:pic>
        <p:nvPicPr>
          <p:cNvPr id="19" name="Picture 18" descr="A picture containing game&#10;&#10;Description automatically generated">
            <a:extLst>
              <a:ext uri="{FF2B5EF4-FFF2-40B4-BE49-F238E27FC236}">
                <a16:creationId xmlns:a16="http://schemas.microsoft.com/office/drawing/2014/main" id="{4FA77DF3-81FA-4B92-B409-DAD2CDD73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467" y="2003488"/>
            <a:ext cx="3566973" cy="2295413"/>
          </a:xfrm>
          <a:prstGeom prst="rect">
            <a:avLst/>
          </a:prstGeom>
        </p:spPr>
      </p:pic>
      <p:sp>
        <p:nvSpPr>
          <p:cNvPr id="4" name="Oval 3">
            <a:extLst>
              <a:ext uri="{FF2B5EF4-FFF2-40B4-BE49-F238E27FC236}">
                <a16:creationId xmlns:a16="http://schemas.microsoft.com/office/drawing/2014/main" id="{436D7A5F-7682-430D-9B52-269264D8BA89}"/>
              </a:ext>
            </a:extLst>
          </p:cNvPr>
          <p:cNvSpPr/>
          <p:nvPr/>
        </p:nvSpPr>
        <p:spPr>
          <a:xfrm>
            <a:off x="3630053" y="4532736"/>
            <a:ext cx="154547" cy="13308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FD2F2DC-65EE-41E8-A335-1E457B85374B}"/>
              </a:ext>
            </a:extLst>
          </p:cNvPr>
          <p:cNvSpPr/>
          <p:nvPr/>
        </p:nvSpPr>
        <p:spPr>
          <a:xfrm>
            <a:off x="4125889" y="4533290"/>
            <a:ext cx="154547" cy="133082"/>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55E6B67-7D0F-4CF6-8972-BB5CCBE523BA}"/>
              </a:ext>
            </a:extLst>
          </p:cNvPr>
          <p:cNvSpPr/>
          <p:nvPr/>
        </p:nvSpPr>
        <p:spPr>
          <a:xfrm>
            <a:off x="4596863" y="4531700"/>
            <a:ext cx="154547" cy="133082"/>
          </a:xfrm>
          <a:prstGeom prst="ellipse">
            <a:avLst/>
          </a:prstGeom>
          <a:solidFill>
            <a:srgbClr val="FFA500"/>
          </a:solidFill>
          <a:ln>
            <a:solidFill>
              <a:srgbClr val="FFA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CB7669E-68CE-4ED3-927B-ED635211CABA}"/>
              </a:ext>
            </a:extLst>
          </p:cNvPr>
          <p:cNvSpPr/>
          <p:nvPr/>
        </p:nvSpPr>
        <p:spPr>
          <a:xfrm>
            <a:off x="5111184" y="4533085"/>
            <a:ext cx="154547" cy="133082"/>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B5569B7-28DD-42AC-B6D8-EC27757BA239}"/>
              </a:ext>
            </a:extLst>
          </p:cNvPr>
          <p:cNvSpPr/>
          <p:nvPr/>
        </p:nvSpPr>
        <p:spPr>
          <a:xfrm>
            <a:off x="5563674" y="4531700"/>
            <a:ext cx="154547" cy="133082"/>
          </a:xfrm>
          <a:prstGeom prst="ellipse">
            <a:avLst/>
          </a:prstGeom>
          <a:solidFill>
            <a:srgbClr val="8000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35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pencil&#10;&#10;Description automatically generated">
            <a:extLst>
              <a:ext uri="{FF2B5EF4-FFF2-40B4-BE49-F238E27FC236}">
                <a16:creationId xmlns:a16="http://schemas.microsoft.com/office/drawing/2014/main" id="{40955051-300F-443A-A4BD-FCD6FF61C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3063" y="4158107"/>
            <a:ext cx="3534581" cy="2648554"/>
          </a:xfrm>
          <a:prstGeom prst="rect">
            <a:avLst/>
          </a:prstGeom>
        </p:spPr>
      </p:pic>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nchor="t"/>
          <a:lstStyle/>
          <a:p>
            <a:r>
              <a:rPr lang="en-US" dirty="0"/>
              <a:t>Health implications</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a:xfrm>
            <a:off x="581192" y="2340864"/>
            <a:ext cx="3534581" cy="3634486"/>
          </a:xfrm>
        </p:spPr>
        <p:txBody>
          <a:bodyPr>
            <a:normAutofit/>
          </a:bodyPr>
          <a:lstStyle/>
          <a:p>
            <a:r>
              <a:rPr lang="en-US" sz="1400" dirty="0"/>
              <a:t>While some regions show health concerns associated to alcohol/wine consumption, we found correlation limited based on the data readily available.</a:t>
            </a:r>
          </a:p>
          <a:p>
            <a:endParaRPr lang="en-US" sz="1400" dirty="0"/>
          </a:p>
          <a:p>
            <a:r>
              <a:rPr lang="en-US" sz="1400" dirty="0"/>
              <a:t>Colorado proved our outlier with some the largest shifts in mortality and obesity rates during the years measured.</a:t>
            </a:r>
          </a:p>
        </p:txBody>
      </p:sp>
      <p:pic>
        <p:nvPicPr>
          <p:cNvPr id="6" name="Content Placeholder 4" descr="A screenshot of a cell phone&#10;&#10;Description automatically generated">
            <a:extLst>
              <a:ext uri="{FF2B5EF4-FFF2-40B4-BE49-F238E27FC236}">
                <a16:creationId xmlns:a16="http://schemas.microsoft.com/office/drawing/2014/main" id="{1F78A55E-D95B-442D-9C35-760192EBB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0355" y="1363206"/>
            <a:ext cx="3763232" cy="2648554"/>
          </a:xfrm>
          <a:prstGeom prst="rect">
            <a:avLst/>
          </a:prstGeom>
        </p:spPr>
      </p:pic>
      <p:pic>
        <p:nvPicPr>
          <p:cNvPr id="8" name="Picture 7" descr="A close up of text on a white background&#10;&#10;Description automatically generated">
            <a:extLst>
              <a:ext uri="{FF2B5EF4-FFF2-40B4-BE49-F238E27FC236}">
                <a16:creationId xmlns:a16="http://schemas.microsoft.com/office/drawing/2014/main" id="{9C2DA0AD-C0A5-4AAF-96F1-26A22C0E0F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4482" y="1363206"/>
            <a:ext cx="3896613" cy="2648554"/>
          </a:xfrm>
          <a:prstGeom prst="rect">
            <a:avLst/>
          </a:prstGeom>
        </p:spPr>
      </p:pic>
    </p:spTree>
    <p:extLst>
      <p:ext uri="{BB962C8B-B14F-4D97-AF65-F5344CB8AC3E}">
        <p14:creationId xmlns:p14="http://schemas.microsoft.com/office/powerpoint/2010/main" val="2976872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Crash FATALITY RATES VS WINE CONSUMPTION</a:t>
            </a:r>
          </a:p>
        </p:txBody>
      </p:sp>
      <p:pic>
        <p:nvPicPr>
          <p:cNvPr id="7" name="Content Placeholder 6">
            <a:extLst>
              <a:ext uri="{FF2B5EF4-FFF2-40B4-BE49-F238E27FC236}">
                <a16:creationId xmlns:a16="http://schemas.microsoft.com/office/drawing/2014/main" id="{18C204A8-F519-4D1D-A02F-6862689CAE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433" y="1114425"/>
            <a:ext cx="11999135" cy="5743575"/>
          </a:xfrm>
        </p:spPr>
      </p:pic>
    </p:spTree>
    <p:extLst>
      <p:ext uri="{BB962C8B-B14F-4D97-AF65-F5344CB8AC3E}">
        <p14:creationId xmlns:p14="http://schemas.microsoft.com/office/powerpoint/2010/main" val="3979656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Crash FATALITY RATES VS WINE PRODUCTION</a:t>
            </a:r>
          </a:p>
        </p:txBody>
      </p:sp>
      <p:pic>
        <p:nvPicPr>
          <p:cNvPr id="6" name="Content Placeholder 5">
            <a:extLst>
              <a:ext uri="{FF2B5EF4-FFF2-40B4-BE49-F238E27FC236}">
                <a16:creationId xmlns:a16="http://schemas.microsoft.com/office/drawing/2014/main" id="{E742FC6A-6CF5-483F-9BBC-DCBA5C58D9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212" y="1146492"/>
            <a:ext cx="11839576" cy="5711508"/>
          </a:xfrm>
        </p:spPr>
      </p:pic>
    </p:spTree>
    <p:extLst>
      <p:ext uri="{BB962C8B-B14F-4D97-AF65-F5344CB8AC3E}">
        <p14:creationId xmlns:p14="http://schemas.microsoft.com/office/powerpoint/2010/main" val="71199909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918</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Franklin Gothic Book</vt:lpstr>
      <vt:lpstr>Franklin Gothic Demi</vt:lpstr>
      <vt:lpstr>Wingdings 2</vt:lpstr>
      <vt:lpstr>DividendVTI</vt:lpstr>
      <vt:lpstr>Does the rise of Winery growth influence Regional dynamics?</vt:lpstr>
      <vt:lpstr>PowerPoint Presentation</vt:lpstr>
      <vt:lpstr>Initial considerations</vt:lpstr>
      <vt:lpstr>Winery growth and consumption</vt:lpstr>
      <vt:lpstr>Tourism economic impacts</vt:lpstr>
      <vt:lpstr>Rental affordability</vt:lpstr>
      <vt:lpstr>Health implications</vt:lpstr>
      <vt:lpstr>Crash FATALITY RATES VS WINE CONSUMPTION</vt:lpstr>
      <vt:lpstr>Crash FATALITY RATES VS WINE PRODUCTION</vt:lpstr>
      <vt:lpstr>Crash FATALITY RATES – CA &amp; CO</vt:lpstr>
      <vt:lpstr>Crash FATALITY RATES – OR &amp; TX</vt:lpstr>
      <vt:lpstr>Crash FATALITY RATES – WA</vt:lpstr>
      <vt:lpstr>summary</vt:lpstr>
      <vt:lpstr>Appendix &amp; references</vt:lpstr>
      <vt:lpstr>references</vt:lpstr>
      <vt:lpstr>Appendix: Next Steps</vt:lpstr>
      <vt:lpstr>Appendix: Unused Charts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2019-11-22T02:30:44Z</dcterms:created>
  <dcterms:modified xsi:type="dcterms:W3CDTF">2019-11-23T07:45:03Z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2019-11-08T21:54:07.0140062Z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23e7d536-6803-4264-b7a4-68edd45bdf61</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