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71" r:id="rId2"/>
    <p:sldId id="270" r:id="rId3"/>
    <p:sldId id="258" r:id="rId4"/>
    <p:sldId id="259" r:id="rId5"/>
    <p:sldId id="260" r:id="rId6"/>
    <p:sldId id="261" r:id="rId7"/>
    <p:sldId id="262" r:id="rId8"/>
    <p:sldId id="269"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2" d="100"/>
          <a:sy n="42" d="100"/>
        </p:scale>
        <p:origin x="57" y="1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17067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r>
              <a:rPr lang="en-US" dirty="0"/>
              <a:t>Different alcohol types and influence</a:t>
            </a:r>
          </a:p>
          <a:p>
            <a:r>
              <a:rPr lang="en-US" dirty="0"/>
              <a:t>Further dives in crash data to more localized sections</a:t>
            </a:r>
          </a:p>
          <a:p>
            <a:r>
              <a:rPr lang="en-US" dirty="0"/>
              <a:t>Review for external influencing factors in health concerns</a:t>
            </a:r>
          </a:p>
          <a:p>
            <a:r>
              <a:rPr lang="en-US" dirty="0"/>
              <a:t>Review economic impacts from downturns on overall spend and consumption</a:t>
            </a:r>
          </a:p>
          <a:p>
            <a:endParaRPr lang="en-US" dirty="0"/>
          </a:p>
        </p:txBody>
      </p:sp>
    </p:spTree>
    <p:extLst>
      <p:ext uri="{BB962C8B-B14F-4D97-AF65-F5344CB8AC3E}">
        <p14:creationId xmlns:p14="http://schemas.microsoft.com/office/powerpoint/2010/main" val="399663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lstStyle/>
          <a:p>
            <a:r>
              <a:rPr lang="en-US" dirty="0"/>
              <a:t>Appendix: Unused Charts</a:t>
            </a:r>
          </a:p>
        </p:txBody>
      </p:sp>
      <p:pic>
        <p:nvPicPr>
          <p:cNvPr id="4" name="Picture Placeholder 13" descr="A screenshot of a cell phone&#10;&#10;Description automatically generated">
            <a:extLst>
              <a:ext uri="{FF2B5EF4-FFF2-40B4-BE49-F238E27FC236}">
                <a16:creationId xmlns:a16="http://schemas.microsoft.com/office/drawing/2014/main" id="{A0FA9961-607E-4314-92AD-9AF8BF4884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 b="-225"/>
          <a:stretch/>
        </p:blipFill>
        <p:spPr>
          <a:xfrm>
            <a:off x="474131" y="2319041"/>
            <a:ext cx="4071278" cy="1887398"/>
          </a:xfrm>
        </p:spPr>
      </p:pic>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screenshot of a cell phone&#10;&#10;Description automatically generated">
            <a:extLst>
              <a:ext uri="{FF2B5EF4-FFF2-40B4-BE49-F238E27FC236}">
                <a16:creationId xmlns:a16="http://schemas.microsoft.com/office/drawing/2014/main" id="{6897E020-C1C2-4288-99D8-5B757E584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26" y="929074"/>
            <a:ext cx="7895483" cy="5473678"/>
          </a:xfrm>
          <a:prstGeom prst="rect">
            <a:avLst/>
          </a:prstGeom>
        </p:spPr>
      </p:pic>
    </p:spTree>
    <p:extLst>
      <p:ext uri="{BB962C8B-B14F-4D97-AF65-F5344CB8AC3E}">
        <p14:creationId xmlns:p14="http://schemas.microsoft.com/office/powerpoint/2010/main" val="2741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Winery growth and consumption</a:t>
            </a:r>
          </a:p>
        </p:txBody>
      </p:sp>
      <p:sp>
        <p:nvSpPr>
          <p:cNvPr id="9" name="Content Placeholder 8">
            <a:extLst>
              <a:ext uri="{FF2B5EF4-FFF2-40B4-BE49-F238E27FC236}">
                <a16:creationId xmlns:a16="http://schemas.microsoft.com/office/drawing/2014/main" id="{667C8DA2-EC16-472A-8024-35AE1080A0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5731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Tourism economic impacts</a:t>
            </a:r>
          </a:p>
        </p:txBody>
      </p:sp>
      <p:sp>
        <p:nvSpPr>
          <p:cNvPr id="34" name="Text Placeholder 33">
            <a:extLst>
              <a:ext uri="{FF2B5EF4-FFF2-40B4-BE49-F238E27FC236}">
                <a16:creationId xmlns:a16="http://schemas.microsoft.com/office/drawing/2014/main" id="{16CA31F5-65B7-47FE-8EDB-91E354543B67}"/>
              </a:ext>
            </a:extLst>
          </p:cNvPr>
          <p:cNvSpPr>
            <a:spLocks noGrp="1"/>
          </p:cNvSpPr>
          <p:nvPr>
            <p:ph type="body" idx="1"/>
          </p:nvPr>
        </p:nvSpPr>
        <p:spPr>
          <a:xfrm>
            <a:off x="581191" y="5620184"/>
            <a:ext cx="5194769" cy="557784"/>
          </a:xfrm>
        </p:spPr>
        <p:txBody>
          <a:bodyPr/>
          <a:lstStyle/>
          <a:p>
            <a:r>
              <a:rPr lang="en-US" sz="1400" dirty="0"/>
              <a:t>In general, the categories impacted most by tourism have impacted the overall Gross Domestic Product positively of each state the years shown.  However, this may be more impacted by natural aesthetic and seasonal draws such as beaches, mountains, etc. than necessarily the wineries alone.</a:t>
            </a:r>
          </a:p>
        </p:txBody>
      </p:sp>
      <p:pic>
        <p:nvPicPr>
          <p:cNvPr id="39" name="Content Placeholder 38" descr="A close up of a map&#10;&#10;Description automatically generated">
            <a:extLst>
              <a:ext uri="{FF2B5EF4-FFF2-40B4-BE49-F238E27FC236}">
                <a16:creationId xmlns:a16="http://schemas.microsoft.com/office/drawing/2014/main" id="{E36C32D5-4D8F-4026-A975-3E9E376E48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4674" y="2141997"/>
            <a:ext cx="4437993" cy="2935287"/>
          </a:xfrm>
        </p:spPr>
      </p:pic>
      <p:sp>
        <p:nvSpPr>
          <p:cNvPr id="36" name="Text Placeholder 35">
            <a:extLst>
              <a:ext uri="{FF2B5EF4-FFF2-40B4-BE49-F238E27FC236}">
                <a16:creationId xmlns:a16="http://schemas.microsoft.com/office/drawing/2014/main" id="{5C084F4D-F9CF-4D68-A598-03FA32F06836}"/>
              </a:ext>
            </a:extLst>
          </p:cNvPr>
          <p:cNvSpPr>
            <a:spLocks noGrp="1"/>
          </p:cNvSpPr>
          <p:nvPr>
            <p:ph type="body" sz="quarter" idx="3"/>
          </p:nvPr>
        </p:nvSpPr>
        <p:spPr>
          <a:xfrm>
            <a:off x="6416039" y="5620185"/>
            <a:ext cx="5194770" cy="553373"/>
          </a:xfrm>
        </p:spPr>
        <p:txBody>
          <a:bodyPr/>
          <a:lstStyle/>
          <a:p>
            <a:r>
              <a:rPr lang="en-US" sz="1400" dirty="0"/>
              <a:t>When drilling down further to the impact of food, beverage and tobacco production in which our winery data would be found, this segment across all states has played a smaller but very similar relative impact to each state since 2010.</a:t>
            </a:r>
          </a:p>
        </p:txBody>
      </p:sp>
      <p:pic>
        <p:nvPicPr>
          <p:cNvPr id="41" name="Content Placeholder 40" descr="A picture containing text, map&#10;&#10;Description automatically generated">
            <a:extLst>
              <a:ext uri="{FF2B5EF4-FFF2-40B4-BE49-F238E27FC236}">
                <a16:creationId xmlns:a16="http://schemas.microsoft.com/office/drawing/2014/main" id="{1CCD7C99-1674-4621-9B59-66D9E6EBAA4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9653" y="2141996"/>
            <a:ext cx="4187542" cy="2935287"/>
          </a:xfrm>
        </p:spPr>
      </p:pic>
      <p:cxnSp>
        <p:nvCxnSpPr>
          <p:cNvPr id="43" name="Straight Connector 42">
            <a:extLst>
              <a:ext uri="{FF2B5EF4-FFF2-40B4-BE49-F238E27FC236}">
                <a16:creationId xmlns:a16="http://schemas.microsoft.com/office/drawing/2014/main" id="{13314D85-4E5F-4D9E-A91E-5E5008360CA9}"/>
              </a:ext>
            </a:extLst>
          </p:cNvPr>
          <p:cNvCxnSpPr/>
          <p:nvPr/>
        </p:nvCxnSpPr>
        <p:spPr>
          <a:xfrm>
            <a:off x="6096000" y="2225182"/>
            <a:ext cx="0" cy="4023360"/>
          </a:xfrm>
          <a:prstGeom prst="line">
            <a:avLst/>
          </a:prstGeom>
          <a:ln w="19050">
            <a:solidFill>
              <a:srgbClr val="1CADE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41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7313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crash rates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1199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2340864"/>
            <a:ext cx="3534581" cy="3634486"/>
          </a:xfrm>
        </p:spPr>
        <p:txBody>
          <a:bodyPr>
            <a:normAutofit/>
          </a:bodyPr>
          <a:lstStyle/>
          <a:p>
            <a:r>
              <a:rPr lang="en-US" sz="1400" dirty="0"/>
              <a:t>While some regions show health concerns associated to alcohol/wine consumption, we found correlation limited based on the data readily available.</a:t>
            </a:r>
          </a:p>
          <a:p>
            <a:endParaRPr lang="en-US" sz="1400" dirty="0"/>
          </a:p>
          <a:p>
            <a:r>
              <a:rPr lang="en-US" sz="1400" dirty="0"/>
              <a:t>Colorado proved our outlier with some the largest shifts in mortality and obesity rates during the years measured.</a:t>
            </a:r>
          </a:p>
        </p:txBody>
      </p:sp>
      <p:pic>
        <p:nvPicPr>
          <p:cNvPr id="6" name="Content Placeholder 4" descr="A screenshot of a cell phone&#10;&#10;Description automatically generated">
            <a:extLst>
              <a:ext uri="{FF2B5EF4-FFF2-40B4-BE49-F238E27FC236}">
                <a16:creationId xmlns:a16="http://schemas.microsoft.com/office/drawing/2014/main" id="{1F78A55E-D95B-442D-9C35-760192EBB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355" y="1363206"/>
            <a:ext cx="3763232" cy="2648554"/>
          </a:xfrm>
          <a:prstGeom prst="rect">
            <a:avLst/>
          </a:prstGeom>
        </p:spPr>
      </p:pic>
      <p:pic>
        <p:nvPicPr>
          <p:cNvPr id="7" name="Picture 6" descr="A picture containing pencil&#10;&#10;Description automatically generated">
            <a:extLst>
              <a:ext uri="{FF2B5EF4-FFF2-40B4-BE49-F238E27FC236}">
                <a16:creationId xmlns:a16="http://schemas.microsoft.com/office/drawing/2014/main" id="{993923D1-76B4-4B66-A166-31B647CCB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065" y="4137172"/>
            <a:ext cx="3534581" cy="2715244"/>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9C2DA0AD-C0A5-4AAF-96F1-26A22C0E0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482" y="1363206"/>
            <a:ext cx="3896613" cy="2648554"/>
          </a:xfrm>
          <a:prstGeom prst="rect">
            <a:avLst/>
          </a:prstGeom>
        </p:spPr>
      </p:pic>
    </p:spTree>
    <p:extLst>
      <p:ext uri="{BB962C8B-B14F-4D97-AF65-F5344CB8AC3E}">
        <p14:creationId xmlns:p14="http://schemas.microsoft.com/office/powerpoint/2010/main" val="418356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450</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Franklin Gothic Book</vt:lpstr>
      <vt:lpstr>Franklin Gothic Demi</vt:lpstr>
      <vt:lpstr>Wingdings 2</vt:lpstr>
      <vt:lpstr>DividendVTI</vt:lpstr>
      <vt:lpstr>Does the rise of Winery growth influence Regional dynamics?</vt:lpstr>
      <vt:lpstr>PowerPoint Presentation</vt:lpstr>
      <vt:lpstr>Initial considerations</vt:lpstr>
      <vt:lpstr>Winery growth and consumption</vt:lpstr>
      <vt:lpstr>Tourism economic impacts</vt:lpstr>
      <vt:lpstr>Price Parity/affordability</vt:lpstr>
      <vt:lpstr>crash rates</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2019-11-23T04:55:50Z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