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59" r:id="rId4"/>
    <p:sldId id="260" r:id="rId5"/>
    <p:sldId id="261" r:id="rId6"/>
    <p:sldId id="269" r:id="rId7"/>
    <p:sldId id="262" r:id="rId8"/>
    <p:sldId id="270" r:id="rId9"/>
    <p:sldId id="271" r:id="rId10"/>
    <p:sldId id="272" r:id="rId11"/>
    <p:sldId id="263" r:id="rId12"/>
    <p:sldId id="264" r:id="rId13"/>
    <p:sldId id="265" r:id="rId14"/>
    <p:sldId id="266"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Theory</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Winery presence in the US has increased by 58% over the past 10 years.  </a:t>
          </a:r>
          <a:br>
            <a:rPr lang="en-US" dirty="0"/>
          </a:br>
          <a:r>
            <a:rPr lang="en-US" dirty="0"/>
            <a:t>Where has that growth been strong? </a:t>
          </a:r>
          <a:br>
            <a:rPr lang="en-US" dirty="0"/>
          </a:br>
          <a:r>
            <a:rPr lang="en-US" dirty="0"/>
            <a:t>What impact has it had on local economy, health, crash and population?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Data Limitations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Outcomes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Theory</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Winery presence in the US has increased by 58% over the past 10 years.  </a:t>
          </a:r>
          <a:br>
            <a:rPr lang="en-US" sz="1100" kern="1200" dirty="0"/>
          </a:br>
          <a:r>
            <a:rPr lang="en-US" sz="1100" kern="1200" dirty="0"/>
            <a:t>Where has that growth been strong? </a:t>
          </a:r>
          <a:br>
            <a:rPr lang="en-US" sz="1100" kern="1200" dirty="0"/>
          </a:br>
          <a:r>
            <a:rPr lang="en-US" sz="1100" kern="1200" dirty="0"/>
            <a:t>What impact has it had on local economy, health, crash and population?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Data Limitations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Outcomes</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chor="t">
            <a:normAutofit/>
          </a:bodyPr>
          <a:lstStyle/>
          <a:p>
            <a:r>
              <a:rPr lang="en-US" dirty="0"/>
              <a:t>Does the rise of Winery growth influence Regional dynamics?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Presented by: Eli, Luis, Raquel</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 WA</a:t>
            </a:r>
          </a:p>
        </p:txBody>
      </p:sp>
      <p:pic>
        <p:nvPicPr>
          <p:cNvPr id="6" name="Content Placeholder 4">
            <a:extLst>
              <a:ext uri="{FF2B5EF4-FFF2-40B4-BE49-F238E27FC236}">
                <a16:creationId xmlns:a16="http://schemas.microsoft.com/office/drawing/2014/main" id="{45C79F27-AAF7-48A9-941B-84B16FBE4A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75" y="2638425"/>
            <a:ext cx="11857654" cy="2841704"/>
          </a:xfrm>
        </p:spPr>
      </p:pic>
    </p:spTree>
    <p:extLst>
      <p:ext uri="{BB962C8B-B14F-4D97-AF65-F5344CB8AC3E}">
        <p14:creationId xmlns:p14="http://schemas.microsoft.com/office/powerpoint/2010/main" val="382809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Health implications</a:t>
            </a:r>
          </a:p>
        </p:txBody>
      </p:sp>
      <p:sp>
        <p:nvSpPr>
          <p:cNvPr id="6" name="Content Placeholder 5">
            <a:extLst>
              <a:ext uri="{FF2B5EF4-FFF2-40B4-BE49-F238E27FC236}">
                <a16:creationId xmlns:a16="http://schemas.microsoft.com/office/drawing/2014/main" id="{931643CC-9701-4955-AF3E-2638AC9907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131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summary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102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B7B706-54E9-4555-844A-65D6DA5534BD}"/>
              </a:ext>
            </a:extLst>
          </p:cNvPr>
          <p:cNvSpPr>
            <a:spLocks noGrp="1"/>
          </p:cNvSpPr>
          <p:nvPr>
            <p:ph type="title"/>
          </p:nvPr>
        </p:nvSpPr>
        <p:spPr/>
        <p:txBody>
          <a:bodyPr anchor="t"/>
          <a:lstStyle/>
          <a:p>
            <a:r>
              <a:rPr lang="en-US" dirty="0"/>
              <a:t>Appendix &amp; references</a:t>
            </a:r>
          </a:p>
        </p:txBody>
      </p:sp>
      <p:sp>
        <p:nvSpPr>
          <p:cNvPr id="8" name="Text Placeholder 7">
            <a:extLst>
              <a:ext uri="{FF2B5EF4-FFF2-40B4-BE49-F238E27FC236}">
                <a16:creationId xmlns:a16="http://schemas.microsoft.com/office/drawing/2014/main" id="{D1FB7F40-7669-4C05-B313-AB3C41751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344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37ED5-3491-430E-80AE-1EB48CA271D2}"/>
              </a:ext>
            </a:extLst>
          </p:cNvPr>
          <p:cNvSpPr>
            <a:spLocks noGrp="1"/>
          </p:cNvSpPr>
          <p:nvPr>
            <p:ph type="title"/>
          </p:nvPr>
        </p:nvSpPr>
        <p:spPr/>
        <p:txBody>
          <a:bodyPr/>
          <a:lstStyle/>
          <a:p>
            <a:r>
              <a:rPr lang="en-US" dirty="0"/>
              <a:t>references</a:t>
            </a:r>
          </a:p>
        </p:txBody>
      </p:sp>
      <p:sp>
        <p:nvSpPr>
          <p:cNvPr id="7" name="Text Placeholder 6">
            <a:extLst>
              <a:ext uri="{FF2B5EF4-FFF2-40B4-BE49-F238E27FC236}">
                <a16:creationId xmlns:a16="http://schemas.microsoft.com/office/drawing/2014/main" id="{8C52ACDC-83BB-415A-A11E-E704EFEC3A3D}"/>
              </a:ext>
            </a:extLst>
          </p:cNvPr>
          <p:cNvSpPr>
            <a:spLocks noGrp="1"/>
          </p:cNvSpPr>
          <p:nvPr>
            <p:ph idx="1"/>
          </p:nvPr>
        </p:nvSpPr>
        <p:spPr/>
        <p:txBody>
          <a:bodyPr>
            <a:normAutofit fontScale="92500" lnSpcReduction="20000"/>
          </a:bodyPr>
          <a:lstStyle/>
          <a:p>
            <a:r>
              <a:rPr lang="en-US" dirty="0"/>
              <a:t>Wine &amp; Vines</a:t>
            </a:r>
          </a:p>
          <a:p>
            <a:r>
              <a:rPr lang="en-US" dirty="0"/>
              <a:t>US Census Bureau</a:t>
            </a:r>
          </a:p>
          <a:p>
            <a:r>
              <a:rPr lang="en-US" dirty="0"/>
              <a:t>Department of the Treasury, Alcohol, Tobacco Tax and Trade Bureau</a:t>
            </a:r>
          </a:p>
          <a:p>
            <a:r>
              <a:rPr lang="en-US" dirty="0"/>
              <a:t>National Institute on Alcohol Abuse and Alcoholism</a:t>
            </a:r>
          </a:p>
          <a:p>
            <a:r>
              <a:rPr lang="en-US" dirty="0"/>
              <a:t>Bureau of Economic Analysis</a:t>
            </a:r>
          </a:p>
          <a:p>
            <a:r>
              <a:rPr lang="en-US" dirty="0"/>
              <a:t>Centers for Disease Control and Prevention</a:t>
            </a:r>
          </a:p>
          <a:p>
            <a:r>
              <a:rPr lang="en-US" dirty="0"/>
              <a:t>Kaiser Family Foundation</a:t>
            </a:r>
          </a:p>
          <a:p>
            <a:r>
              <a:rPr lang="en-US" dirty="0"/>
              <a:t>National Low Income Housing Coalition</a:t>
            </a:r>
          </a:p>
          <a:p>
            <a:r>
              <a:rPr lang="en-US" dirty="0"/>
              <a:t>National Highway Traffic Safety Administration (API)</a:t>
            </a:r>
          </a:p>
          <a:p>
            <a:r>
              <a:rPr lang="en-US" dirty="0" err="1"/>
              <a:t>Everyvine</a:t>
            </a:r>
            <a:endParaRPr lang="en-US" dirty="0"/>
          </a:p>
          <a:p>
            <a:r>
              <a:rPr lang="en-US" dirty="0" err="1"/>
              <a:t>VinePair</a:t>
            </a:r>
            <a:endParaRPr lang="en-US" dirty="0"/>
          </a:p>
        </p:txBody>
      </p:sp>
      <p:sp>
        <p:nvSpPr>
          <p:cNvPr id="5" name="Text Placeholder 4">
            <a:extLst>
              <a:ext uri="{FF2B5EF4-FFF2-40B4-BE49-F238E27FC236}">
                <a16:creationId xmlns:a16="http://schemas.microsoft.com/office/drawing/2014/main" id="{09E6F272-B969-4EF0-B277-1022E4882208}"/>
              </a:ext>
            </a:extLst>
          </p:cNvPr>
          <p:cNvSpPr>
            <a:spLocks noGrp="1"/>
          </p:cNvSpPr>
          <p:nvPr>
            <p:ph type="body" sz="half" idx="2"/>
          </p:nvPr>
        </p:nvSpPr>
        <p:spPr/>
        <p:txBody>
          <a:bodyPr/>
          <a:lstStyle/>
          <a:p>
            <a:r>
              <a:rPr lang="en-US" dirty="0"/>
              <a:t>The preceding analysis was based on data obtained from these sources.  </a:t>
            </a:r>
          </a:p>
          <a:p>
            <a:r>
              <a:rPr lang="en-US" dirty="0"/>
              <a:t>Unless noted, data files were obtained as csv files.</a:t>
            </a:r>
          </a:p>
        </p:txBody>
      </p:sp>
    </p:spTree>
    <p:extLst>
      <p:ext uri="{BB962C8B-B14F-4D97-AF65-F5344CB8AC3E}">
        <p14:creationId xmlns:p14="http://schemas.microsoft.com/office/powerpoint/2010/main" val="320210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7F5-AE4E-4BF4-BAFE-800B133A51EC}"/>
              </a:ext>
            </a:extLst>
          </p:cNvPr>
          <p:cNvSpPr>
            <a:spLocks noGrp="1"/>
          </p:cNvSpPr>
          <p:nvPr>
            <p:ph type="title"/>
          </p:nvPr>
        </p:nvSpPr>
        <p:spPr/>
        <p:txBody>
          <a:bodyPr anchor="t"/>
          <a:lstStyle/>
          <a:p>
            <a:r>
              <a:rPr lang="en-US" dirty="0"/>
              <a:t>Appendix: Next Steps</a:t>
            </a:r>
          </a:p>
        </p:txBody>
      </p:sp>
      <p:sp>
        <p:nvSpPr>
          <p:cNvPr id="3" name="Content Placeholder 2">
            <a:extLst>
              <a:ext uri="{FF2B5EF4-FFF2-40B4-BE49-F238E27FC236}">
                <a16:creationId xmlns:a16="http://schemas.microsoft.com/office/drawing/2014/main" id="{38B737FA-D748-44C7-90D5-7B0EAC9B8D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663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86893-5B6D-43F4-B19A-B0606057EE7B}"/>
              </a:ext>
            </a:extLst>
          </p:cNvPr>
          <p:cNvSpPr>
            <a:spLocks noGrp="1"/>
          </p:cNvSpPr>
          <p:nvPr>
            <p:ph type="title"/>
          </p:nvPr>
        </p:nvSpPr>
        <p:spPr/>
        <p:txBody>
          <a:bodyPr anchor="t"/>
          <a:lstStyle/>
          <a:p>
            <a:r>
              <a:rPr lang="en-US" dirty="0"/>
              <a:t>Appendix: Unused Charts</a:t>
            </a:r>
          </a:p>
        </p:txBody>
      </p:sp>
      <p:sp>
        <p:nvSpPr>
          <p:cNvPr id="8" name="Content Placeholder 7">
            <a:extLst>
              <a:ext uri="{FF2B5EF4-FFF2-40B4-BE49-F238E27FC236}">
                <a16:creationId xmlns:a16="http://schemas.microsoft.com/office/drawing/2014/main" id="{890E7159-35FB-4586-AB75-48B26E4B77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673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chor="t"/>
          <a:lstStyle/>
          <a:p>
            <a:r>
              <a:rPr lang="en-US" dirty="0"/>
              <a:t>Initial considerations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907162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Winery growth and consumption</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731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Tourism economic impacts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84415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Price Parity/affordability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313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VS WINE CONSUMPTION</a:t>
            </a:r>
          </a:p>
        </p:txBody>
      </p:sp>
      <p:pic>
        <p:nvPicPr>
          <p:cNvPr id="7" name="Content Placeholder 6">
            <a:extLst>
              <a:ext uri="{FF2B5EF4-FFF2-40B4-BE49-F238E27FC236}">
                <a16:creationId xmlns:a16="http://schemas.microsoft.com/office/drawing/2014/main" id="{18C204A8-F519-4D1D-A02F-6862689CAE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33" y="1114425"/>
            <a:ext cx="11999135" cy="5743575"/>
          </a:xfrm>
        </p:spPr>
      </p:pic>
    </p:spTree>
    <p:extLst>
      <p:ext uri="{BB962C8B-B14F-4D97-AF65-F5344CB8AC3E}">
        <p14:creationId xmlns:p14="http://schemas.microsoft.com/office/powerpoint/2010/main" val="397965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VS WINE PRODUCTION</a:t>
            </a:r>
          </a:p>
        </p:txBody>
      </p:sp>
      <p:pic>
        <p:nvPicPr>
          <p:cNvPr id="6" name="Content Placeholder 5">
            <a:extLst>
              <a:ext uri="{FF2B5EF4-FFF2-40B4-BE49-F238E27FC236}">
                <a16:creationId xmlns:a16="http://schemas.microsoft.com/office/drawing/2014/main" id="{E742FC6A-6CF5-483F-9BBC-DCBA5C58D9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212" y="1146492"/>
            <a:ext cx="11839576" cy="5711508"/>
          </a:xfrm>
        </p:spPr>
      </p:pic>
    </p:spTree>
    <p:extLst>
      <p:ext uri="{BB962C8B-B14F-4D97-AF65-F5344CB8AC3E}">
        <p14:creationId xmlns:p14="http://schemas.microsoft.com/office/powerpoint/2010/main" val="71199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 CA &amp; CO</a:t>
            </a:r>
          </a:p>
        </p:txBody>
      </p:sp>
      <p:pic>
        <p:nvPicPr>
          <p:cNvPr id="6" name="Content Placeholder 5">
            <a:extLst>
              <a:ext uri="{FF2B5EF4-FFF2-40B4-BE49-F238E27FC236}">
                <a16:creationId xmlns:a16="http://schemas.microsoft.com/office/drawing/2014/main" id="{23CC9DFE-68E6-4472-AADA-D9A80D1419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88" y="1199963"/>
            <a:ext cx="11858624" cy="5658037"/>
          </a:xfrm>
        </p:spPr>
      </p:pic>
    </p:spTree>
    <p:extLst>
      <p:ext uri="{BB962C8B-B14F-4D97-AF65-F5344CB8AC3E}">
        <p14:creationId xmlns:p14="http://schemas.microsoft.com/office/powerpoint/2010/main" val="3779503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 OR &amp; TX</a:t>
            </a:r>
          </a:p>
        </p:txBody>
      </p:sp>
      <p:pic>
        <p:nvPicPr>
          <p:cNvPr id="9" name="Content Placeholder 8">
            <a:extLst>
              <a:ext uri="{FF2B5EF4-FFF2-40B4-BE49-F238E27FC236}">
                <a16:creationId xmlns:a16="http://schemas.microsoft.com/office/drawing/2014/main" id="{A6DEFBF8-7050-43FC-845F-27C349A60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24" y="1209675"/>
            <a:ext cx="11865357" cy="5648324"/>
          </a:xfrm>
        </p:spPr>
      </p:pic>
    </p:spTree>
    <p:extLst>
      <p:ext uri="{BB962C8B-B14F-4D97-AF65-F5344CB8AC3E}">
        <p14:creationId xmlns:p14="http://schemas.microsoft.com/office/powerpoint/2010/main" val="10330579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310</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Franklin Gothic Book</vt:lpstr>
      <vt:lpstr>Franklin Gothic Demi</vt:lpstr>
      <vt:lpstr>Wingdings 2</vt:lpstr>
      <vt:lpstr>DividendVTI</vt:lpstr>
      <vt:lpstr>Does the rise of Winery growth influence Regional dynamics?</vt:lpstr>
      <vt:lpstr>Initial considerations</vt:lpstr>
      <vt:lpstr>Winery growth and consumption</vt:lpstr>
      <vt:lpstr>Tourism economic impacts</vt:lpstr>
      <vt:lpstr>Price Parity/affordability</vt:lpstr>
      <vt:lpstr>Crash FATALITY RATES VS WINE CONSUMPTION</vt:lpstr>
      <vt:lpstr>Crash FATALITY RATES VS WINE PRODUCTION</vt:lpstr>
      <vt:lpstr>Crash FATALITY RATES – CA &amp; CO</vt:lpstr>
      <vt:lpstr>Crash FATALITY RATES – OR &amp; TX</vt:lpstr>
      <vt:lpstr>Crash FATALITY RATES – WA</vt:lpstr>
      <vt:lpstr>Health implications</vt:lpstr>
      <vt:lpstr>summary</vt:lpstr>
      <vt:lpstr>Appendix &amp; references</vt:lpstr>
      <vt:lpstr>references</vt:lpstr>
      <vt:lpstr>Appendix: Next Steps</vt:lpstr>
      <vt:lpstr>Appendix: Unused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2019-11-22T02:30:44Z</dcterms:created>
  <dcterms:modified xsi:type="dcterms:W3CDTF">2019-11-23T06:13:38Z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2019-11-08T21:54:07.0140062Z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23e7d536-6803-4264-b7a4-68edd45bdf61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