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2" r:id="rId2"/>
    <p:sldId id="264" r:id="rId3"/>
    <p:sldId id="263" r:id="rId4"/>
    <p:sldId id="266" r:id="rId5"/>
    <p:sldId id="268" r:id="rId6"/>
    <p:sldId id="284" r:id="rId7"/>
    <p:sldId id="269" r:id="rId8"/>
    <p:sldId id="270" r:id="rId9"/>
    <p:sldId id="272" r:id="rId10"/>
    <p:sldId id="274" r:id="rId11"/>
  </p:sldIdLst>
  <p:sldSz cx="12192000" cy="6858000"/>
  <p:notesSz cx="6799263" cy="9929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e-Hélène Gatto" initials="MG" lastIdx="1" clrIdx="0">
    <p:extLst>
      <p:ext uri="{19B8F6BF-5375-455C-9EA6-DF929625EA0E}">
        <p15:presenceInfo xmlns:p15="http://schemas.microsoft.com/office/powerpoint/2012/main" userId="Marie-Hélène Gatt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34" autoAdjust="0"/>
    <p:restoredTop sz="94660"/>
  </p:normalViewPr>
  <p:slideViewPr>
    <p:cSldViewPr snapToGrid="0">
      <p:cViewPr varScale="1">
        <p:scale>
          <a:sx n="115" d="100"/>
          <a:sy n="115" d="100"/>
        </p:scale>
        <p:origin x="78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1275" y="0"/>
            <a:ext cx="2946400" cy="498475"/>
          </a:xfrm>
          <a:prstGeom prst="rect">
            <a:avLst/>
          </a:prstGeom>
        </p:spPr>
        <p:txBody>
          <a:bodyPr vert="horz" lIns="91440" tIns="45720" rIns="91440" bIns="45720" rtlCol="0"/>
          <a:lstStyle>
            <a:lvl1pPr algn="r">
              <a:defRPr sz="1200"/>
            </a:lvl1pPr>
          </a:lstStyle>
          <a:p>
            <a:fld id="{4B52336E-0C34-4D4D-8A51-1D9A16E0DBBA}" type="datetimeFigureOut">
              <a:rPr lang="fr-FR" smtClean="0"/>
              <a:t>07/11/2019</a:t>
            </a:fld>
            <a:endParaRPr lang="fr-FR"/>
          </a:p>
        </p:txBody>
      </p:sp>
      <p:sp>
        <p:nvSpPr>
          <p:cNvPr id="4" name="Espace réservé de l'image des diapositives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79450" y="4778375"/>
            <a:ext cx="5440363" cy="3910013"/>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31338"/>
            <a:ext cx="2946400" cy="4984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1275" y="9431338"/>
            <a:ext cx="2946400" cy="498475"/>
          </a:xfrm>
          <a:prstGeom prst="rect">
            <a:avLst/>
          </a:prstGeom>
        </p:spPr>
        <p:txBody>
          <a:bodyPr vert="horz" lIns="91440" tIns="45720" rIns="91440" bIns="45720" rtlCol="0" anchor="b"/>
          <a:lstStyle>
            <a:lvl1pPr algn="r">
              <a:defRPr sz="1200"/>
            </a:lvl1pPr>
          </a:lstStyle>
          <a:p>
            <a:fld id="{EFA91525-377A-4BE1-AF07-0588973F8F8D}" type="slidenum">
              <a:rPr lang="fr-FR" smtClean="0"/>
              <a:t>‹N°›</a:t>
            </a:fld>
            <a:endParaRPr lang="fr-FR"/>
          </a:p>
        </p:txBody>
      </p:sp>
    </p:spTree>
    <p:extLst>
      <p:ext uri="{BB962C8B-B14F-4D97-AF65-F5344CB8AC3E}">
        <p14:creationId xmlns:p14="http://schemas.microsoft.com/office/powerpoint/2010/main" val="3211315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6800568C-DE1E-47FA-80E0-F0BC4DC3A86F}" type="datetimeFigureOut">
              <a:rPr lang="fr-FR" smtClean="0"/>
              <a:t>07/11/2019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0AB3C3D-0C85-40B4-98AB-17695FC15382}" type="slidenum">
              <a:rPr lang="fr-FR" smtClean="0"/>
              <a:t>‹N°›</a:t>
            </a:fld>
            <a:endParaRPr lang="fr-FR"/>
          </a:p>
        </p:txBody>
      </p:sp>
    </p:spTree>
    <p:extLst>
      <p:ext uri="{BB962C8B-B14F-4D97-AF65-F5344CB8AC3E}">
        <p14:creationId xmlns:p14="http://schemas.microsoft.com/office/powerpoint/2010/main" val="3435084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800568C-DE1E-47FA-80E0-F0BC4DC3A86F}" type="datetimeFigureOut">
              <a:rPr lang="fr-FR" smtClean="0"/>
              <a:t>07/11/2019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0AB3C3D-0C85-40B4-98AB-17695FC15382}" type="slidenum">
              <a:rPr lang="fr-FR" smtClean="0"/>
              <a:t>‹N°›</a:t>
            </a:fld>
            <a:endParaRPr lang="fr-FR"/>
          </a:p>
        </p:txBody>
      </p:sp>
    </p:spTree>
    <p:extLst>
      <p:ext uri="{BB962C8B-B14F-4D97-AF65-F5344CB8AC3E}">
        <p14:creationId xmlns:p14="http://schemas.microsoft.com/office/powerpoint/2010/main" val="369383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800568C-DE1E-47FA-80E0-F0BC4DC3A86F}" type="datetimeFigureOut">
              <a:rPr lang="fr-FR" smtClean="0"/>
              <a:t>07/11/2019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0AB3C3D-0C85-40B4-98AB-17695FC15382}" type="slidenum">
              <a:rPr lang="fr-FR" smtClean="0"/>
              <a:t>‹N°›</a:t>
            </a:fld>
            <a:endParaRPr lang="fr-FR"/>
          </a:p>
        </p:txBody>
      </p:sp>
    </p:spTree>
    <p:extLst>
      <p:ext uri="{BB962C8B-B14F-4D97-AF65-F5344CB8AC3E}">
        <p14:creationId xmlns:p14="http://schemas.microsoft.com/office/powerpoint/2010/main" val="1583491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800568C-DE1E-47FA-80E0-F0BC4DC3A86F}" type="datetimeFigureOut">
              <a:rPr lang="fr-FR" smtClean="0"/>
              <a:t>07/11/2019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0AB3C3D-0C85-40B4-98AB-17695FC15382}" type="slidenum">
              <a:rPr lang="fr-FR" smtClean="0"/>
              <a:t>‹N°›</a:t>
            </a:fld>
            <a:endParaRPr lang="fr-FR"/>
          </a:p>
        </p:txBody>
      </p:sp>
    </p:spTree>
    <p:extLst>
      <p:ext uri="{BB962C8B-B14F-4D97-AF65-F5344CB8AC3E}">
        <p14:creationId xmlns:p14="http://schemas.microsoft.com/office/powerpoint/2010/main" val="2094763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6800568C-DE1E-47FA-80E0-F0BC4DC3A86F}" type="datetimeFigureOut">
              <a:rPr lang="fr-FR" smtClean="0"/>
              <a:t>07/11/2019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0AB3C3D-0C85-40B4-98AB-17695FC15382}" type="slidenum">
              <a:rPr lang="fr-FR" smtClean="0"/>
              <a:t>‹N°›</a:t>
            </a:fld>
            <a:endParaRPr lang="fr-FR"/>
          </a:p>
        </p:txBody>
      </p:sp>
    </p:spTree>
    <p:extLst>
      <p:ext uri="{BB962C8B-B14F-4D97-AF65-F5344CB8AC3E}">
        <p14:creationId xmlns:p14="http://schemas.microsoft.com/office/powerpoint/2010/main" val="734747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800568C-DE1E-47FA-80E0-F0BC4DC3A86F}" type="datetimeFigureOut">
              <a:rPr lang="fr-FR" smtClean="0"/>
              <a:t>07/11/2019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0AB3C3D-0C85-40B4-98AB-17695FC15382}" type="slidenum">
              <a:rPr lang="fr-FR" smtClean="0"/>
              <a:t>‹N°›</a:t>
            </a:fld>
            <a:endParaRPr lang="fr-FR"/>
          </a:p>
        </p:txBody>
      </p:sp>
    </p:spTree>
    <p:extLst>
      <p:ext uri="{BB962C8B-B14F-4D97-AF65-F5344CB8AC3E}">
        <p14:creationId xmlns:p14="http://schemas.microsoft.com/office/powerpoint/2010/main" val="139418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800568C-DE1E-47FA-80E0-F0BC4DC3A86F}" type="datetimeFigureOut">
              <a:rPr lang="fr-FR" smtClean="0"/>
              <a:t>07/11/2019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0AB3C3D-0C85-40B4-98AB-17695FC15382}" type="slidenum">
              <a:rPr lang="fr-FR" smtClean="0"/>
              <a:t>‹N°›</a:t>
            </a:fld>
            <a:endParaRPr lang="fr-FR"/>
          </a:p>
        </p:txBody>
      </p:sp>
    </p:spTree>
    <p:extLst>
      <p:ext uri="{BB962C8B-B14F-4D97-AF65-F5344CB8AC3E}">
        <p14:creationId xmlns:p14="http://schemas.microsoft.com/office/powerpoint/2010/main" val="684013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800568C-DE1E-47FA-80E0-F0BC4DC3A86F}" type="datetimeFigureOut">
              <a:rPr lang="fr-FR" smtClean="0"/>
              <a:t>07/11/2019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0AB3C3D-0C85-40B4-98AB-17695FC15382}" type="slidenum">
              <a:rPr lang="fr-FR" smtClean="0"/>
              <a:t>‹N°›</a:t>
            </a:fld>
            <a:endParaRPr lang="fr-FR"/>
          </a:p>
        </p:txBody>
      </p:sp>
    </p:spTree>
    <p:extLst>
      <p:ext uri="{BB962C8B-B14F-4D97-AF65-F5344CB8AC3E}">
        <p14:creationId xmlns:p14="http://schemas.microsoft.com/office/powerpoint/2010/main" val="1863239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800568C-DE1E-47FA-80E0-F0BC4DC3A86F}" type="datetimeFigureOut">
              <a:rPr lang="fr-FR" smtClean="0"/>
              <a:t>07/11/2019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0AB3C3D-0C85-40B4-98AB-17695FC15382}" type="slidenum">
              <a:rPr lang="fr-FR" smtClean="0"/>
              <a:t>‹N°›</a:t>
            </a:fld>
            <a:endParaRPr lang="fr-FR"/>
          </a:p>
        </p:txBody>
      </p:sp>
    </p:spTree>
    <p:extLst>
      <p:ext uri="{BB962C8B-B14F-4D97-AF65-F5344CB8AC3E}">
        <p14:creationId xmlns:p14="http://schemas.microsoft.com/office/powerpoint/2010/main" val="2539047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6800568C-DE1E-47FA-80E0-F0BC4DC3A86F}" type="datetimeFigureOut">
              <a:rPr lang="fr-FR" smtClean="0"/>
              <a:t>07/11/2019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0AB3C3D-0C85-40B4-98AB-17695FC15382}" type="slidenum">
              <a:rPr lang="fr-FR" smtClean="0"/>
              <a:t>‹N°›</a:t>
            </a:fld>
            <a:endParaRPr lang="fr-FR"/>
          </a:p>
        </p:txBody>
      </p:sp>
    </p:spTree>
    <p:extLst>
      <p:ext uri="{BB962C8B-B14F-4D97-AF65-F5344CB8AC3E}">
        <p14:creationId xmlns:p14="http://schemas.microsoft.com/office/powerpoint/2010/main" val="1975459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6800568C-DE1E-47FA-80E0-F0BC4DC3A86F}" type="datetimeFigureOut">
              <a:rPr lang="fr-FR" smtClean="0"/>
              <a:t>07/11/2019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0AB3C3D-0C85-40B4-98AB-17695FC15382}" type="slidenum">
              <a:rPr lang="fr-FR" smtClean="0"/>
              <a:t>‹N°›</a:t>
            </a:fld>
            <a:endParaRPr lang="fr-FR"/>
          </a:p>
        </p:txBody>
      </p:sp>
    </p:spTree>
    <p:extLst>
      <p:ext uri="{BB962C8B-B14F-4D97-AF65-F5344CB8AC3E}">
        <p14:creationId xmlns:p14="http://schemas.microsoft.com/office/powerpoint/2010/main" val="2680096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00568C-DE1E-47FA-80E0-F0BC4DC3A86F}" type="datetimeFigureOut">
              <a:rPr lang="fr-FR" smtClean="0"/>
              <a:t>07/11/2019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B3C3D-0C85-40B4-98AB-17695FC15382}" type="slidenum">
              <a:rPr lang="fr-FR" smtClean="0"/>
              <a:t>‹N°›</a:t>
            </a:fld>
            <a:endParaRPr lang="fr-FR"/>
          </a:p>
        </p:txBody>
      </p:sp>
    </p:spTree>
    <p:extLst>
      <p:ext uri="{BB962C8B-B14F-4D97-AF65-F5344CB8AC3E}">
        <p14:creationId xmlns:p14="http://schemas.microsoft.com/office/powerpoint/2010/main" val="1003357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916828"/>
          </a:xfrm>
        </p:spPr>
        <p:txBody>
          <a:bodyPr>
            <a:normAutofit/>
          </a:bodyPr>
          <a:lstStyle/>
          <a:p>
            <a:r>
              <a:rPr lang="fr-FR" sz="2200" b="1" dirty="0" smtClean="0">
                <a:latin typeface="+mn-lt"/>
              </a:rPr>
              <a:t>Inscription d’un lecteur </a:t>
            </a:r>
            <a:br>
              <a:rPr lang="fr-FR" sz="2200" b="1" dirty="0" smtClean="0">
                <a:latin typeface="+mn-lt"/>
              </a:rPr>
            </a:br>
            <a:r>
              <a:rPr lang="fr-FR" sz="1200" dirty="0" smtClean="0"/>
              <a:t/>
            </a:r>
            <a:br>
              <a:rPr lang="fr-FR" sz="1200" dirty="0" smtClean="0"/>
            </a:br>
            <a:r>
              <a:rPr lang="fr-FR" sz="1200" dirty="0" smtClean="0"/>
              <a:t>à partir de l’onglet Admin– puis Gérer les utilisateurs.</a:t>
            </a:r>
            <a:br>
              <a:rPr lang="fr-FR" sz="1200" dirty="0" smtClean="0"/>
            </a:br>
            <a:r>
              <a:rPr lang="fr-FR" sz="1200" dirty="0" smtClean="0"/>
              <a:t>Bien vérifier que l’onglet Public est sélectionné. Ajouter un utilisateur.</a:t>
            </a:r>
            <a:endParaRPr lang="fr-FR" sz="1200" dirty="0"/>
          </a:p>
        </p:txBody>
      </p:sp>
      <p:pic>
        <p:nvPicPr>
          <p:cNvPr id="4" name="Espace réservé du contenu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869147" y="1669294"/>
            <a:ext cx="9679790" cy="4606094"/>
          </a:xfrm>
        </p:spPr>
      </p:pic>
      <p:sp>
        <p:nvSpPr>
          <p:cNvPr id="5" name="Flèche vers le bas 4"/>
          <p:cNvSpPr/>
          <p:nvPr/>
        </p:nvSpPr>
        <p:spPr>
          <a:xfrm rot="3072585">
            <a:off x="4294865" y="1271757"/>
            <a:ext cx="484632" cy="6275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vers le bas 5"/>
          <p:cNvSpPr/>
          <p:nvPr/>
        </p:nvSpPr>
        <p:spPr>
          <a:xfrm>
            <a:off x="7994059" y="1084329"/>
            <a:ext cx="484632" cy="18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Flèche droite 2"/>
          <p:cNvSpPr/>
          <p:nvPr/>
        </p:nvSpPr>
        <p:spPr>
          <a:xfrm>
            <a:off x="1039907" y="2563905"/>
            <a:ext cx="85164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4933553" y="1200086"/>
            <a:ext cx="185398" cy="369332"/>
          </a:xfrm>
          <a:prstGeom prst="rect">
            <a:avLst/>
          </a:prstGeom>
          <a:noFill/>
        </p:spPr>
        <p:txBody>
          <a:bodyPr wrap="square" rtlCol="0">
            <a:spAutoFit/>
          </a:bodyPr>
          <a:lstStyle/>
          <a:p>
            <a:r>
              <a:rPr lang="fr-FR" dirty="0" smtClean="0"/>
              <a:t>1</a:t>
            </a:r>
            <a:endParaRPr lang="fr-FR" dirty="0"/>
          </a:p>
        </p:txBody>
      </p:sp>
      <p:sp>
        <p:nvSpPr>
          <p:cNvPr id="8" name="ZoneTexte 7"/>
          <p:cNvSpPr txBox="1"/>
          <p:nvPr/>
        </p:nvSpPr>
        <p:spPr>
          <a:xfrm>
            <a:off x="600635" y="2680447"/>
            <a:ext cx="328580" cy="369332"/>
          </a:xfrm>
          <a:prstGeom prst="rect">
            <a:avLst/>
          </a:prstGeom>
          <a:noFill/>
        </p:spPr>
        <p:txBody>
          <a:bodyPr wrap="square" rtlCol="0">
            <a:spAutoFit/>
          </a:bodyPr>
          <a:lstStyle/>
          <a:p>
            <a:r>
              <a:rPr lang="fr-FR" dirty="0" smtClean="0"/>
              <a:t>2</a:t>
            </a:r>
            <a:endParaRPr lang="fr-FR" dirty="0"/>
          </a:p>
        </p:txBody>
      </p:sp>
      <p:sp>
        <p:nvSpPr>
          <p:cNvPr id="9" name="ZoneTexte 8"/>
          <p:cNvSpPr txBox="1"/>
          <p:nvPr/>
        </p:nvSpPr>
        <p:spPr>
          <a:xfrm>
            <a:off x="8478691" y="1373379"/>
            <a:ext cx="342580" cy="369332"/>
          </a:xfrm>
          <a:prstGeom prst="rect">
            <a:avLst/>
          </a:prstGeom>
          <a:noFill/>
        </p:spPr>
        <p:txBody>
          <a:bodyPr wrap="square" rtlCol="0">
            <a:spAutoFit/>
          </a:bodyPr>
          <a:lstStyle/>
          <a:p>
            <a:r>
              <a:rPr lang="fr-FR" dirty="0" smtClean="0"/>
              <a:t>3</a:t>
            </a:r>
            <a:endParaRPr lang="fr-FR" dirty="0"/>
          </a:p>
        </p:txBody>
      </p:sp>
    </p:spTree>
    <p:extLst>
      <p:ext uri="{BB962C8B-B14F-4D97-AF65-F5344CB8AC3E}">
        <p14:creationId xmlns:p14="http://schemas.microsoft.com/office/powerpoint/2010/main" val="1563536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394447"/>
            <a:ext cx="10515600" cy="788894"/>
          </a:xfrm>
        </p:spPr>
        <p:txBody>
          <a:bodyPr>
            <a:normAutofit/>
          </a:bodyPr>
          <a:lstStyle/>
          <a:p>
            <a:pPr marL="0" indent="0">
              <a:buNone/>
            </a:pPr>
            <a:r>
              <a:rPr lang="fr-FR" sz="1300" dirty="0" smtClean="0">
                <a:latin typeface="+mj-lt"/>
              </a:rPr>
              <a:t>La demande apparaît dans le compte lecteur dans la colonne tâche : Prendre en rayon (= prendre au </a:t>
            </a:r>
            <a:r>
              <a:rPr lang="fr-FR" sz="1300" dirty="0" err="1" smtClean="0">
                <a:latin typeface="+mj-lt"/>
              </a:rPr>
              <a:t>CTLes</a:t>
            </a:r>
            <a:r>
              <a:rPr lang="fr-FR" sz="1300" dirty="0" smtClean="0">
                <a:latin typeface="+mj-lt"/>
              </a:rPr>
              <a:t>).</a:t>
            </a:r>
          </a:p>
          <a:p>
            <a:pPr marL="0" indent="0">
              <a:buNone/>
            </a:pPr>
            <a:r>
              <a:rPr lang="fr-FR" sz="1300" dirty="0" smtClean="0">
                <a:latin typeface="+mj-lt"/>
              </a:rPr>
              <a:t> Lorsque le livre est arrivé à la MSH Paris Nord, la tâche devient : sur le rayon des réservations, on peut alors faire un prêt.</a:t>
            </a:r>
          </a:p>
          <a:p>
            <a:pPr marL="0" indent="0">
              <a:buNone/>
            </a:pPr>
            <a:endParaRPr lang="fr-FR" sz="2000" dirty="0" smtClean="0"/>
          </a:p>
          <a:p>
            <a:pPr marL="0" indent="0">
              <a:buNone/>
            </a:pPr>
            <a:endParaRPr lang="fr-FR" sz="20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611" y="1331495"/>
            <a:ext cx="9561094" cy="5176260"/>
          </a:xfrm>
          <a:prstGeom prst="rect">
            <a:avLst/>
          </a:prstGeom>
        </p:spPr>
      </p:pic>
      <p:sp>
        <p:nvSpPr>
          <p:cNvPr id="8" name="Flèche vers le bas 7"/>
          <p:cNvSpPr/>
          <p:nvPr/>
        </p:nvSpPr>
        <p:spPr>
          <a:xfrm>
            <a:off x="6535270" y="3430421"/>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43336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rot="10800000" flipV="1">
            <a:off x="914400" y="5145741"/>
            <a:ext cx="10439400" cy="1407459"/>
          </a:xfrm>
        </p:spPr>
        <p:txBody>
          <a:bodyPr>
            <a:normAutofit/>
          </a:bodyPr>
          <a:lstStyle/>
          <a:p>
            <a:r>
              <a:rPr lang="fr-FR" sz="1200" dirty="0" smtClean="0"/>
              <a:t>L’identifiant principal est une adresse mail. Il est important que ce soit une adresse institutionnelle, pour qu’elle puisse ensuite être reconnue par le référentiel d’identité du campus. Ce n’est pas une adresse qui sert à communiquer avec le lecteur. </a:t>
            </a:r>
            <a:br>
              <a:rPr lang="fr-FR" sz="1200" dirty="0" smtClean="0"/>
            </a:br>
            <a:r>
              <a:rPr lang="fr-FR" sz="1200" dirty="0" smtClean="0"/>
              <a:t>Choisir le groupe d’utilisateurs, en fonction du statut du lecteur. Ce statut est déterminant pour les droits à prêts.</a:t>
            </a:r>
            <a:br>
              <a:rPr lang="fr-FR" sz="1200" dirty="0" smtClean="0"/>
            </a:br>
            <a:r>
              <a:rPr lang="fr-FR" sz="1200" dirty="0" smtClean="0"/>
              <a:t>En plus des champs obligatoires, penser à renseigner Bibliothèque de demande d’achat pour qu’une demande d’achat soit bien prise en compte, à modifier la langue préférée qui par défaut est l’anglais et à donner une date d’expiration (J + 1 an).</a:t>
            </a:r>
            <a:br>
              <a:rPr lang="fr-FR" sz="1200" dirty="0" smtClean="0"/>
            </a:br>
            <a:endParaRPr lang="fr-FR" sz="1200"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34079"/>
            <a:ext cx="9282621" cy="4750297"/>
          </a:xfrm>
        </p:spPr>
      </p:pic>
      <p:sp>
        <p:nvSpPr>
          <p:cNvPr id="3" name="Flèche droite 2"/>
          <p:cNvSpPr/>
          <p:nvPr/>
        </p:nvSpPr>
        <p:spPr>
          <a:xfrm>
            <a:off x="1151965" y="4281275"/>
            <a:ext cx="78441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èche vers le bas 4"/>
          <p:cNvSpPr/>
          <p:nvPr/>
        </p:nvSpPr>
        <p:spPr>
          <a:xfrm rot="4359836">
            <a:off x="8982636" y="3173506"/>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9601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838200" y="365126"/>
            <a:ext cx="10515600" cy="665816"/>
          </a:xfrm>
        </p:spPr>
        <p:txBody>
          <a:bodyPr>
            <a:normAutofit/>
          </a:bodyPr>
          <a:lstStyle/>
          <a:p>
            <a:r>
              <a:rPr lang="fr-FR" sz="1200" dirty="0" smtClean="0"/>
              <a:t>Laisser le lecteur choisir son mot de passe</a:t>
            </a:r>
            <a:br>
              <a:rPr lang="fr-FR" sz="1200" dirty="0" smtClean="0"/>
            </a:br>
            <a:r>
              <a:rPr lang="fr-FR" sz="1200" dirty="0" smtClean="0"/>
              <a:t>Cocher le type d’email et ajouter l’adresse mail qui servira aux échanges (elle peut être différente de celle institutionnelle).</a:t>
            </a:r>
            <a:endParaRPr lang="fr-FR" sz="1200"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53272"/>
            <a:ext cx="10419926" cy="4351338"/>
          </a:xfrm>
        </p:spPr>
      </p:pic>
      <p:sp>
        <p:nvSpPr>
          <p:cNvPr id="6" name="Flèche droite 5"/>
          <p:cNvSpPr/>
          <p:nvPr/>
        </p:nvSpPr>
        <p:spPr>
          <a:xfrm>
            <a:off x="726141" y="207981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1320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838200" y="365126"/>
            <a:ext cx="6055659" cy="737534"/>
          </a:xfrm>
        </p:spPr>
        <p:txBody>
          <a:bodyPr>
            <a:normAutofit/>
          </a:bodyPr>
          <a:lstStyle/>
          <a:p>
            <a:r>
              <a:rPr lang="fr-FR" sz="1400" dirty="0" smtClean="0"/>
              <a:t>On peut enregistrer, mais enregistrer et continuer permet d’ajouter des informations.</a:t>
            </a:r>
            <a:endParaRPr lang="fr-FR" sz="1400"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1347" y="1344706"/>
            <a:ext cx="9772964" cy="4608139"/>
          </a:xfrm>
        </p:spPr>
      </p:pic>
      <p:sp>
        <p:nvSpPr>
          <p:cNvPr id="5" name="Flèche vers le bas 4"/>
          <p:cNvSpPr/>
          <p:nvPr/>
        </p:nvSpPr>
        <p:spPr>
          <a:xfrm>
            <a:off x="7964245" y="494374"/>
            <a:ext cx="484632" cy="14586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74289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838200" y="365126"/>
            <a:ext cx="7785847" cy="916828"/>
          </a:xfrm>
        </p:spPr>
        <p:txBody>
          <a:bodyPr>
            <a:normAutofit/>
          </a:bodyPr>
          <a:lstStyle/>
          <a:p>
            <a:r>
              <a:rPr lang="fr-FR" sz="1200" dirty="0" smtClean="0"/>
              <a:t>Dans le champs statistiques on peut choisir : aires géographiques, discipline, établissement et laboratoires et compléter à partir d’une liste déroulante.</a:t>
            </a:r>
            <a:endParaRPr lang="fr-FR" sz="1200" dirty="0"/>
          </a:p>
        </p:txBody>
      </p:sp>
      <p:pic>
        <p:nvPicPr>
          <p:cNvPr id="4" name="Espace réservé du contenu 3"/>
          <p:cNvPicPr>
            <a:picLocks noGrp="1" noChangeAspect="1"/>
          </p:cNvPicPr>
          <p:nvPr>
            <p:ph idx="1"/>
          </p:nvPr>
        </p:nvPicPr>
        <p:blipFill>
          <a:blip r:embed="rId2"/>
          <a:stretch>
            <a:fillRect/>
          </a:stretch>
        </p:blipFill>
        <p:spPr>
          <a:xfrm>
            <a:off x="397052" y="1703293"/>
            <a:ext cx="9138789" cy="4351338"/>
          </a:xfrm>
        </p:spPr>
      </p:pic>
      <p:pic>
        <p:nvPicPr>
          <p:cNvPr id="6" name="Image 5"/>
          <p:cNvPicPr>
            <a:picLocks noChangeAspect="1"/>
          </p:cNvPicPr>
          <p:nvPr/>
        </p:nvPicPr>
        <p:blipFill>
          <a:blip r:embed="rId3"/>
          <a:stretch>
            <a:fillRect/>
          </a:stretch>
        </p:blipFill>
        <p:spPr>
          <a:xfrm>
            <a:off x="9852212" y="699247"/>
            <a:ext cx="2061882" cy="2008093"/>
          </a:xfrm>
          <a:prstGeom prst="rect">
            <a:avLst/>
          </a:prstGeom>
        </p:spPr>
      </p:pic>
      <p:pic>
        <p:nvPicPr>
          <p:cNvPr id="7" name="Image 6"/>
          <p:cNvPicPr>
            <a:picLocks noChangeAspect="1"/>
          </p:cNvPicPr>
          <p:nvPr/>
        </p:nvPicPr>
        <p:blipFill>
          <a:blip r:embed="rId4"/>
          <a:stretch>
            <a:fillRect/>
          </a:stretch>
        </p:blipFill>
        <p:spPr>
          <a:xfrm>
            <a:off x="9949310" y="2915363"/>
            <a:ext cx="1964785" cy="1758533"/>
          </a:xfrm>
          <a:prstGeom prst="rect">
            <a:avLst/>
          </a:prstGeom>
        </p:spPr>
      </p:pic>
      <p:pic>
        <p:nvPicPr>
          <p:cNvPr id="8" name="Image 7"/>
          <p:cNvPicPr>
            <a:picLocks noChangeAspect="1"/>
          </p:cNvPicPr>
          <p:nvPr/>
        </p:nvPicPr>
        <p:blipFill>
          <a:blip r:embed="rId5"/>
          <a:stretch>
            <a:fillRect/>
          </a:stretch>
        </p:blipFill>
        <p:spPr>
          <a:xfrm>
            <a:off x="9949309" y="4881919"/>
            <a:ext cx="1964785" cy="1785377"/>
          </a:xfrm>
          <a:prstGeom prst="rect">
            <a:avLst/>
          </a:prstGeom>
        </p:spPr>
      </p:pic>
    </p:spTree>
    <p:extLst>
      <p:ext uri="{BB962C8B-B14F-4D97-AF65-F5344CB8AC3E}">
        <p14:creationId xmlns:p14="http://schemas.microsoft.com/office/powerpoint/2010/main" val="2092323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000" b="1" dirty="0"/>
              <a:t>Faire une réservation pour un lecteur (sur son compte</a:t>
            </a:r>
            <a:r>
              <a:rPr lang="fr-FR" sz="2000" b="1" dirty="0" smtClean="0"/>
              <a:t>) </a:t>
            </a:r>
            <a:r>
              <a:rPr lang="fr-FR" sz="2000" dirty="0" smtClean="0"/>
              <a:t/>
            </a:r>
            <a:br>
              <a:rPr lang="fr-FR" sz="2000" dirty="0" smtClean="0"/>
            </a:br>
            <a:r>
              <a:rPr lang="fr-FR" sz="1200" dirty="0" smtClean="0"/>
              <a:t>à partir d’une recherche, par exemple, titre et mots clés,</a:t>
            </a:r>
            <a:r>
              <a:rPr lang="fr-FR" sz="2000" dirty="0"/>
              <a:t/>
            </a:r>
            <a:br>
              <a:rPr lang="fr-FR" sz="2000" dirty="0"/>
            </a:br>
            <a:endParaRPr lang="fr-FR" sz="2000" dirty="0">
              <a:latin typeface="+mn-lt"/>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726" y="1873190"/>
            <a:ext cx="9721516" cy="4170400"/>
          </a:xfrm>
          <a:prstGeom prst="rect">
            <a:avLst/>
          </a:prstGeom>
        </p:spPr>
      </p:pic>
    </p:spTree>
    <p:extLst>
      <p:ext uri="{BB962C8B-B14F-4D97-AF65-F5344CB8AC3E}">
        <p14:creationId xmlns:p14="http://schemas.microsoft.com/office/powerpoint/2010/main" val="777918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idx="1"/>
          </p:nvPr>
        </p:nvSpPr>
        <p:spPr>
          <a:xfrm>
            <a:off x="705196" y="229582"/>
            <a:ext cx="10515600" cy="944794"/>
          </a:xfrm>
        </p:spPr>
        <p:txBody>
          <a:bodyPr>
            <a:normAutofit/>
          </a:bodyPr>
          <a:lstStyle/>
          <a:p>
            <a:pPr marL="0" indent="0">
              <a:buNone/>
            </a:pPr>
            <a:r>
              <a:rPr lang="fr-FR" sz="1200" dirty="0" smtClean="0"/>
              <a:t>Attention, certaines notices ou exemplaires ont un œil barré (non visible sur primo). </a:t>
            </a:r>
          </a:p>
          <a:p>
            <a:pPr marL="0" indent="0">
              <a:buNone/>
            </a:pPr>
            <a:r>
              <a:rPr lang="fr-FR" sz="1200" dirty="0" smtClean="0"/>
              <a:t>Pour réserver un ouvrage visible, cliquer sur la case avec les… et sélectionner demande</a:t>
            </a:r>
            <a:endParaRPr lang="fr-FR" sz="1200" dirty="0"/>
          </a:p>
        </p:txBody>
      </p:sp>
      <p:pic>
        <p:nvPicPr>
          <p:cNvPr id="2" name="Image 1"/>
          <p:cNvPicPr>
            <a:picLocks noChangeAspect="1"/>
          </p:cNvPicPr>
          <p:nvPr/>
        </p:nvPicPr>
        <p:blipFill>
          <a:blip r:embed="rId2"/>
          <a:stretch>
            <a:fillRect/>
          </a:stretch>
        </p:blipFill>
        <p:spPr>
          <a:xfrm>
            <a:off x="1477699" y="1497105"/>
            <a:ext cx="7763898" cy="4704189"/>
          </a:xfrm>
          <a:prstGeom prst="rect">
            <a:avLst/>
          </a:prstGeom>
        </p:spPr>
      </p:pic>
      <p:sp>
        <p:nvSpPr>
          <p:cNvPr id="3" name="Flèche vers le bas 2"/>
          <p:cNvSpPr/>
          <p:nvPr/>
        </p:nvSpPr>
        <p:spPr>
          <a:xfrm rot="4675032">
            <a:off x="8999281" y="3359995"/>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14029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idx="1"/>
          </p:nvPr>
        </p:nvSpPr>
        <p:spPr>
          <a:xfrm>
            <a:off x="3048000" y="2268071"/>
            <a:ext cx="4867835" cy="3119717"/>
          </a:xfrm>
        </p:spPr>
        <p:txBody>
          <a:bodyPr/>
          <a:lstStyle/>
          <a:p>
            <a:pPr marL="0" indent="0">
              <a:buNone/>
            </a:pPr>
            <a:endParaRPr lang="fr-FR" dirty="0"/>
          </a:p>
        </p:txBody>
      </p:sp>
      <p:pic>
        <p:nvPicPr>
          <p:cNvPr id="2" name="Image 1"/>
          <p:cNvPicPr>
            <a:picLocks noChangeAspect="1"/>
          </p:cNvPicPr>
          <p:nvPr/>
        </p:nvPicPr>
        <p:blipFill>
          <a:blip r:embed="rId2"/>
          <a:stretch>
            <a:fillRect/>
          </a:stretch>
        </p:blipFill>
        <p:spPr>
          <a:xfrm>
            <a:off x="1347535" y="851647"/>
            <a:ext cx="9496929" cy="5223716"/>
          </a:xfrm>
          <a:prstGeom prst="rect">
            <a:avLst/>
          </a:prstGeom>
        </p:spPr>
      </p:pic>
      <p:sp>
        <p:nvSpPr>
          <p:cNvPr id="3" name="Flèche droite 2"/>
          <p:cNvSpPr/>
          <p:nvPr/>
        </p:nvSpPr>
        <p:spPr>
          <a:xfrm>
            <a:off x="645459" y="346350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50523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838200" y="365125"/>
            <a:ext cx="10515600" cy="827181"/>
          </a:xfrm>
        </p:spPr>
        <p:txBody>
          <a:bodyPr>
            <a:normAutofit/>
          </a:bodyPr>
          <a:lstStyle/>
          <a:p>
            <a:r>
              <a:rPr lang="fr-FR" sz="1200" dirty="0" smtClean="0">
                <a:latin typeface="+mn-lt"/>
              </a:rPr>
              <a:t>Remplir les champs obligatoires et soumettre.</a:t>
            </a:r>
            <a:endParaRPr lang="fr-FR" sz="1200" dirty="0">
              <a:latin typeface="+mn-lt"/>
            </a:endParaRPr>
          </a:p>
        </p:txBody>
      </p:sp>
      <p:pic>
        <p:nvPicPr>
          <p:cNvPr id="2" name="Espace réservé du contenu 1"/>
          <p:cNvPicPr>
            <a:picLocks noGrp="1" noChangeAspect="1"/>
          </p:cNvPicPr>
          <p:nvPr>
            <p:ph idx="1"/>
          </p:nvPr>
        </p:nvPicPr>
        <p:blipFill>
          <a:blip r:embed="rId2"/>
          <a:stretch>
            <a:fillRect/>
          </a:stretch>
        </p:blipFill>
        <p:spPr>
          <a:xfrm>
            <a:off x="1311346" y="1674398"/>
            <a:ext cx="9569307" cy="4351338"/>
          </a:xfrm>
        </p:spPr>
      </p:pic>
      <p:sp>
        <p:nvSpPr>
          <p:cNvPr id="5" name="Flèche vers le bas 4"/>
          <p:cNvSpPr/>
          <p:nvPr/>
        </p:nvSpPr>
        <p:spPr>
          <a:xfrm>
            <a:off x="10112188" y="847217"/>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8277955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997</TotalTime>
  <Words>193</Words>
  <Application>Microsoft Office PowerPoint</Application>
  <PresentationFormat>Grand écran</PresentationFormat>
  <Paragraphs>14</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Calibri Light</vt:lpstr>
      <vt:lpstr>Thème Office</vt:lpstr>
      <vt:lpstr>Inscription d’un lecteur   à partir de l’onglet Admin– puis Gérer les utilisateurs. Bien vérifier que l’onglet Public est sélectionné. Ajouter un utilisateur.</vt:lpstr>
      <vt:lpstr>L’identifiant principal est une adresse mail. Il est important que ce soit une adresse institutionnelle, pour qu’elle puisse ensuite être reconnue par le référentiel d’identité du campus. Ce n’est pas une adresse qui sert à communiquer avec le lecteur.  Choisir le groupe d’utilisateurs, en fonction du statut du lecteur. Ce statut est déterminant pour les droits à prêts. En plus des champs obligatoires, penser à renseigner Bibliothèque de demande d’achat pour qu’une demande d’achat soit bien prise en compte, à modifier la langue préférée qui par défaut est l’anglais et à donner une date d’expiration (J + 1 an). </vt:lpstr>
      <vt:lpstr>Laisser le lecteur choisir son mot de passe Cocher le type d’email et ajouter l’adresse mail qui servira aux échanges (elle peut être différente de celle institutionnelle).</vt:lpstr>
      <vt:lpstr>On peut enregistrer, mais enregistrer et continuer permet d’ajouter des informations.</vt:lpstr>
      <vt:lpstr>Dans le champs statistiques on peut choisir : aires géographiques, discipline, établissement et laboratoires et compléter à partir d’une liste déroulante.</vt:lpstr>
      <vt:lpstr>Faire une réservation pour un lecteur (sur son compte)  à partir d’une recherche, par exemple, titre et mots clés, </vt:lpstr>
      <vt:lpstr>Présentation PowerPoint</vt:lpstr>
      <vt:lpstr>Présentation PowerPoint</vt:lpstr>
      <vt:lpstr>Remplir les champs obligatoires et soumettre.</vt:lpstr>
      <vt:lpstr>Présentation PowerPoint</vt:lpstr>
    </vt:vector>
  </TitlesOfParts>
  <Company>campus-condorcet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Marie-Hélène Gatto</dc:creator>
  <cp:lastModifiedBy>Marie-Hélène Gatto</cp:lastModifiedBy>
  <cp:revision>35</cp:revision>
  <cp:lastPrinted>2019-11-07T12:58:03Z</cp:lastPrinted>
  <dcterms:created xsi:type="dcterms:W3CDTF">2019-10-01T14:02:54Z</dcterms:created>
  <dcterms:modified xsi:type="dcterms:W3CDTF">2019-11-07T13:05:42Z</dcterms:modified>
</cp:coreProperties>
</file>