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2" r:id="rId2"/>
    <p:sldId id="264" r:id="rId3"/>
    <p:sldId id="263" r:id="rId4"/>
    <p:sldId id="266" r:id="rId5"/>
    <p:sldId id="268" r:id="rId6"/>
    <p:sldId id="284" r:id="rId7"/>
    <p:sldId id="269" r:id="rId8"/>
    <p:sldId id="270" r:id="rId9"/>
    <p:sldId id="272" r:id="rId10"/>
    <p:sldId id="274" r:id="rId11"/>
    <p:sldId id="285" r:id="rId12"/>
    <p:sldId id="275" r:id="rId13"/>
    <p:sldId id="286" r:id="rId14"/>
    <p:sldId id="279" r:id="rId15"/>
    <p:sldId id="280" r:id="rId16"/>
    <p:sldId id="282" r:id="rId17"/>
    <p:sldId id="288" r:id="rId18"/>
    <p:sldId id="289" r:id="rId19"/>
    <p:sldId id="290" r:id="rId20"/>
    <p:sldId id="291" r:id="rId21"/>
  </p:sldIdLst>
  <p:sldSz cx="12192000" cy="6858000"/>
  <p:notesSz cx="6799263" cy="9929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Hélène Gatto" initials="MG" lastIdx="1" clrIdx="0">
    <p:extLst>
      <p:ext uri="{19B8F6BF-5375-455C-9EA6-DF929625EA0E}">
        <p15:presenceInfo xmlns:p15="http://schemas.microsoft.com/office/powerpoint/2012/main" userId="Marie-Hélène Gat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4B52336E-0C34-4D4D-8A51-1D9A16E0DBBA}" type="datetimeFigureOut">
              <a:rPr lang="fr-FR" smtClean="0"/>
              <a:t>07/11/2019</a:t>
            </a:fld>
            <a:endParaRPr lang="fr-FR"/>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EFA91525-377A-4BE1-AF07-0588973F8F8D}" type="slidenum">
              <a:rPr lang="fr-FR" smtClean="0"/>
              <a:t>‹N°›</a:t>
            </a:fld>
            <a:endParaRPr lang="fr-FR"/>
          </a:p>
        </p:txBody>
      </p:sp>
    </p:spTree>
    <p:extLst>
      <p:ext uri="{BB962C8B-B14F-4D97-AF65-F5344CB8AC3E}">
        <p14:creationId xmlns:p14="http://schemas.microsoft.com/office/powerpoint/2010/main" val="321131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343508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36938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58349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209476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73474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800568C-DE1E-47FA-80E0-F0BC4DC3A86F}" type="datetimeFigureOut">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394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800568C-DE1E-47FA-80E0-F0BC4DC3A86F}" type="datetimeFigureOut">
              <a:rPr lang="fr-FR" smtClean="0"/>
              <a:t>07/11/2019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68401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00568C-DE1E-47FA-80E0-F0BC4DC3A86F}" type="datetimeFigureOut">
              <a:rPr lang="fr-FR" smtClean="0"/>
              <a:t>07/11/2019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86323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00568C-DE1E-47FA-80E0-F0BC4DC3A86F}" type="datetimeFigureOut">
              <a:rPr lang="fr-FR" smtClean="0"/>
              <a:t>07/11/2019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253904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800568C-DE1E-47FA-80E0-F0BC4DC3A86F}" type="datetimeFigureOut">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97545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800568C-DE1E-47FA-80E0-F0BC4DC3A86F}" type="datetimeFigureOut">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26800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B3C3D-0C85-40B4-98AB-17695FC15382}" type="slidenum">
              <a:rPr lang="fr-FR" smtClean="0"/>
              <a:t>‹N°›</a:t>
            </a:fld>
            <a:endParaRPr lang="fr-FR"/>
          </a:p>
        </p:txBody>
      </p:sp>
    </p:spTree>
    <p:extLst>
      <p:ext uri="{BB962C8B-B14F-4D97-AF65-F5344CB8AC3E}">
        <p14:creationId xmlns:p14="http://schemas.microsoft.com/office/powerpoint/2010/main" val="100335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16828"/>
          </a:xfrm>
        </p:spPr>
        <p:txBody>
          <a:bodyPr>
            <a:normAutofit/>
          </a:bodyPr>
          <a:lstStyle/>
          <a:p>
            <a:r>
              <a:rPr lang="fr-FR" sz="2200" b="1" dirty="0" smtClean="0">
                <a:latin typeface="+mn-lt"/>
              </a:rPr>
              <a:t>Inscription d’un lecteur </a:t>
            </a:r>
            <a:br>
              <a:rPr lang="fr-FR" sz="2200" b="1" dirty="0" smtClean="0">
                <a:latin typeface="+mn-lt"/>
              </a:rPr>
            </a:br>
            <a:r>
              <a:rPr lang="fr-FR" sz="1200" dirty="0" smtClean="0"/>
              <a:t/>
            </a:r>
            <a:br>
              <a:rPr lang="fr-FR" sz="1200" dirty="0" smtClean="0"/>
            </a:br>
            <a:r>
              <a:rPr lang="fr-FR" sz="1200" dirty="0" smtClean="0"/>
              <a:t>à partir de l’onglet Admin– puis Gérer les utilisateurs.</a:t>
            </a:r>
            <a:br>
              <a:rPr lang="fr-FR" sz="1200" dirty="0" smtClean="0"/>
            </a:br>
            <a:r>
              <a:rPr lang="fr-FR" sz="1200" dirty="0" smtClean="0"/>
              <a:t>Bien vérifier que l’onglet Public est sélectionné. Ajouter un utilisateur.</a:t>
            </a:r>
            <a:endParaRPr lang="fr-FR" sz="1200" dirty="0"/>
          </a:p>
        </p:txBody>
      </p:sp>
      <p:pic>
        <p:nvPicPr>
          <p:cNvPr id="4" name="Espace réservé du contenu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69147" y="1669294"/>
            <a:ext cx="9679790" cy="4606094"/>
          </a:xfrm>
        </p:spPr>
      </p:pic>
      <p:sp>
        <p:nvSpPr>
          <p:cNvPr id="5" name="Flèche vers le bas 4"/>
          <p:cNvSpPr/>
          <p:nvPr/>
        </p:nvSpPr>
        <p:spPr>
          <a:xfrm rot="3072585">
            <a:off x="4294865" y="1271757"/>
            <a:ext cx="484632" cy="6275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7994059" y="1084329"/>
            <a:ext cx="484632" cy="18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lèche droite 2"/>
          <p:cNvSpPr/>
          <p:nvPr/>
        </p:nvSpPr>
        <p:spPr>
          <a:xfrm>
            <a:off x="1039907" y="2563905"/>
            <a:ext cx="85164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933553" y="1200086"/>
            <a:ext cx="185398" cy="369332"/>
          </a:xfrm>
          <a:prstGeom prst="rect">
            <a:avLst/>
          </a:prstGeom>
          <a:noFill/>
        </p:spPr>
        <p:txBody>
          <a:bodyPr wrap="square" rtlCol="0">
            <a:spAutoFit/>
          </a:bodyPr>
          <a:lstStyle/>
          <a:p>
            <a:r>
              <a:rPr lang="fr-FR" dirty="0" smtClean="0"/>
              <a:t>1</a:t>
            </a:r>
            <a:endParaRPr lang="fr-FR" dirty="0"/>
          </a:p>
        </p:txBody>
      </p:sp>
      <p:sp>
        <p:nvSpPr>
          <p:cNvPr id="8" name="ZoneTexte 7"/>
          <p:cNvSpPr txBox="1"/>
          <p:nvPr/>
        </p:nvSpPr>
        <p:spPr>
          <a:xfrm>
            <a:off x="600635" y="2680447"/>
            <a:ext cx="328580" cy="369332"/>
          </a:xfrm>
          <a:prstGeom prst="rect">
            <a:avLst/>
          </a:prstGeom>
          <a:noFill/>
        </p:spPr>
        <p:txBody>
          <a:bodyPr wrap="square" rtlCol="0">
            <a:spAutoFit/>
          </a:bodyPr>
          <a:lstStyle/>
          <a:p>
            <a:r>
              <a:rPr lang="fr-FR" dirty="0" smtClean="0"/>
              <a:t>2</a:t>
            </a:r>
            <a:endParaRPr lang="fr-FR" dirty="0"/>
          </a:p>
        </p:txBody>
      </p:sp>
      <p:sp>
        <p:nvSpPr>
          <p:cNvPr id="9" name="ZoneTexte 8"/>
          <p:cNvSpPr txBox="1"/>
          <p:nvPr/>
        </p:nvSpPr>
        <p:spPr>
          <a:xfrm>
            <a:off x="8478691" y="1373379"/>
            <a:ext cx="342580" cy="369332"/>
          </a:xfrm>
          <a:prstGeom prst="rect">
            <a:avLst/>
          </a:prstGeom>
          <a:noFill/>
        </p:spPr>
        <p:txBody>
          <a:bodyPr wrap="square" rtlCol="0">
            <a:spAutoFit/>
          </a:bodyPr>
          <a:lstStyle/>
          <a:p>
            <a:r>
              <a:rPr lang="fr-FR" dirty="0" smtClean="0"/>
              <a:t>3</a:t>
            </a:r>
            <a:endParaRPr lang="fr-FR" dirty="0"/>
          </a:p>
        </p:txBody>
      </p:sp>
    </p:spTree>
    <p:extLst>
      <p:ext uri="{BB962C8B-B14F-4D97-AF65-F5344CB8AC3E}">
        <p14:creationId xmlns:p14="http://schemas.microsoft.com/office/powerpoint/2010/main" val="156353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4447"/>
            <a:ext cx="10515600" cy="788894"/>
          </a:xfrm>
        </p:spPr>
        <p:txBody>
          <a:bodyPr>
            <a:normAutofit/>
          </a:bodyPr>
          <a:lstStyle/>
          <a:p>
            <a:pPr marL="0" indent="0">
              <a:buNone/>
            </a:pPr>
            <a:r>
              <a:rPr lang="fr-FR" sz="1300" dirty="0" smtClean="0">
                <a:latin typeface="+mj-lt"/>
              </a:rPr>
              <a:t>La demande apparaît dans le compte lecteur dans la colonne tâche : Prendre en rayon (= prendre au </a:t>
            </a:r>
            <a:r>
              <a:rPr lang="fr-FR" sz="1300" dirty="0" err="1" smtClean="0">
                <a:latin typeface="+mj-lt"/>
              </a:rPr>
              <a:t>CTLes</a:t>
            </a:r>
            <a:r>
              <a:rPr lang="fr-FR" sz="1300" dirty="0" smtClean="0">
                <a:latin typeface="+mj-lt"/>
              </a:rPr>
              <a:t>).</a:t>
            </a:r>
          </a:p>
          <a:p>
            <a:pPr marL="0" indent="0">
              <a:buNone/>
            </a:pPr>
            <a:r>
              <a:rPr lang="fr-FR" sz="1300" dirty="0" smtClean="0">
                <a:latin typeface="+mj-lt"/>
              </a:rPr>
              <a:t> Lorsque le livre est arrivé à la MSH Paris Nord, la tâche devient : sur le rayon des réservations, on peut alors faire un prêt.</a:t>
            </a:r>
          </a:p>
          <a:p>
            <a:pPr marL="0" indent="0">
              <a:buNone/>
            </a:pPr>
            <a:endParaRPr lang="fr-FR" sz="2000" dirty="0" smtClean="0"/>
          </a:p>
          <a:p>
            <a:pPr marL="0" indent="0">
              <a:buNone/>
            </a:pPr>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11" y="1331495"/>
            <a:ext cx="9561094" cy="5176260"/>
          </a:xfrm>
          <a:prstGeom prst="rect">
            <a:avLst/>
          </a:prstGeom>
        </p:spPr>
      </p:pic>
      <p:sp>
        <p:nvSpPr>
          <p:cNvPr id="8" name="Flèche vers le bas 7"/>
          <p:cNvSpPr/>
          <p:nvPr/>
        </p:nvSpPr>
        <p:spPr>
          <a:xfrm>
            <a:off x="6535270" y="343042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333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36146"/>
          </a:xfrm>
        </p:spPr>
        <p:txBody>
          <a:bodyPr>
            <a:normAutofit/>
          </a:bodyPr>
          <a:lstStyle/>
          <a:p>
            <a:pPr marL="0" indent="0"/>
            <a:r>
              <a:rPr lang="fr-FR" sz="2000" dirty="0"/>
              <a:t>Faire un prêt à partir du compte </a:t>
            </a:r>
            <a:r>
              <a:rPr lang="fr-FR" sz="2000" dirty="0" smtClean="0"/>
              <a:t>lecteur</a:t>
            </a:r>
            <a:r>
              <a:rPr lang="fr-FR" sz="1200" dirty="0" smtClean="0"/>
              <a:t/>
            </a:r>
            <a:br>
              <a:rPr lang="fr-FR" sz="1200" dirty="0" smtClean="0"/>
            </a:br>
            <a:r>
              <a:rPr lang="fr-FR" sz="1200" dirty="0" smtClean="0"/>
              <a:t>Onglet Services </a:t>
            </a:r>
            <a:r>
              <a:rPr lang="fr-FR" sz="1200" dirty="0"/>
              <a:t>aux </a:t>
            </a:r>
            <a:r>
              <a:rPr lang="fr-FR" sz="1200" dirty="0" smtClean="0"/>
              <a:t>usagers. Rechercher le lecteur</a:t>
            </a:r>
            <a:endParaRPr lang="fr-FR" sz="1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905" y="1690688"/>
            <a:ext cx="9577137" cy="3673066"/>
          </a:xfrm>
          <a:prstGeom prst="rect">
            <a:avLst/>
          </a:prstGeom>
        </p:spPr>
      </p:pic>
    </p:spTree>
    <p:extLst>
      <p:ext uri="{BB962C8B-B14F-4D97-AF65-F5344CB8AC3E}">
        <p14:creationId xmlns:p14="http://schemas.microsoft.com/office/powerpoint/2010/main" val="222612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261" y="1386354"/>
            <a:ext cx="9479877" cy="4351338"/>
          </a:xfrm>
        </p:spPr>
      </p:pic>
    </p:spTree>
    <p:extLst>
      <p:ext uri="{BB962C8B-B14F-4D97-AF65-F5344CB8AC3E}">
        <p14:creationId xmlns:p14="http://schemas.microsoft.com/office/powerpoint/2010/main" val="386285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1200" dirty="0" smtClean="0"/>
              <a:t>Lorsque l’ouvrage n’a pas de code-barres visible, nous vous recommandons d’ouvrir dans un autre onglet de votre navigateur la liste des réservations actives (onglet services aux usagers Rayon des réservations actives) pour copier-coller le code-barres attribué dans Alma</a:t>
            </a:r>
            <a:endParaRPr lang="fr-FR" sz="1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6" y="1459831"/>
            <a:ext cx="9256295" cy="4878275"/>
          </a:xfrm>
          <a:prstGeom prst="rect">
            <a:avLst/>
          </a:prstGeom>
        </p:spPr>
      </p:pic>
      <p:cxnSp>
        <p:nvCxnSpPr>
          <p:cNvPr id="6" name="Connecteur droit avec flèche 5"/>
          <p:cNvCxnSpPr/>
          <p:nvPr/>
        </p:nvCxnSpPr>
        <p:spPr>
          <a:xfrm flipV="1">
            <a:off x="1317812" y="4123765"/>
            <a:ext cx="1255059" cy="89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92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77" y="1825625"/>
            <a:ext cx="9401646" cy="4351338"/>
          </a:xfrm>
        </p:spPr>
      </p:pic>
    </p:spTree>
    <p:extLst>
      <p:ext uri="{BB962C8B-B14F-4D97-AF65-F5344CB8AC3E}">
        <p14:creationId xmlns:p14="http://schemas.microsoft.com/office/powerpoint/2010/main" val="347770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dirty="0" smtClean="0"/>
              <a:t>Le livre apparaît dans la liste des prêts. Il est possible de renouveler le prêt, modifier la date limite… </a:t>
            </a:r>
            <a:endParaRPr lang="fr-FR" sz="20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410" y="1825625"/>
            <a:ext cx="9269179" cy="4351338"/>
          </a:xfrm>
        </p:spPr>
      </p:pic>
    </p:spTree>
    <p:extLst>
      <p:ext uri="{BB962C8B-B14F-4D97-AF65-F5344CB8AC3E}">
        <p14:creationId xmlns:p14="http://schemas.microsoft.com/office/powerpoint/2010/main" val="302806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dirty="0" smtClean="0"/>
              <a:t>Rendre un livre : onglet service aux usagers -- Retourner des exemplaires</a:t>
            </a:r>
            <a:br>
              <a:rPr lang="fr-FR" sz="2000" dirty="0" smtClean="0"/>
            </a:br>
            <a:r>
              <a:rPr lang="fr-FR" sz="2000" dirty="0" smtClean="0"/>
              <a:t>On peut soit scanner si le livre est équipé ou rechercher la fiche du lecteur pour copier-coller le </a:t>
            </a:r>
            <a:r>
              <a:rPr lang="fr-FR" sz="2000" dirty="0" smtClean="0"/>
              <a:t>code-barres</a:t>
            </a:r>
            <a:r>
              <a:rPr lang="fr-FR" sz="2000" dirty="0" smtClean="0"/>
              <a:t/>
            </a:r>
            <a:br>
              <a:rPr lang="fr-FR" sz="2000" dirty="0" smtClean="0"/>
            </a:br>
            <a:endParaRPr lang="fr-FR" sz="2000" dirty="0"/>
          </a:p>
        </p:txBody>
      </p:sp>
      <p:pic>
        <p:nvPicPr>
          <p:cNvPr id="6" name="Espace réservé du contenu 5"/>
          <p:cNvPicPr>
            <a:picLocks noGrp="1" noChangeAspect="1"/>
          </p:cNvPicPr>
          <p:nvPr>
            <p:ph idx="1"/>
          </p:nvPr>
        </p:nvPicPr>
        <p:blipFill>
          <a:blip r:embed="rId2"/>
          <a:stretch>
            <a:fillRect/>
          </a:stretch>
        </p:blipFill>
        <p:spPr>
          <a:xfrm>
            <a:off x="838200" y="1690688"/>
            <a:ext cx="10515600" cy="3992936"/>
          </a:xfrm>
          <a:prstGeom prst="rect">
            <a:avLst/>
          </a:prstGeom>
        </p:spPr>
      </p:pic>
      <p:sp>
        <p:nvSpPr>
          <p:cNvPr id="7" name="Espace réservé du numéro de diapositive 6"/>
          <p:cNvSpPr>
            <a:spLocks noGrp="1"/>
          </p:cNvSpPr>
          <p:nvPr>
            <p:ph type="sldNum" sz="quarter" idx="12"/>
          </p:nvPr>
        </p:nvSpPr>
        <p:spPr/>
        <p:txBody>
          <a:bodyPr/>
          <a:lstStyle/>
          <a:p>
            <a:fld id="{20AB3C3D-0C85-40B4-98AB-17695FC15382}" type="slidenum">
              <a:rPr lang="fr-FR" smtClean="0"/>
              <a:t>16</a:t>
            </a:fld>
            <a:endParaRPr lang="fr-FR"/>
          </a:p>
        </p:txBody>
      </p:sp>
    </p:spTree>
    <p:extLst>
      <p:ext uri="{BB962C8B-B14F-4D97-AF65-F5344CB8AC3E}">
        <p14:creationId xmlns:p14="http://schemas.microsoft.com/office/powerpoint/2010/main" val="106157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Un premier message </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2513622"/>
            <a:ext cx="10515600" cy="2975344"/>
          </a:xfrm>
          <a:prstGeom prst="rect">
            <a:avLst/>
          </a:prstGeom>
        </p:spPr>
      </p:pic>
    </p:spTree>
    <p:extLst>
      <p:ext uri="{BB962C8B-B14F-4D97-AF65-F5344CB8AC3E}">
        <p14:creationId xmlns:p14="http://schemas.microsoft.com/office/powerpoint/2010/main" val="12824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deuxième message</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2203126"/>
            <a:ext cx="10515600" cy="3596335"/>
          </a:xfrm>
          <a:prstGeom prst="rect">
            <a:avLst/>
          </a:prstGeom>
        </p:spPr>
      </p:pic>
    </p:spTree>
    <p:extLst>
      <p:ext uri="{BB962C8B-B14F-4D97-AF65-F5344CB8AC3E}">
        <p14:creationId xmlns:p14="http://schemas.microsoft.com/office/powerpoint/2010/main" val="1613463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020628"/>
          </a:xfrm>
        </p:spPr>
        <p:txBody>
          <a:bodyPr>
            <a:normAutofit/>
          </a:bodyPr>
          <a:lstStyle/>
          <a:p>
            <a:r>
              <a:rPr lang="fr-FR" dirty="0" smtClean="0"/>
              <a:t>Mettre alors le livre avec la fiche de demande de consultation dans le bac-navette retour</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2664961"/>
            <a:ext cx="10515600" cy="2223779"/>
          </a:xfrm>
          <a:prstGeom prst="rect">
            <a:avLst/>
          </a:prstGeom>
        </p:spPr>
      </p:pic>
      <p:sp>
        <p:nvSpPr>
          <p:cNvPr id="8" name="Flèche droite 7"/>
          <p:cNvSpPr/>
          <p:nvPr/>
        </p:nvSpPr>
        <p:spPr>
          <a:xfrm rot="16200000">
            <a:off x="7813964" y="4888740"/>
            <a:ext cx="864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64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0800000" flipV="1">
            <a:off x="914400" y="5145741"/>
            <a:ext cx="10439400" cy="1407459"/>
          </a:xfrm>
        </p:spPr>
        <p:txBody>
          <a:bodyPr>
            <a:normAutofit/>
          </a:bodyPr>
          <a:lstStyle/>
          <a:p>
            <a:r>
              <a:rPr lang="fr-FR" sz="1200" dirty="0" smtClean="0"/>
              <a:t>L’identifiant principal est une adresse mail. Il est important que ce soit une adresse institutionnelle, pour qu’elle puisse ensuite être reconnue par le référentiel d’identité du campus. Ce n’est pas une adresse qui sert à communiquer avec le lecteur. </a:t>
            </a:r>
            <a:br>
              <a:rPr lang="fr-FR" sz="1200" dirty="0" smtClean="0"/>
            </a:br>
            <a:r>
              <a:rPr lang="fr-FR" sz="1200" dirty="0" smtClean="0"/>
              <a:t>Choisir le groupe d’utilisateurs, en fonction du statut du lecteur. Ce statut est déterminant pour les droits à prêts.</a:t>
            </a:r>
            <a:br>
              <a:rPr lang="fr-FR" sz="1200" dirty="0" smtClean="0"/>
            </a:br>
            <a:r>
              <a:rPr lang="fr-FR" sz="1200" dirty="0" smtClean="0"/>
              <a:t>En plus des champs obligatoires, penser à renseigner Bibliothèque de demande d’achat pour qu’une demande d’achat soit bien prise en compte, à modifier la langue préférée qui par défaut est l’anglais et à donner une date d’expiration (J + 1 an).</a:t>
            </a:r>
            <a:br>
              <a:rPr lang="fr-FR" sz="1200" dirty="0" smtClean="0"/>
            </a:b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34079"/>
            <a:ext cx="9282621" cy="4750297"/>
          </a:xfrm>
        </p:spPr>
      </p:pic>
      <p:sp>
        <p:nvSpPr>
          <p:cNvPr id="3" name="Flèche droite 2"/>
          <p:cNvSpPr/>
          <p:nvPr/>
        </p:nvSpPr>
        <p:spPr>
          <a:xfrm>
            <a:off x="1151965" y="4281275"/>
            <a:ext cx="7844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rot="4359836">
            <a:off x="8982636" y="317350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601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436264"/>
          </a:xfrm>
        </p:spPr>
        <p:txBody>
          <a:bodyPr>
            <a:normAutofit fontScale="90000"/>
          </a:bodyPr>
          <a:lstStyle/>
          <a:p>
            <a:r>
              <a:rPr lang="fr-FR" sz="2800" dirty="0" smtClean="0"/>
              <a:t>Attention, lorsqu’un ouvrage rendu est demandé par un autre lecteur un message différent apparaît. </a:t>
            </a:r>
            <a:br>
              <a:rPr lang="fr-FR" sz="2800" dirty="0" smtClean="0"/>
            </a:br>
            <a:r>
              <a:rPr lang="fr-FR" sz="2800" dirty="0" smtClean="0"/>
              <a:t>Le message peut aussi être : « La destination de l’exemplaire est on </a:t>
            </a:r>
            <a:r>
              <a:rPr lang="fr-FR" sz="2800" dirty="0" err="1" smtClean="0"/>
              <a:t>hold</a:t>
            </a:r>
            <a:r>
              <a:rPr lang="fr-FR" sz="2800" dirty="0" smtClean="0"/>
              <a:t> Self pour… »</a:t>
            </a:r>
            <a:br>
              <a:rPr lang="fr-FR" sz="2800" dirty="0" smtClean="0"/>
            </a:br>
            <a:r>
              <a:rPr lang="fr-FR" sz="2800" dirty="0" smtClean="0"/>
              <a:t>Dans ce cas, sur la demande de consultation, mettre le nom du nouveau lecteur et remettre le livre sur les étagères. Le lecteur est automatiquement prévenu.</a:t>
            </a:r>
            <a:br>
              <a:rPr lang="fr-FR" sz="2800" dirty="0" smtClean="0"/>
            </a:br>
            <a:endParaRPr lang="fr-FR" sz="2800" dirty="0"/>
          </a:p>
        </p:txBody>
      </p:sp>
      <p:pic>
        <p:nvPicPr>
          <p:cNvPr id="4" name="Espace réservé du contenu 3"/>
          <p:cNvPicPr>
            <a:picLocks noGrp="1" noChangeAspect="1"/>
          </p:cNvPicPr>
          <p:nvPr>
            <p:ph idx="1"/>
          </p:nvPr>
        </p:nvPicPr>
        <p:blipFill>
          <a:blip r:embed="rId2"/>
          <a:stretch>
            <a:fillRect/>
          </a:stretch>
        </p:blipFill>
        <p:spPr>
          <a:xfrm>
            <a:off x="838200" y="2905754"/>
            <a:ext cx="10515600" cy="3619737"/>
          </a:xfrm>
          <a:prstGeom prst="rect">
            <a:avLst/>
          </a:prstGeom>
        </p:spPr>
      </p:pic>
    </p:spTree>
    <p:extLst>
      <p:ext uri="{BB962C8B-B14F-4D97-AF65-F5344CB8AC3E}">
        <p14:creationId xmlns:p14="http://schemas.microsoft.com/office/powerpoint/2010/main" val="278519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6"/>
            <a:ext cx="10515600" cy="665816"/>
          </a:xfrm>
        </p:spPr>
        <p:txBody>
          <a:bodyPr>
            <a:normAutofit/>
          </a:bodyPr>
          <a:lstStyle/>
          <a:p>
            <a:r>
              <a:rPr lang="fr-FR" sz="1200" dirty="0" smtClean="0"/>
              <a:t>Laisser le lecteur choisir son mot de passe</a:t>
            </a:r>
            <a:br>
              <a:rPr lang="fr-FR" sz="1200" dirty="0" smtClean="0"/>
            </a:br>
            <a:r>
              <a:rPr lang="fr-FR" sz="1200" dirty="0" smtClean="0"/>
              <a:t>Cocher le type d’email et ajouter l’adresse mail qui servira aux échanges (elle peut être différente de celle institutionnelle).</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3272"/>
            <a:ext cx="10419926" cy="4351338"/>
          </a:xfrm>
        </p:spPr>
      </p:pic>
      <p:sp>
        <p:nvSpPr>
          <p:cNvPr id="6" name="Flèche droite 5"/>
          <p:cNvSpPr/>
          <p:nvPr/>
        </p:nvSpPr>
        <p:spPr>
          <a:xfrm>
            <a:off x="726141" y="20798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32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6"/>
            <a:ext cx="6055659" cy="737534"/>
          </a:xfrm>
        </p:spPr>
        <p:txBody>
          <a:bodyPr>
            <a:normAutofit/>
          </a:bodyPr>
          <a:lstStyle/>
          <a:p>
            <a:r>
              <a:rPr lang="fr-FR" sz="1400" dirty="0" smtClean="0"/>
              <a:t>On peut enregistrer, mais enregistrer et continuer permet d’ajouter des informations.</a:t>
            </a:r>
            <a:endParaRPr lang="fr-FR" sz="14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347" y="1344706"/>
            <a:ext cx="9772964" cy="4608139"/>
          </a:xfrm>
        </p:spPr>
      </p:pic>
      <p:sp>
        <p:nvSpPr>
          <p:cNvPr id="5" name="Flèche vers le bas 4"/>
          <p:cNvSpPr/>
          <p:nvPr/>
        </p:nvSpPr>
        <p:spPr>
          <a:xfrm>
            <a:off x="7964245" y="494374"/>
            <a:ext cx="484632" cy="1458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428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6"/>
            <a:ext cx="7785847" cy="916828"/>
          </a:xfrm>
        </p:spPr>
        <p:txBody>
          <a:bodyPr>
            <a:normAutofit/>
          </a:bodyPr>
          <a:lstStyle/>
          <a:p>
            <a:r>
              <a:rPr lang="fr-FR" sz="1200" dirty="0" smtClean="0"/>
              <a:t>Dans le champs statistiques on peut choisir : aires géographiques, discipline, établissement et laboratoires et compléter à partir d’une liste déroulante.</a:t>
            </a:r>
            <a:endParaRPr lang="fr-FR" sz="1200" dirty="0"/>
          </a:p>
        </p:txBody>
      </p:sp>
      <p:pic>
        <p:nvPicPr>
          <p:cNvPr id="4" name="Espace réservé du contenu 3"/>
          <p:cNvPicPr>
            <a:picLocks noGrp="1" noChangeAspect="1"/>
          </p:cNvPicPr>
          <p:nvPr>
            <p:ph idx="1"/>
          </p:nvPr>
        </p:nvPicPr>
        <p:blipFill>
          <a:blip r:embed="rId2"/>
          <a:stretch>
            <a:fillRect/>
          </a:stretch>
        </p:blipFill>
        <p:spPr>
          <a:xfrm>
            <a:off x="397052" y="1703293"/>
            <a:ext cx="9138789" cy="4351338"/>
          </a:xfrm>
        </p:spPr>
      </p:pic>
      <p:pic>
        <p:nvPicPr>
          <p:cNvPr id="6" name="Image 5"/>
          <p:cNvPicPr>
            <a:picLocks noChangeAspect="1"/>
          </p:cNvPicPr>
          <p:nvPr/>
        </p:nvPicPr>
        <p:blipFill>
          <a:blip r:embed="rId3"/>
          <a:stretch>
            <a:fillRect/>
          </a:stretch>
        </p:blipFill>
        <p:spPr>
          <a:xfrm>
            <a:off x="9852212" y="699247"/>
            <a:ext cx="2061882" cy="2008093"/>
          </a:xfrm>
          <a:prstGeom prst="rect">
            <a:avLst/>
          </a:prstGeom>
        </p:spPr>
      </p:pic>
      <p:pic>
        <p:nvPicPr>
          <p:cNvPr id="7" name="Image 6"/>
          <p:cNvPicPr>
            <a:picLocks noChangeAspect="1"/>
          </p:cNvPicPr>
          <p:nvPr/>
        </p:nvPicPr>
        <p:blipFill>
          <a:blip r:embed="rId4"/>
          <a:stretch>
            <a:fillRect/>
          </a:stretch>
        </p:blipFill>
        <p:spPr>
          <a:xfrm>
            <a:off x="9949310" y="2915363"/>
            <a:ext cx="1964785" cy="1758533"/>
          </a:xfrm>
          <a:prstGeom prst="rect">
            <a:avLst/>
          </a:prstGeom>
        </p:spPr>
      </p:pic>
      <p:pic>
        <p:nvPicPr>
          <p:cNvPr id="8" name="Image 7"/>
          <p:cNvPicPr>
            <a:picLocks noChangeAspect="1"/>
          </p:cNvPicPr>
          <p:nvPr/>
        </p:nvPicPr>
        <p:blipFill>
          <a:blip r:embed="rId5"/>
          <a:stretch>
            <a:fillRect/>
          </a:stretch>
        </p:blipFill>
        <p:spPr>
          <a:xfrm>
            <a:off x="9949309" y="4881919"/>
            <a:ext cx="1964785" cy="1785377"/>
          </a:xfrm>
          <a:prstGeom prst="rect">
            <a:avLst/>
          </a:prstGeom>
        </p:spPr>
      </p:pic>
    </p:spTree>
    <p:extLst>
      <p:ext uri="{BB962C8B-B14F-4D97-AF65-F5344CB8AC3E}">
        <p14:creationId xmlns:p14="http://schemas.microsoft.com/office/powerpoint/2010/main" val="209232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b="1" dirty="0"/>
              <a:t>Faire une réservation pour un lecteur (sur son compte</a:t>
            </a:r>
            <a:r>
              <a:rPr lang="fr-FR" sz="2000" b="1" dirty="0" smtClean="0"/>
              <a:t>) </a:t>
            </a:r>
            <a:r>
              <a:rPr lang="fr-FR" sz="2000" dirty="0" smtClean="0"/>
              <a:t/>
            </a:r>
            <a:br>
              <a:rPr lang="fr-FR" sz="2000" dirty="0" smtClean="0"/>
            </a:br>
            <a:r>
              <a:rPr lang="fr-FR" sz="1200" dirty="0" smtClean="0"/>
              <a:t>à partir d’une recherche, par exemple, titre et mots clés,</a:t>
            </a:r>
            <a:r>
              <a:rPr lang="fr-FR" sz="2000" dirty="0"/>
              <a:t/>
            </a:r>
            <a:br>
              <a:rPr lang="fr-FR" sz="2000" dirty="0"/>
            </a:br>
            <a:endParaRPr lang="fr-FR" sz="2000" dirty="0">
              <a:latin typeface="+mn-l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26" y="1873190"/>
            <a:ext cx="9721516" cy="4170400"/>
          </a:xfrm>
          <a:prstGeom prst="rect">
            <a:avLst/>
          </a:prstGeom>
        </p:spPr>
      </p:pic>
    </p:spTree>
    <p:extLst>
      <p:ext uri="{BB962C8B-B14F-4D97-AF65-F5344CB8AC3E}">
        <p14:creationId xmlns:p14="http://schemas.microsoft.com/office/powerpoint/2010/main" val="77791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idx="1"/>
          </p:nvPr>
        </p:nvSpPr>
        <p:spPr>
          <a:xfrm>
            <a:off x="705196" y="229582"/>
            <a:ext cx="10515600" cy="944794"/>
          </a:xfrm>
        </p:spPr>
        <p:txBody>
          <a:bodyPr>
            <a:normAutofit/>
          </a:bodyPr>
          <a:lstStyle/>
          <a:p>
            <a:pPr marL="0" indent="0">
              <a:buNone/>
            </a:pPr>
            <a:r>
              <a:rPr lang="fr-FR" sz="1200" dirty="0" smtClean="0"/>
              <a:t>Attention, certaines notices ou exemplaires ont un œil barré (non visible sur primo). </a:t>
            </a:r>
          </a:p>
          <a:p>
            <a:pPr marL="0" indent="0">
              <a:buNone/>
            </a:pPr>
            <a:r>
              <a:rPr lang="fr-FR" sz="1200" dirty="0" smtClean="0"/>
              <a:t>Pour réserver un ouvrage visible, cliquer sur la case avec les… et sélectionner demande</a:t>
            </a:r>
            <a:endParaRPr lang="fr-FR" sz="1200" dirty="0"/>
          </a:p>
        </p:txBody>
      </p:sp>
      <p:pic>
        <p:nvPicPr>
          <p:cNvPr id="2" name="Image 1"/>
          <p:cNvPicPr>
            <a:picLocks noChangeAspect="1"/>
          </p:cNvPicPr>
          <p:nvPr/>
        </p:nvPicPr>
        <p:blipFill>
          <a:blip r:embed="rId2"/>
          <a:stretch>
            <a:fillRect/>
          </a:stretch>
        </p:blipFill>
        <p:spPr>
          <a:xfrm>
            <a:off x="1477699" y="1497105"/>
            <a:ext cx="7763898" cy="4704189"/>
          </a:xfrm>
          <a:prstGeom prst="rect">
            <a:avLst/>
          </a:prstGeom>
        </p:spPr>
      </p:pic>
      <p:sp>
        <p:nvSpPr>
          <p:cNvPr id="3" name="Flèche vers le bas 2"/>
          <p:cNvSpPr/>
          <p:nvPr/>
        </p:nvSpPr>
        <p:spPr>
          <a:xfrm rot="4675032">
            <a:off x="8999281" y="335999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402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idx="1"/>
          </p:nvPr>
        </p:nvSpPr>
        <p:spPr>
          <a:xfrm>
            <a:off x="3048000" y="2268071"/>
            <a:ext cx="4867835" cy="3119717"/>
          </a:xfrm>
        </p:spPr>
        <p:txBody>
          <a:bodyPr/>
          <a:lstStyle/>
          <a:p>
            <a:pPr marL="0" indent="0">
              <a:buNone/>
            </a:pPr>
            <a:endParaRPr lang="fr-FR" dirty="0"/>
          </a:p>
        </p:txBody>
      </p:sp>
      <p:pic>
        <p:nvPicPr>
          <p:cNvPr id="2" name="Image 1"/>
          <p:cNvPicPr>
            <a:picLocks noChangeAspect="1"/>
          </p:cNvPicPr>
          <p:nvPr/>
        </p:nvPicPr>
        <p:blipFill>
          <a:blip r:embed="rId2"/>
          <a:stretch>
            <a:fillRect/>
          </a:stretch>
        </p:blipFill>
        <p:spPr>
          <a:xfrm>
            <a:off x="1347535" y="851647"/>
            <a:ext cx="9496929" cy="5223716"/>
          </a:xfrm>
          <a:prstGeom prst="rect">
            <a:avLst/>
          </a:prstGeom>
        </p:spPr>
      </p:pic>
      <p:sp>
        <p:nvSpPr>
          <p:cNvPr id="3" name="Flèche droite 2"/>
          <p:cNvSpPr/>
          <p:nvPr/>
        </p:nvSpPr>
        <p:spPr>
          <a:xfrm>
            <a:off x="645459" y="346350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5052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365125"/>
            <a:ext cx="10515600" cy="827181"/>
          </a:xfrm>
        </p:spPr>
        <p:txBody>
          <a:bodyPr>
            <a:normAutofit/>
          </a:bodyPr>
          <a:lstStyle/>
          <a:p>
            <a:r>
              <a:rPr lang="fr-FR" sz="1200" dirty="0" smtClean="0">
                <a:latin typeface="+mn-lt"/>
              </a:rPr>
              <a:t>Remplir les champs obligatoires et soumettre.</a:t>
            </a:r>
            <a:endParaRPr lang="fr-FR" sz="1200" dirty="0">
              <a:latin typeface="+mn-lt"/>
            </a:endParaRPr>
          </a:p>
        </p:txBody>
      </p:sp>
      <p:pic>
        <p:nvPicPr>
          <p:cNvPr id="2" name="Espace réservé du contenu 1"/>
          <p:cNvPicPr>
            <a:picLocks noGrp="1" noChangeAspect="1"/>
          </p:cNvPicPr>
          <p:nvPr>
            <p:ph idx="1"/>
          </p:nvPr>
        </p:nvPicPr>
        <p:blipFill>
          <a:blip r:embed="rId2"/>
          <a:stretch>
            <a:fillRect/>
          </a:stretch>
        </p:blipFill>
        <p:spPr>
          <a:xfrm>
            <a:off x="1311346" y="1674398"/>
            <a:ext cx="9569307" cy="4351338"/>
          </a:xfrm>
        </p:spPr>
      </p:pic>
      <p:sp>
        <p:nvSpPr>
          <p:cNvPr id="5" name="Flèche vers le bas 4"/>
          <p:cNvSpPr/>
          <p:nvPr/>
        </p:nvSpPr>
        <p:spPr>
          <a:xfrm>
            <a:off x="10112188" y="84721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27795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314</Words>
  <Application>Microsoft Office PowerPoint</Application>
  <PresentationFormat>Grand écran</PresentationFormat>
  <Paragraphs>23</Paragraphs>
  <Slides>20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Calibri Light</vt:lpstr>
      <vt:lpstr>Thème Office</vt:lpstr>
      <vt:lpstr>Inscription d’un lecteur   à partir de l’onglet Admin– puis Gérer les utilisateurs. Bien vérifier que l’onglet Public est sélectionné. Ajouter un utilisateur.</vt:lpstr>
      <vt:lpstr>L’identifiant principal est une adresse mail. Il est important que ce soit une adresse institutionnelle, pour qu’elle puisse ensuite être reconnue par le référentiel d’identité du campus. Ce n’est pas une adresse qui sert à communiquer avec le lecteur.  Choisir le groupe d’utilisateurs, en fonction du statut du lecteur. Ce statut est déterminant pour les droits à prêts. En plus des champs obligatoires, penser à renseigner Bibliothèque de demande d’achat pour qu’une demande d’achat soit bien prise en compte, à modifier la langue préférée qui par défaut est l’anglais et à donner une date d’expiration (J + 1 an). </vt:lpstr>
      <vt:lpstr>Laisser le lecteur choisir son mot de passe Cocher le type d’email et ajouter l’adresse mail qui servira aux échanges (elle peut être différente de celle institutionnelle).</vt:lpstr>
      <vt:lpstr>On peut enregistrer, mais enregistrer et continuer permet d’ajouter des informations.</vt:lpstr>
      <vt:lpstr>Dans le champs statistiques on peut choisir : aires géographiques, discipline, établissement et laboratoires et compléter à partir d’une liste déroulante.</vt:lpstr>
      <vt:lpstr>Faire une réservation pour un lecteur (sur son compte)  à partir d’une recherche, par exemple, titre et mots clés, </vt:lpstr>
      <vt:lpstr>Présentation PowerPoint</vt:lpstr>
      <vt:lpstr>Présentation PowerPoint</vt:lpstr>
      <vt:lpstr>Remplir les champs obligatoires et soumettre.</vt:lpstr>
      <vt:lpstr>Présentation PowerPoint</vt:lpstr>
      <vt:lpstr>Faire un prêt à partir du compte lecteur Onglet Services aux usagers. Rechercher le lecteur</vt:lpstr>
      <vt:lpstr>Présentation PowerPoint</vt:lpstr>
      <vt:lpstr>Lorsque l’ouvrage n’a pas de code-barres visible, nous vous recommandons d’ouvrir dans un autre onglet de votre navigateur la liste des réservations actives (onglet services aux usagers Rayon des réservations actives) pour copier-coller le code-barres attribué dans Alma</vt:lpstr>
      <vt:lpstr>Présentation PowerPoint</vt:lpstr>
      <vt:lpstr>Le livre apparaît dans la liste des prêts. Il est possible de renouveler le prêt, modifier la date limite… </vt:lpstr>
      <vt:lpstr>Rendre un livre : onglet service aux usagers -- Retourner des exemplaires On peut soit scanner si le livre est équipé ou rechercher la fiche du lecteur pour copier-coller le code-barres </vt:lpstr>
      <vt:lpstr>Un premier message </vt:lpstr>
      <vt:lpstr>Un deuxième message</vt:lpstr>
      <vt:lpstr>Mettre alors le livre avec la fiche de demande de consultation dans le bac-navette retour</vt:lpstr>
      <vt:lpstr>Attention, lorsqu’un ouvrage rendu est demandé par un autre lecteur un message différent apparaît.  Le message peut aussi être : « La destination de l’exemplaire est on hold Self pour… » Dans ce cas, sur la demande de consultation, mettre le nom du nouveau lecteur et remettre le livre sur les étagères. Le lecteur est automatiquement prévenu. </vt:lpstr>
    </vt:vector>
  </TitlesOfParts>
  <Company>campus-condorcet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Marie-Hélène Gatto</dc:creator>
  <cp:lastModifiedBy>Marie-Hélène Gatto</cp:lastModifiedBy>
  <cp:revision>34</cp:revision>
  <cp:lastPrinted>2019-11-07T12:58:03Z</cp:lastPrinted>
  <dcterms:created xsi:type="dcterms:W3CDTF">2019-10-01T14:02:54Z</dcterms:created>
  <dcterms:modified xsi:type="dcterms:W3CDTF">2019-11-07T12:59:00Z</dcterms:modified>
</cp:coreProperties>
</file>