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602788" cy="6858000"/>
  <p:notesSz cx="6797675" cy="9928225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80808"/>
    <a:srgbClr val="3399FF"/>
    <a:srgbClr val="4D4D4D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96" y="-8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-2604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4B623-D5B1-4C15-839B-4C9DC49C1FCE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600-0476-4F90-B467-B0C0B06FC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B82BF-AFFF-4DE8-8536-BF5960A967C5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0" y="744538"/>
            <a:ext cx="52101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82E14-7B1B-4F59-9598-260F910908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2E14-7B1B-4F59-9598-260F9109086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08760"/>
            <a:ext cx="8686800" cy="4617720"/>
          </a:xfrm>
        </p:spPr>
        <p:txBody>
          <a:bodyPr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08760"/>
            <a:ext cx="8686800" cy="4617720"/>
          </a:xfrm>
        </p:spPr>
        <p:txBody>
          <a:bodyPr lIns="0" tIns="0" rIns="0" bIns="0"/>
          <a:lstStyle>
            <a:lvl1pPr marL="171450" indent="-171450">
              <a:spcBef>
                <a:spcPts val="384"/>
              </a:spcBef>
              <a:buClr>
                <a:schemeClr val="tx1"/>
              </a:buClr>
              <a:buFont typeface="Arial" pitchFamily="34" charset="0"/>
              <a:buChar char="•"/>
              <a:defRPr b="0"/>
            </a:lvl1pPr>
            <a:lvl2pPr marL="622800" indent="-216000">
              <a:buFont typeface="Arial" pitchFamily="34" charset="0"/>
              <a:buChar char="–"/>
              <a:defRPr/>
            </a:lvl2pPr>
            <a:lvl3pPr marL="10800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209" y="2130426"/>
            <a:ext cx="816237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18" y="3886200"/>
            <a:ext cx="6721952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139" y="6356351"/>
            <a:ext cx="2240651" cy="365125"/>
          </a:xfrm>
          <a:prstGeom prst="rect">
            <a:avLst/>
          </a:prstGeom>
        </p:spPr>
        <p:txBody>
          <a:bodyPr/>
          <a:lstStyle/>
          <a:p>
            <a:fld id="{BA4A29C6-7A5E-49B1-8A6B-FE65E89C9640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0953" y="6356351"/>
            <a:ext cx="30408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1998" y="6356351"/>
            <a:ext cx="2240651" cy="365125"/>
          </a:xfrm>
          <a:prstGeom prst="rect">
            <a:avLst/>
          </a:prstGeom>
        </p:spPr>
        <p:txBody>
          <a:bodyPr/>
          <a:lstStyle/>
          <a:p>
            <a:fld id="{CBB03FC9-1FE9-4ED2-A3DA-7E8463D158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690400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400"/>
            <a:ext cx="8690400" cy="461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Simple"/>
          <p:cNvSpPr/>
          <p:nvPr/>
        </p:nvSpPr>
        <p:spPr>
          <a:xfrm>
            <a:off x="457200" y="6699600"/>
            <a:ext cx="6444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700" smtClean="0">
                <a:solidFill>
                  <a:srgbClr val="808080"/>
                </a:solidFill>
                <a:latin typeface="Calibri" pitchFamily="34" charset="0"/>
                <a:cs typeface="Calibri" pitchFamily="34" charset="0"/>
              </a:rPr>
              <a:t>2014-06-10 Conference Intro Presentation.pptx</a:t>
            </a:r>
            <a:endParaRPr lang="en-US" sz="700" dirty="0">
              <a:solidFill>
                <a:srgbClr val="80808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941594" y="6675838"/>
            <a:ext cx="209606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C6993-5875-43F1-AB5B-56FAFD3221C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endParaRPr lang="en-US" sz="9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4" r:id="rId4"/>
    <p:sldLayoutId id="2147483655" r:id="rId5"/>
    <p:sldLayoutId id="214748365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i="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375200" indent="-233362" algn="l" defTabSz="914400" rtl="0" eaLnBrk="1" latinLnBrk="0" hangingPunct="1">
        <a:spcBef>
          <a:spcPts val="384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9200" indent="-230188" algn="l" defTabSz="914400" rtl="0" eaLnBrk="1" latinLnBrk="0" hangingPunct="1">
        <a:spcBef>
          <a:spcPts val="384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Prototyping challenge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Smart thermostat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027" name="think-cell Slide" r:id="rId4" imgW="270" imgH="270" progId="TCLayout.ActiveDocument.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Today's challenge: Assemble prototype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Teams of 10, sub-divides into Hardware, Software teams</a:t>
            </a:r>
          </a:p>
          <a:p>
            <a:pPr marL="395288" lvl="1" indent="-171450">
              <a:spcBef>
                <a:spcPts val="480"/>
              </a:spcBef>
              <a:buSzPct val="100000"/>
              <a:buFont typeface="Arial"/>
              <a:buChar char="•"/>
            </a:pPr>
            <a:r>
              <a:rPr lang="en-US" dirty="0" smtClean="0"/>
              <a:t>Hardware, Software teams responsible for creating functioning prototype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Team seating arrangement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2 Hours to complete assembly </a:t>
            </a:r>
          </a:p>
          <a:p>
            <a:pPr marL="395288" lvl="1" indent="-171450">
              <a:spcBef>
                <a:spcPts val="480"/>
              </a:spcBef>
              <a:buSzPct val="100000"/>
              <a:buFont typeface="Arial"/>
              <a:buChar char="•"/>
            </a:pPr>
            <a:r>
              <a:rPr lang="en-US" dirty="0" smtClean="0"/>
              <a:t>Team of helpers available to assist you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Dashboard projected in room will track progress and rank teams throughout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61650" y="2468872"/>
            <a:ext cx="2338249" cy="862150"/>
            <a:chOff x="3461650" y="2468872"/>
            <a:chExt cx="2338249" cy="86215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9479" y="2468873"/>
              <a:ext cx="1136469" cy="862149"/>
            </a:xfrm>
            <a:prstGeom prst="rect">
              <a:avLst/>
            </a:prstGeom>
            <a:solidFill>
              <a:srgbClr val="66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461650" y="2468873"/>
              <a:ext cx="535577" cy="862149"/>
            </a:xfrm>
            <a:prstGeom prst="rect">
              <a:avLst/>
            </a:prstGeom>
            <a:solidFill>
              <a:srgbClr val="66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  <a:p>
              <a:pPr algn="ctr">
                <a:spcBef>
                  <a:spcPct val="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  <a:p>
              <a:pPr algn="ctr">
                <a:spcBef>
                  <a:spcPct val="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049479" y="2468873"/>
              <a:ext cx="1136469" cy="862149"/>
              <a:chOff x="4049479" y="2468873"/>
              <a:chExt cx="1136469" cy="862149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4049479" y="2468873"/>
                <a:ext cx="535577" cy="8621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90000" rIns="90000" bIns="9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...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12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4650371" y="2468873"/>
                <a:ext cx="535577" cy="8621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90000" rIns="90000" bIns="9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13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...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19</a:t>
                </a:r>
              </a:p>
            </p:txBody>
          </p:sp>
        </p:grpSp>
        <p:sp>
          <p:nvSpPr>
            <p:cNvPr id="18" name="Rectangle 17"/>
            <p:cNvSpPr/>
            <p:nvPr/>
          </p:nvSpPr>
          <p:spPr bwMode="auto">
            <a:xfrm>
              <a:off x="5264322" y="2468872"/>
              <a:ext cx="535577" cy="862149"/>
            </a:xfrm>
            <a:prstGeom prst="rect">
              <a:avLst/>
            </a:prstGeom>
            <a:solidFill>
              <a:srgbClr val="66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20</a:t>
              </a:r>
            </a:p>
            <a:p>
              <a:pPr algn="ctr">
                <a:spcBef>
                  <a:spcPct val="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  <a:p>
              <a:pPr algn="ctr">
                <a:spcBef>
                  <a:spcPct val="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Today's challenge: Build a "smart" thermostat prototype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 txBox="1"/>
          <p:nvPr/>
        </p:nvSpPr>
        <p:spPr>
          <a:xfrm>
            <a:off x="5786777" y="1508271"/>
            <a:ext cx="336780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Key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6777" y="1968500"/>
            <a:ext cx="3367806" cy="2913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572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-171450" algn="l">
              <a:spcBef>
                <a:spcPts val="480"/>
              </a:spcBef>
              <a:spcAft>
                <a:spcPts val="0"/>
              </a:spcAft>
              <a:buClr>
                <a:srgbClr val="007682"/>
              </a:buClr>
              <a:buSzPct val="100000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"Dumb" thermostat</a:t>
            </a:r>
          </a:p>
          <a:p>
            <a:pPr marL="395288" lvl="1" indent="-171450" algn="l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Read room's temperature</a:t>
            </a:r>
          </a:p>
          <a:p>
            <a:pPr marL="395288" lvl="1" indent="-171450" algn="l"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Sets desired temperature</a:t>
            </a:r>
          </a:p>
          <a:p>
            <a:pPr marL="0" lvl="1" indent="-171450" algn="l">
              <a:spcBef>
                <a:spcPts val="480"/>
              </a:spcBef>
              <a:spcAft>
                <a:spcPts val="0"/>
              </a:spcAft>
              <a:buClr>
                <a:srgbClr val="007682"/>
              </a:buClr>
              <a:buSzPct val="100000"/>
              <a:buFont typeface="Arial"/>
              <a:buChar char="•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0" lvl="1" indent="-171450" algn="l">
              <a:spcBef>
                <a:spcPts val="480"/>
              </a:spcBef>
              <a:spcAft>
                <a:spcPts val="0"/>
              </a:spcAft>
              <a:buClr>
                <a:srgbClr val="007682"/>
              </a:buClr>
              <a:buSzPct val="100000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Wi-Fi Controllable</a:t>
            </a:r>
          </a:p>
          <a:p>
            <a:pPr marL="395288" lvl="1" indent="-171450">
              <a:spcBef>
                <a:spcPts val="48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Mobile controllable (read, set)</a:t>
            </a:r>
          </a:p>
          <a:p>
            <a:pPr marL="0" lvl="1" indent="-171450" algn="l">
              <a:spcBef>
                <a:spcPts val="480"/>
              </a:spcBef>
              <a:spcAft>
                <a:spcPts val="0"/>
              </a:spcAft>
              <a:buClr>
                <a:srgbClr val="007682"/>
              </a:buClr>
              <a:buSzPct val="100000"/>
              <a:buFont typeface="Arial"/>
              <a:buChar char="•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0" lvl="1" indent="-171450" algn="l">
              <a:spcBef>
                <a:spcPts val="480"/>
              </a:spcBef>
              <a:spcAft>
                <a:spcPts val="0"/>
              </a:spcAft>
              <a:buClr>
                <a:srgbClr val="007682"/>
              </a:buClr>
              <a:buSzPct val="100000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"Smart" features</a:t>
            </a:r>
          </a:p>
          <a:p>
            <a:pPr marL="395288" lvl="1" indent="-171450">
              <a:spcBef>
                <a:spcPts val="48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Detect in-room motion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53512"/>
            <a:ext cx="4800600" cy="26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Challenge highlights growing publicity of "Maker Movement" and its potential to disrupt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508760"/>
            <a:ext cx="8686800" cy="501302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Community of technology-centric DIYers emphasizing learning through doing, peer-to-peer instruction, and self-fulfillment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92568" y="2310660"/>
            <a:ext cx="5617653" cy="3390596"/>
            <a:chOff x="1981706" y="3022460"/>
            <a:chExt cx="5617653" cy="3390596"/>
          </a:xfrm>
        </p:grpSpPr>
        <p:pic>
          <p:nvPicPr>
            <p:cNvPr id="6" name="Picture 2" descr="http://www.wired.com/images_blogs/business/2011/08/wired_april_fried-e1312567328668.jpg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706" y="3022460"/>
              <a:ext cx="2457450" cy="3390596"/>
            </a:xfrm>
            <a:prstGeom prst="rect">
              <a:avLst/>
            </a:prstGeom>
            <a:noFill/>
            <a:ln/>
          </p:spPr>
        </p:pic>
        <p:pic>
          <p:nvPicPr>
            <p:cNvPr id="7" name="Picture 6" descr="http://makingthinkinghappen.files.wordpress.com/2013/10/maker-book.jp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30809" y="3022461"/>
              <a:ext cx="2568550" cy="3390595"/>
            </a:xfrm>
            <a:prstGeom prst="rect">
              <a:avLst/>
            </a:prstGeom>
            <a:solidFill>
              <a:srgbClr val="ACC6D0"/>
            </a:solidFill>
            <a:ln>
              <a:solidFill>
                <a:srgbClr val="FFFFFF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Low-cost open-source hardware have enabled large communities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of "makers"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lumnHeader"/>
          <p:cNvSpPr>
            <a:spLocks noChangeArrowheads="1"/>
          </p:cNvSpPr>
          <p:nvPr/>
        </p:nvSpPr>
        <p:spPr bwMode="gray">
          <a:xfrm>
            <a:off x="441594" y="1576686"/>
            <a:ext cx="3986652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Arduino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ColumnContent"/>
          <p:cNvSpPr>
            <a:spLocks noChangeArrowheads="1"/>
          </p:cNvSpPr>
          <p:nvPr/>
        </p:nvSpPr>
        <p:spPr bwMode="gray">
          <a:xfrm>
            <a:off x="441594" y="2038350"/>
            <a:ext cx="3986652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lIns="45720" tIns="91440" bIns="91440"/>
          <a:lstStyle/>
          <a:p>
            <a:pPr marL="288925" lvl="1" indent="-174625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Single board microcontroller, introduced in 2005</a:t>
            </a:r>
          </a:p>
          <a:p>
            <a:pPr marL="288925" lvl="1" indent="-174625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Open source hardware</a:t>
            </a:r>
          </a:p>
          <a:p>
            <a:pPr marL="288925" lvl="1" indent="-174625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~700K units produced to date</a:t>
            </a:r>
          </a:p>
          <a:p>
            <a:pPr marL="288925" lvl="1" indent="-174625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Cost ~$30 / board</a:t>
            </a:r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5172955" y="1576686"/>
            <a:ext cx="3986653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Spark Core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5172955" y="2038350"/>
            <a:ext cx="3986653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lIns="45720" tIns="91440" bIns="91440"/>
          <a:lstStyle/>
          <a:p>
            <a:pPr marL="288925" lvl="1" indent="-17462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Updated chip + built-in Wi-Fi w/ cloud development suite</a:t>
            </a:r>
          </a:p>
          <a:p>
            <a:pPr marL="288925" lvl="1" indent="-17462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Kickstarter funded 2013</a:t>
            </a:r>
          </a:p>
          <a:p>
            <a:pPr marL="288925" lvl="1" indent="-17462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Open source hardware</a:t>
            </a:r>
          </a:p>
          <a:p>
            <a:pPr marL="288925" lvl="1" indent="-17462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Cost ~$40 / board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http://media-cache-ec0.pinimg.com/736x/56/c6/8b/56c68b2cf1725e50816e5f03dcab0656.jpg"/>
          <p:cNvPicPr>
            <a:picLocks noChangeArrowheads="1"/>
          </p:cNvPicPr>
          <p:nvPr/>
        </p:nvPicPr>
        <p:blipFill>
          <a:blip r:embed="rId3" cstate="print"/>
          <a:srcRect l="22552" t="13144" r="29038" b="21844"/>
          <a:stretch>
            <a:fillRect/>
          </a:stretch>
        </p:blipFill>
        <p:spPr bwMode="auto">
          <a:xfrm>
            <a:off x="6004296" y="3597988"/>
            <a:ext cx="2323971" cy="2518468"/>
          </a:xfrm>
          <a:prstGeom prst="rect">
            <a:avLst/>
          </a:prstGeom>
          <a:noFill/>
        </p:spPr>
      </p:pic>
      <p:pic>
        <p:nvPicPr>
          <p:cNvPr id="9" name="Picture 2" descr="Arduino Uno - R3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5687" y="3597988"/>
            <a:ext cx="2518467" cy="2518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OS-Hardware connects w/ available components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https://s3.amazonaws.com/ksr/assets/000/542/402/cdacfda165c57ef4a66e41a67ccad27b_large.jpg?1366901552"/>
          <p:cNvPicPr>
            <a:picLocks noChangeArrowheads="1"/>
          </p:cNvPicPr>
          <p:nvPr/>
        </p:nvPicPr>
        <p:blipFill>
          <a:blip r:embed="rId3" cstate="print"/>
          <a:srcRect l="57972"/>
          <a:stretch>
            <a:fillRect/>
          </a:stretch>
        </p:blipFill>
        <p:spPr bwMode="auto">
          <a:xfrm>
            <a:off x="813850" y="2200942"/>
            <a:ext cx="3242141" cy="3732729"/>
          </a:xfrm>
          <a:prstGeom prst="rect">
            <a:avLst/>
          </a:prstGeom>
          <a:noFill/>
        </p:spPr>
      </p:pic>
      <p:pic>
        <p:nvPicPr>
          <p:cNvPr id="5" name="Picture 2" descr="https://s3.amazonaws.com/ksr/assets/000/542/404/0998c27156cc39dd93605d9263f4feda_large.jpg?1366901606"/>
          <p:cNvPicPr>
            <a:picLocks noChangeArrowheads="1"/>
          </p:cNvPicPr>
          <p:nvPr/>
        </p:nvPicPr>
        <p:blipFill>
          <a:blip r:embed="rId4" cstate="print"/>
          <a:srcRect l="5833" r="45504"/>
          <a:stretch>
            <a:fillRect/>
          </a:stretch>
        </p:blipFill>
        <p:spPr bwMode="auto">
          <a:xfrm>
            <a:off x="5292887" y="2200942"/>
            <a:ext cx="3746788" cy="3730752"/>
          </a:xfrm>
          <a:prstGeom prst="rect">
            <a:avLst/>
          </a:prstGeom>
          <a:noFill/>
        </p:spPr>
      </p:pic>
      <p:sp>
        <p:nvSpPr>
          <p:cNvPr id="7" name="ColumnHeader"/>
          <p:cNvSpPr>
            <a:spLocks noChangeArrowheads="1"/>
          </p:cNvSpPr>
          <p:nvPr/>
        </p:nvSpPr>
        <p:spPr bwMode="gray">
          <a:xfrm>
            <a:off x="441594" y="1576686"/>
            <a:ext cx="3986652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Spark Wireless motion detector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5172955" y="1576686"/>
            <a:ext cx="3986653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Spark solar powered security camera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OS-Hardware allows for MVP market validation</a:t>
            </a:r>
            <a:br>
              <a:rPr lang="en-US" dirty="0" smtClean="0"/>
            </a:br>
            <a:r>
              <a:rPr lang="en-US" sz="1600" b="0" dirty="0" smtClean="0"/>
              <a:t>Pebble prototyped smartwatch w/ Arduino, prior to $10M Kickstarter funding</a:t>
            </a:r>
            <a:endParaRPr lang="en-US" sz="1600" b="0" dirty="0"/>
          </a:p>
        </p:txBody>
      </p:sp>
      <p:sp>
        <p:nvSpPr>
          <p:cNvPr id="3" name="FlowTriangle"/>
          <p:cNvSpPr>
            <a:spLocks noChangeArrowheads="1"/>
          </p:cNvSpPr>
          <p:nvPr/>
        </p:nvSpPr>
        <p:spPr bwMode="gray">
          <a:xfrm rot="5400000">
            <a:off x="2039000" y="3756953"/>
            <a:ext cx="3505200" cy="258494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cnet3.cbsistatic.com/hub/i/2012/05/10/5a05dfee-fdb5-11e2-8c7c-d4ae52e62bcc/faf99b788d0de685549a62f6ea45fd7d/pebble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64334" y="2521299"/>
            <a:ext cx="4983265" cy="2729803"/>
          </a:xfrm>
          <a:prstGeom prst="rect">
            <a:avLst/>
          </a:prstGeom>
          <a:noFill/>
        </p:spPr>
      </p:pic>
      <p:pic>
        <p:nvPicPr>
          <p:cNvPr id="5" name="Picture 4" descr="http://cdn.slashgear.com/wp-content/uploads/2012/05/pebble_prototype-495x500.jp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9900" y="2404631"/>
            <a:ext cx="2933508" cy="2963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OS-Hardware allows for rapid product deployment</a:t>
            </a:r>
            <a:br>
              <a:rPr lang="en-US" dirty="0" smtClean="0"/>
            </a:br>
            <a:r>
              <a:rPr lang="en-US" sz="1600" b="0" dirty="0" smtClean="0"/>
              <a:t>Networked Geiger-counters rapidly developed &amp; deployed following Fukushima disaster</a:t>
            </a:r>
            <a:endParaRPr lang="en-US" sz="1600" b="0" dirty="0"/>
          </a:p>
        </p:txBody>
      </p:sp>
      <p:pic>
        <p:nvPicPr>
          <p:cNvPr id="3" name="Picture 2" descr="http://makezineblog.files.wordpress.com/2011/08/netrad-015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891" y="2489199"/>
            <a:ext cx="3778059" cy="2833544"/>
          </a:xfrm>
          <a:prstGeom prst="rect">
            <a:avLst/>
          </a:prstGeom>
          <a:noFill/>
        </p:spPr>
      </p:pic>
      <p:pic>
        <p:nvPicPr>
          <p:cNvPr id="4" name="Picture 4" descr="safecast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5006" y="2489200"/>
            <a:ext cx="3162550" cy="2833544"/>
          </a:xfrm>
          <a:prstGeom prst="rect">
            <a:avLst/>
          </a:prstGeom>
          <a:noFill/>
        </p:spPr>
      </p:pic>
      <p:sp>
        <p:nvSpPr>
          <p:cNvPr id="7" name="ColumnHeader"/>
          <p:cNvSpPr>
            <a:spLocks noChangeArrowheads="1"/>
          </p:cNvSpPr>
          <p:nvPr/>
        </p:nvSpPr>
        <p:spPr bwMode="gray">
          <a:xfrm>
            <a:off x="441594" y="1576686"/>
            <a:ext cx="3986652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Arduino-based Geiger counter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5172955" y="1299687"/>
            <a:ext cx="3986653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Real-time sensor network 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r>
              <a:rPr lang="en-US" b="1" dirty="0" smtClean="0">
                <a:latin typeface="Calibri" pitchFamily="34" charset="0"/>
                <a:cs typeface="Calibri" pitchFamily="34" charset="0"/>
              </a:rPr>
              <a:t>(post-Fukushima disaster)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690400" cy="831600"/>
          </a:xfrm>
        </p:spPr>
        <p:txBody>
          <a:bodyPr/>
          <a:lstStyle/>
          <a:p>
            <a:r>
              <a:rPr lang="en-US" dirty="0" smtClean="0"/>
              <a:t>OS-Hardware lowers barriers on high-end R&amp;D</a:t>
            </a:r>
            <a:endParaRPr lang="en-US" dirty="0"/>
          </a:p>
        </p:txBody>
      </p:sp>
      <p:pic>
        <p:nvPicPr>
          <p:cNvPr id="4" name="Picture 2" descr="http://www.blogcdn.com/www.engadget.com/media/2012/06/ardustat8388676666666.jp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26730" y="2126867"/>
            <a:ext cx="5349328" cy="4011996"/>
          </a:xfrm>
          <a:prstGeom prst="rect">
            <a:avLst/>
          </a:prstGeom>
          <a:noFill/>
        </p:spPr>
      </p:pic>
      <p:sp>
        <p:nvSpPr>
          <p:cNvPr id="5" name="ColumnHeader"/>
          <p:cNvSpPr>
            <a:spLocks noChangeArrowheads="1"/>
          </p:cNvSpPr>
          <p:nvPr/>
        </p:nvSpPr>
        <p:spPr bwMode="gray">
          <a:xfrm>
            <a:off x="457201" y="1576686"/>
            <a:ext cx="8690399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ARDUSAT Arduino-based satellite for community use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OS-Hardware supports high levels of innovation</a:t>
            </a:r>
            <a:endParaRPr lang="en-US" dirty="0"/>
          </a:p>
        </p:txBody>
      </p:sp>
      <p:pic>
        <p:nvPicPr>
          <p:cNvPr id="5" name="Picture 4" descr="http://www.legiongeek.com/wp-content/uploads/2013/07/botannicals.jpg"/>
          <p:cNvPicPr>
            <a:picLocks noChangeArrowheads="1"/>
          </p:cNvPicPr>
          <p:nvPr/>
        </p:nvPicPr>
        <p:blipFill>
          <a:blip r:embed="rId3" cstate="print"/>
          <a:srcRect l="26366" r="21546"/>
          <a:stretch>
            <a:fillRect/>
          </a:stretch>
        </p:blipFill>
        <p:spPr bwMode="auto">
          <a:xfrm>
            <a:off x="1152282" y="2104815"/>
            <a:ext cx="2794251" cy="399958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t="63086" r="26610"/>
          <a:stretch>
            <a:fillRect/>
          </a:stretch>
        </p:blipFill>
        <p:spPr bwMode="auto">
          <a:xfrm>
            <a:off x="4921225" y="5021443"/>
            <a:ext cx="4215221" cy="108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Kickbee: Now the World Can Know What Your Fetus is Up To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2645" y="2104815"/>
            <a:ext cx="2153920" cy="2847023"/>
          </a:xfrm>
          <a:prstGeom prst="rect">
            <a:avLst/>
          </a:prstGeom>
          <a:noFill/>
        </p:spPr>
      </p:pic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441594" y="1299687"/>
            <a:ext cx="3986652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"Botanicalls"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r>
              <a:rPr lang="en-US" b="1" dirty="0" smtClean="0">
                <a:latin typeface="Calibri" pitchFamily="34" charset="0"/>
                <a:cs typeface="Calibri" pitchFamily="34" charset="0"/>
              </a:rPr>
              <a:t>Plants tweet when thirsty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olumnHeader"/>
          <p:cNvSpPr>
            <a:spLocks noChangeArrowheads="1"/>
          </p:cNvSpPr>
          <p:nvPr/>
        </p:nvSpPr>
        <p:spPr bwMode="gray">
          <a:xfrm>
            <a:off x="5172955" y="1299687"/>
            <a:ext cx="3986653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1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"Kickbee"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r>
              <a:rPr lang="en-US" b="1" dirty="0" smtClean="0">
                <a:latin typeface="Calibri" pitchFamily="34" charset="0"/>
                <a:cs typeface="Calibri" pitchFamily="34" charset="0"/>
              </a:rPr>
              <a:t>A tweet for every kick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STYLE" val="CoverPage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>
        <a:spAutoFit/>
      </a:bodyPr>
      <a:lstStyle>
        <a:defPPr algn="ctr"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</Words>
  <Application>Microsoft Office PowerPoint</Application>
  <PresentationFormat>Custom</PresentationFormat>
  <Paragraphs>73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</vt:lpstr>
      <vt:lpstr>think-cell Slide</vt:lpstr>
      <vt:lpstr>Prototyping challenge</vt:lpstr>
      <vt:lpstr>Today's challenge: Build a "smart" thermostat prototype</vt:lpstr>
      <vt:lpstr>Challenge highlights growing publicity of "Maker Movement" and its potential to disrupt</vt:lpstr>
      <vt:lpstr>Low-cost open-source hardware have enabled large communities  of "makers"</vt:lpstr>
      <vt:lpstr>OS-Hardware connects w/ available components</vt:lpstr>
      <vt:lpstr>OS-Hardware allows for MVP market validation Pebble prototyped smartwatch w/ Arduino, prior to $10M Kickstarter funding</vt:lpstr>
      <vt:lpstr>OS-Hardware allows for rapid product deployment Networked Geiger-counters rapidly developed &amp; deployed following Fukushima disaster</vt:lpstr>
      <vt:lpstr>OS-Hardware lowers barriers on high-end R&amp;D</vt:lpstr>
      <vt:lpstr>OS-Hardware supports high levels of innovation</vt:lpstr>
      <vt:lpstr>Today's challenge: Assemble prototype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2014-10-06T18:49:33Z</dcterms:created>
  <dcterms:modified xsi:type="dcterms:W3CDTF">2014-10-06T18:49:50Z</dcterms:modified>
</cp:coreProperties>
</file>