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57" r:id="rId2"/>
    <p:sldId id="349" r:id="rId3"/>
    <p:sldId id="342" r:id="rId4"/>
    <p:sldId id="347" r:id="rId5"/>
    <p:sldId id="348" r:id="rId6"/>
    <p:sldId id="353" r:id="rId7"/>
    <p:sldId id="361" r:id="rId8"/>
    <p:sldId id="360" r:id="rId9"/>
    <p:sldId id="362" r:id="rId10"/>
    <p:sldId id="321" r:id="rId11"/>
    <p:sldId id="343" r:id="rId12"/>
    <p:sldId id="359" r:id="rId13"/>
    <p:sldId id="350" r:id="rId14"/>
    <p:sldId id="356" r:id="rId15"/>
    <p:sldId id="363" r:id="rId16"/>
    <p:sldId id="355" r:id="rId17"/>
    <p:sldId id="364" r:id="rId18"/>
    <p:sldId id="341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스퀘어 Light" panose="020B0600000101010101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BB42"/>
    <a:srgbClr val="FFA709"/>
    <a:srgbClr val="8AC342"/>
    <a:srgbClr val="9ECB3D"/>
    <a:srgbClr val="FDBE13"/>
    <a:srgbClr val="7FBD42"/>
    <a:srgbClr val="FF9429"/>
    <a:srgbClr val="F47F21"/>
    <a:srgbClr val="F4B183"/>
    <a:srgbClr val="FEF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0207" autoAdjust="0"/>
  </p:normalViewPr>
  <p:slideViewPr>
    <p:cSldViewPr snapToGrid="0">
      <p:cViewPr varScale="1">
        <p:scale>
          <a:sx n="41" d="100"/>
          <a:sy n="41" d="100"/>
        </p:scale>
        <p:origin x="9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667C3-0B3E-4C48-8129-77EF7DC25B3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47E0-FB12-485B-BB03-EE739352F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0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저희는 신생 동아리 </a:t>
            </a:r>
            <a:r>
              <a:rPr lang="ko-KR" altLang="en-US" dirty="0" err="1" smtClean="0"/>
              <a:t>폴리글랏으로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SweetFab</a:t>
            </a:r>
            <a:r>
              <a:rPr lang="ko-KR" altLang="en-US" smtClean="0"/>
              <a:t>과 마찬가지로 뿌리는 </a:t>
            </a:r>
            <a:r>
              <a:rPr lang="en-US" altLang="ko-KR" dirty="0" smtClean="0"/>
              <a:t>A.RBT</a:t>
            </a:r>
            <a:r>
              <a:rPr lang="ko-KR" altLang="en-US" smtClean="0"/>
              <a:t>에서 나온 소프트웨어 동아리 입니다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47E0-FB12-485B-BB03-EE739352F7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1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동아리는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외에 모두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학년으로 구성되어 있으며 서버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클라이언트를 프로젝트를 하면서 배우는 프로젝트 동아리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 </a:t>
            </a:r>
            <a:r>
              <a:rPr lang="en-US" altLang="ko-KR" baseline="0" dirty="0" smtClean="0"/>
              <a:t>Jump Up </a:t>
            </a:r>
            <a:r>
              <a:rPr lang="ko-KR" altLang="en-US" baseline="0" dirty="0" smtClean="0"/>
              <a:t>캠프의 주제는 </a:t>
            </a:r>
            <a:r>
              <a:rPr lang="en-US" altLang="ko-KR" baseline="0" dirty="0" smtClean="0"/>
              <a:t>Return to Basic, </a:t>
            </a:r>
            <a:r>
              <a:rPr lang="ko-KR" altLang="en-US" baseline="0" dirty="0" smtClean="0"/>
              <a:t>기초로 </a:t>
            </a:r>
            <a:r>
              <a:rPr lang="ko-KR" altLang="en-US" baseline="0" dirty="0" err="1" smtClean="0"/>
              <a:t>돌아가라입니다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저희는 아직 수준이 낮고 배워야 할게 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그렇기 </a:t>
            </a:r>
            <a:r>
              <a:rPr lang="ko-KR" altLang="en-US" baseline="0" dirty="0" err="1" smtClean="0"/>
              <a:t>떄문에</a:t>
            </a:r>
            <a:r>
              <a:rPr lang="ko-KR" altLang="en-US" baseline="0" dirty="0" smtClean="0"/>
              <a:t> 저희는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47E0-FB12-485B-BB03-EE739352F7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99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인디언포커입니다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47E0-FB12-485B-BB03-EE739352F7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7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인디언포커를 프로젝트 주제로 고른 이유는 우선 제가 </a:t>
            </a:r>
            <a:r>
              <a:rPr lang="en-US" altLang="ko-KR" dirty="0" smtClean="0"/>
              <a:t>TV</a:t>
            </a:r>
            <a:r>
              <a:rPr lang="ko-KR" altLang="en-US" dirty="0" smtClean="0"/>
              <a:t>프로그램 더 </a:t>
            </a:r>
            <a:r>
              <a:rPr lang="ko-KR" altLang="en-US" dirty="0" err="1" smtClean="0"/>
              <a:t>지니어스를</a:t>
            </a:r>
            <a:r>
              <a:rPr lang="ko-KR" altLang="en-US" dirty="0" smtClean="0"/>
              <a:t> 좋아했고 특히 인디언 </a:t>
            </a:r>
            <a:r>
              <a:rPr lang="ko-KR" altLang="en-US" dirty="0" err="1" smtClean="0"/>
              <a:t>포커라는</a:t>
            </a:r>
            <a:r>
              <a:rPr lang="ko-KR" altLang="en-US" dirty="0" smtClean="0"/>
              <a:t> 게임을 정말 </a:t>
            </a:r>
            <a:r>
              <a:rPr lang="ko-KR" altLang="en-US" dirty="0" err="1" smtClean="0"/>
              <a:t>좋아힙니다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왜냐하면 룰이 쉬우면서도 많은 심리전이 필요하기 </a:t>
            </a:r>
            <a:r>
              <a:rPr lang="ko-KR" altLang="en-US" baseline="0" dirty="0" err="1" smtClean="0"/>
              <a:t>떄문입니다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두번째 이유는 룰이 쉬워서 입니다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47E0-FB12-485B-BB03-EE739352F7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3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클라이언트는 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Java, </a:t>
            </a:r>
            <a:r>
              <a:rPr lang="ko-KR" altLang="en-US" dirty="0" smtClean="0"/>
              <a:t>유저 정보를 저장할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로 만들려고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안드로이드는</a:t>
            </a:r>
            <a:r>
              <a:rPr lang="ko-KR" altLang="en-US" dirty="0" smtClean="0"/>
              <a:t> 클라이언트를 담당하며 대기실과 게임 </a:t>
            </a:r>
            <a:r>
              <a:rPr lang="ko-KR" altLang="en-US" dirty="0" err="1" smtClean="0"/>
              <a:t>화면등</a:t>
            </a:r>
            <a:r>
              <a:rPr lang="ko-KR" altLang="en-US" baseline="0" dirty="0" smtClean="0"/>
              <a:t> 게임을 만들고</a:t>
            </a:r>
            <a:endParaRPr lang="en-US" altLang="ko-KR" baseline="0" dirty="0" smtClean="0"/>
          </a:p>
          <a:p>
            <a:r>
              <a:rPr lang="ko-KR" altLang="en-US" dirty="0" smtClean="0"/>
              <a:t>서버는 </a:t>
            </a:r>
            <a:r>
              <a:rPr lang="en-US" altLang="ko-KR" dirty="0" smtClean="0"/>
              <a:t>1:1</a:t>
            </a:r>
            <a:r>
              <a:rPr lang="ko-KR" altLang="en-US" dirty="0" err="1" smtClean="0"/>
              <a:t>대기방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매치서버를</a:t>
            </a:r>
            <a:r>
              <a:rPr lang="ko-KR" altLang="en-US" baseline="0" dirty="0" smtClean="0"/>
              <a:t> 만들고 그 기술은 </a:t>
            </a:r>
            <a:r>
              <a:rPr lang="ko-KR" altLang="en-US" baseline="0" dirty="0" err="1" smtClean="0"/>
              <a:t>웹소켓을</a:t>
            </a:r>
            <a:r>
              <a:rPr lang="ko-KR" altLang="en-US" baseline="0" dirty="0" smtClean="0"/>
              <a:t> 이용하려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47E0-FB12-485B-BB03-EE739352F7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두번쨰</a:t>
            </a:r>
            <a:r>
              <a:rPr lang="ko-KR" altLang="en-US" dirty="0" smtClean="0"/>
              <a:t> 프로젝트는 캐치 어 룩 한국어로는 보이는 것을 잡아라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47E0-FB12-485B-BB03-EE739352F7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7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아이디어는 스케치에서 비롯해 많은 그림 관련 아이디어가 나오다가 캐치마인드라는 게임을 바탕으로 나왔습니다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캐치마인드에 움직임을 추가하면 어떨까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라는 생각에 저희는 캐치</a:t>
            </a:r>
            <a:r>
              <a:rPr lang="ko-KR" altLang="en-US" baseline="0" dirty="0" smtClean="0"/>
              <a:t> 어 룩이라는 프로젝트를 계획하게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47E0-FB12-485B-BB03-EE739352F7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0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47E0-FB12-485B-BB03-EE739352F7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2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47E0-FB12-485B-BB03-EE739352F7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8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0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2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4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9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B698-B3DC-4789-8502-0316E2DA5E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8FF9-6D06-4968-BE11-DB418A9E6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0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55887" y="2157529"/>
            <a:ext cx="7080226" cy="1994115"/>
            <a:chOff x="2808218" y="1776721"/>
            <a:chExt cx="7080226" cy="1994115"/>
          </a:xfrm>
        </p:grpSpPr>
        <p:sp>
          <p:nvSpPr>
            <p:cNvPr id="5" name="자유형 4"/>
            <p:cNvSpPr/>
            <p:nvPr/>
          </p:nvSpPr>
          <p:spPr>
            <a:xfrm rot="16629151">
              <a:off x="3844621" y="1697816"/>
              <a:ext cx="765279" cy="1272737"/>
            </a:xfrm>
            <a:custGeom>
              <a:avLst/>
              <a:gdLst>
                <a:gd name="connsiteX0" fmla="*/ 721371 w 765279"/>
                <a:gd name="connsiteY0" fmla="*/ 658229 h 1272737"/>
                <a:gd name="connsiteX1" fmla="*/ 765279 w 765279"/>
                <a:gd name="connsiteY1" fmla="*/ 1008134 h 1272737"/>
                <a:gd name="connsiteX2" fmla="*/ 4293 w 765279"/>
                <a:gd name="connsiteY2" fmla="*/ 1272737 h 1272737"/>
                <a:gd name="connsiteX3" fmla="*/ 0 w 765279"/>
                <a:gd name="connsiteY3" fmla="*/ 0 h 1272737"/>
                <a:gd name="connsiteX4" fmla="*/ 120203 w 765279"/>
                <a:gd name="connsiteY4" fmla="*/ 0 h 127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279" h="1272737">
                  <a:moveTo>
                    <a:pt x="721371" y="658229"/>
                  </a:moveTo>
                  <a:lnTo>
                    <a:pt x="765279" y="1008134"/>
                  </a:lnTo>
                  <a:lnTo>
                    <a:pt x="4293" y="1272737"/>
                  </a:lnTo>
                  <a:lnTo>
                    <a:pt x="0" y="0"/>
                  </a:lnTo>
                  <a:lnTo>
                    <a:pt x="120203" y="0"/>
                  </a:lnTo>
                  <a:close/>
                </a:path>
              </a:pathLst>
            </a:custGeom>
            <a:solidFill>
              <a:srgbClr val="CEE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2808218" y="2000811"/>
              <a:ext cx="924603" cy="748806"/>
            </a:xfrm>
            <a:custGeom>
              <a:avLst/>
              <a:gdLst>
                <a:gd name="connsiteX0" fmla="*/ 0 w 924603"/>
                <a:gd name="connsiteY0" fmla="*/ 0 h 748806"/>
                <a:gd name="connsiteX1" fmla="*/ 141685 w 924603"/>
                <a:gd name="connsiteY1" fmla="*/ 0 h 748806"/>
                <a:gd name="connsiteX2" fmla="*/ 924603 w 924603"/>
                <a:gd name="connsiteY2" fmla="*/ 544571 h 748806"/>
                <a:gd name="connsiteX3" fmla="*/ 0 w 924603"/>
                <a:gd name="connsiteY3" fmla="*/ 748806 h 7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603" h="748806">
                  <a:moveTo>
                    <a:pt x="0" y="0"/>
                  </a:moveTo>
                  <a:lnTo>
                    <a:pt x="141685" y="0"/>
                  </a:lnTo>
                  <a:lnTo>
                    <a:pt x="924603" y="544571"/>
                  </a:lnTo>
                  <a:lnTo>
                    <a:pt x="0" y="748806"/>
                  </a:lnTo>
                  <a:close/>
                </a:path>
              </a:pathLst>
            </a:custGeom>
            <a:solidFill>
              <a:srgbClr val="CEE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808218" y="2531317"/>
              <a:ext cx="918888" cy="1026893"/>
            </a:xfrm>
            <a:custGeom>
              <a:avLst/>
              <a:gdLst>
                <a:gd name="connsiteX0" fmla="*/ 918888 w 918888"/>
                <a:gd name="connsiteY0" fmla="*/ 0 h 1026893"/>
                <a:gd name="connsiteX1" fmla="*/ 319262 w 918888"/>
                <a:gd name="connsiteY1" fmla="*/ 1026893 h 1026893"/>
                <a:gd name="connsiteX2" fmla="*/ 0 w 918888"/>
                <a:gd name="connsiteY2" fmla="*/ 1026893 h 1026893"/>
                <a:gd name="connsiteX3" fmla="*/ 0 w 918888"/>
                <a:gd name="connsiteY3" fmla="*/ 211264 h 102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888" h="1026893">
                  <a:moveTo>
                    <a:pt x="918888" y="0"/>
                  </a:moveTo>
                  <a:lnTo>
                    <a:pt x="319262" y="1026893"/>
                  </a:lnTo>
                  <a:lnTo>
                    <a:pt x="0" y="1026893"/>
                  </a:lnTo>
                  <a:lnTo>
                    <a:pt x="0" y="211264"/>
                  </a:lnTo>
                  <a:close/>
                </a:path>
              </a:pathLst>
            </a:custGeom>
            <a:solidFill>
              <a:srgbClr val="98C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066040" y="2428760"/>
              <a:ext cx="2175752" cy="1129450"/>
            </a:xfrm>
            <a:custGeom>
              <a:avLst/>
              <a:gdLst>
                <a:gd name="connsiteX0" fmla="*/ 722064 w 2175752"/>
                <a:gd name="connsiteY0" fmla="*/ 0 h 1129450"/>
                <a:gd name="connsiteX1" fmla="*/ 2175752 w 2175752"/>
                <a:gd name="connsiteY1" fmla="*/ 1129450 h 1129450"/>
                <a:gd name="connsiteX2" fmla="*/ 0 w 2175752"/>
                <a:gd name="connsiteY2" fmla="*/ 1129450 h 11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5752" h="1129450">
                  <a:moveTo>
                    <a:pt x="722064" y="0"/>
                  </a:moveTo>
                  <a:lnTo>
                    <a:pt x="2175752" y="1129450"/>
                  </a:lnTo>
                  <a:lnTo>
                    <a:pt x="0" y="1129450"/>
                  </a:lnTo>
                  <a:close/>
                </a:path>
              </a:pathLst>
            </a:custGeom>
            <a:solidFill>
              <a:srgbClr val="BCD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74311">
              <a:off x="3558162" y="2069432"/>
              <a:ext cx="1861290" cy="1449765"/>
            </a:xfrm>
            <a:custGeom>
              <a:avLst/>
              <a:gdLst>
                <a:gd name="connsiteX0" fmla="*/ 951278 w 1861290"/>
                <a:gd name="connsiteY0" fmla="*/ 0 h 1449765"/>
                <a:gd name="connsiteX1" fmla="*/ 1861290 w 1861290"/>
                <a:gd name="connsiteY1" fmla="*/ 1442533 h 1449765"/>
                <a:gd name="connsiteX2" fmla="*/ 1718792 w 1861290"/>
                <a:gd name="connsiteY2" fmla="*/ 1449765 h 1449765"/>
                <a:gd name="connsiteX3" fmla="*/ 0 w 1861290"/>
                <a:gd name="connsiteY3" fmla="*/ 414301 h 144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1290" h="1449765">
                  <a:moveTo>
                    <a:pt x="951278" y="0"/>
                  </a:moveTo>
                  <a:lnTo>
                    <a:pt x="1861290" y="1442533"/>
                  </a:lnTo>
                  <a:lnTo>
                    <a:pt x="1718792" y="1449765"/>
                  </a:lnTo>
                  <a:lnTo>
                    <a:pt x="0" y="414301"/>
                  </a:lnTo>
                  <a:close/>
                </a:path>
              </a:pathLst>
            </a:custGeom>
            <a:solidFill>
              <a:srgbClr val="9EC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528381" y="2081224"/>
              <a:ext cx="1800879" cy="1476987"/>
            </a:xfrm>
            <a:custGeom>
              <a:avLst/>
              <a:gdLst>
                <a:gd name="connsiteX0" fmla="*/ 0 w 1800879"/>
                <a:gd name="connsiteY0" fmla="*/ 0 h 1476987"/>
                <a:gd name="connsiteX1" fmla="*/ 1800879 w 1800879"/>
                <a:gd name="connsiteY1" fmla="*/ 850131 h 1476987"/>
                <a:gd name="connsiteX2" fmla="*/ 1232660 w 1800879"/>
                <a:gd name="connsiteY2" fmla="*/ 1476987 h 1476987"/>
                <a:gd name="connsiteX3" fmla="*/ 841915 w 1800879"/>
                <a:gd name="connsiteY3" fmla="*/ 1476987 h 147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879" h="1476987">
                  <a:moveTo>
                    <a:pt x="0" y="0"/>
                  </a:moveTo>
                  <a:lnTo>
                    <a:pt x="1800879" y="850131"/>
                  </a:lnTo>
                  <a:lnTo>
                    <a:pt x="1232660" y="1476987"/>
                  </a:lnTo>
                  <a:lnTo>
                    <a:pt x="841915" y="1476987"/>
                  </a:lnTo>
                  <a:close/>
                </a:path>
              </a:pathLst>
            </a:custGeom>
            <a:solidFill>
              <a:srgbClr val="8BC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21356441">
              <a:off x="6043047" y="2039021"/>
              <a:ext cx="1096817" cy="1258732"/>
            </a:xfrm>
            <a:custGeom>
              <a:avLst/>
              <a:gdLst>
                <a:gd name="connsiteX0" fmla="*/ 1096817 w 1096817"/>
                <a:gd name="connsiteY0" fmla="*/ 0 h 1258732"/>
                <a:gd name="connsiteX1" fmla="*/ 1007489 w 1096817"/>
                <a:gd name="connsiteY1" fmla="*/ 1258732 h 1258732"/>
                <a:gd name="connsiteX2" fmla="*/ 0 w 1096817"/>
                <a:gd name="connsiteY2" fmla="*/ 791312 h 12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817" h="1258732">
                  <a:moveTo>
                    <a:pt x="1096817" y="0"/>
                  </a:moveTo>
                  <a:lnTo>
                    <a:pt x="1007489" y="1258732"/>
                  </a:lnTo>
                  <a:lnTo>
                    <a:pt x="0" y="791312"/>
                  </a:lnTo>
                  <a:close/>
                </a:path>
              </a:pathLst>
            </a:custGeom>
            <a:solidFill>
              <a:srgbClr val="8AC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409587" y="2862962"/>
              <a:ext cx="914076" cy="695248"/>
            </a:xfrm>
            <a:custGeom>
              <a:avLst/>
              <a:gdLst>
                <a:gd name="connsiteX0" fmla="*/ 648367 w 914076"/>
                <a:gd name="connsiteY0" fmla="*/ 0 h 695248"/>
                <a:gd name="connsiteX1" fmla="*/ 914076 w 914076"/>
                <a:gd name="connsiteY1" fmla="*/ 695248 h 695248"/>
                <a:gd name="connsiteX2" fmla="*/ 0 w 914076"/>
                <a:gd name="connsiteY2" fmla="*/ 695248 h 69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076" h="695248">
                  <a:moveTo>
                    <a:pt x="648367" y="0"/>
                  </a:moveTo>
                  <a:lnTo>
                    <a:pt x="914076" y="695248"/>
                  </a:lnTo>
                  <a:lnTo>
                    <a:pt x="0" y="695248"/>
                  </a:lnTo>
                  <a:close/>
                </a:path>
              </a:pathLst>
            </a:custGeom>
            <a:solidFill>
              <a:srgbClr val="7DB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rot="21375082">
              <a:off x="6077815" y="2833850"/>
              <a:ext cx="1015215" cy="756867"/>
            </a:xfrm>
            <a:custGeom>
              <a:avLst/>
              <a:gdLst>
                <a:gd name="connsiteX0" fmla="*/ 0 w 1015215"/>
                <a:gd name="connsiteY0" fmla="*/ 0 h 756867"/>
                <a:gd name="connsiteX1" fmla="*/ 1015215 w 1015215"/>
                <a:gd name="connsiteY1" fmla="*/ 408895 h 756867"/>
                <a:gd name="connsiteX2" fmla="*/ 992416 w 1015215"/>
                <a:gd name="connsiteY2" fmla="*/ 756867 h 756867"/>
                <a:gd name="connsiteX3" fmla="*/ 222407 w 1015215"/>
                <a:gd name="connsiteY3" fmla="*/ 706416 h 75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215" h="756867">
                  <a:moveTo>
                    <a:pt x="0" y="0"/>
                  </a:moveTo>
                  <a:lnTo>
                    <a:pt x="1015215" y="408895"/>
                  </a:lnTo>
                  <a:lnTo>
                    <a:pt x="992416" y="756867"/>
                  </a:lnTo>
                  <a:lnTo>
                    <a:pt x="222407" y="706416"/>
                  </a:lnTo>
                  <a:close/>
                </a:path>
              </a:pathLst>
            </a:custGeom>
            <a:solidFill>
              <a:srgbClr val="B3D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2946469" y="2000812"/>
              <a:ext cx="772991" cy="539699"/>
            </a:xfrm>
            <a:custGeom>
              <a:avLst/>
              <a:gdLst>
                <a:gd name="connsiteX0" fmla="*/ 0 w 772991"/>
                <a:gd name="connsiteY0" fmla="*/ 0 h 539699"/>
                <a:gd name="connsiteX1" fmla="*/ 575756 w 772991"/>
                <a:gd name="connsiteY1" fmla="*/ 0 h 539699"/>
                <a:gd name="connsiteX2" fmla="*/ 772991 w 772991"/>
                <a:gd name="connsiteY2" fmla="*/ 539699 h 5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991" h="539699">
                  <a:moveTo>
                    <a:pt x="0" y="0"/>
                  </a:moveTo>
                  <a:lnTo>
                    <a:pt x="575756" y="0"/>
                  </a:lnTo>
                  <a:lnTo>
                    <a:pt x="772991" y="539699"/>
                  </a:lnTo>
                  <a:close/>
                </a:path>
              </a:pathLst>
            </a:custGeom>
            <a:solidFill>
              <a:srgbClr val="C3D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507994" y="2000811"/>
              <a:ext cx="1020097" cy="539094"/>
            </a:xfrm>
            <a:custGeom>
              <a:avLst/>
              <a:gdLst>
                <a:gd name="connsiteX0" fmla="*/ 0 w 1020097"/>
                <a:gd name="connsiteY0" fmla="*/ 0 h 539094"/>
                <a:gd name="connsiteX1" fmla="*/ 890512 w 1020097"/>
                <a:gd name="connsiteY1" fmla="*/ 0 h 539094"/>
                <a:gd name="connsiteX2" fmla="*/ 1020097 w 1020097"/>
                <a:gd name="connsiteY2" fmla="*/ 83769 h 539094"/>
                <a:gd name="connsiteX3" fmla="*/ 207297 w 1020097"/>
                <a:gd name="connsiteY3" fmla="*/ 539094 h 53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0097" h="539094">
                  <a:moveTo>
                    <a:pt x="0" y="0"/>
                  </a:moveTo>
                  <a:lnTo>
                    <a:pt x="890512" y="0"/>
                  </a:lnTo>
                  <a:lnTo>
                    <a:pt x="1020097" y="83769"/>
                  </a:lnTo>
                  <a:lnTo>
                    <a:pt x="207297" y="539094"/>
                  </a:lnTo>
                  <a:close/>
                </a:path>
              </a:pathLst>
            </a:custGeom>
            <a:solidFill>
              <a:srgbClr val="7FB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21322518">
              <a:off x="4546288" y="1899740"/>
              <a:ext cx="2575143" cy="985894"/>
            </a:xfrm>
            <a:custGeom>
              <a:avLst/>
              <a:gdLst>
                <a:gd name="connsiteX0" fmla="*/ 53948 w 2575143"/>
                <a:gd name="connsiteY0" fmla="*/ 0 h 985894"/>
                <a:gd name="connsiteX1" fmla="*/ 2575143 w 2575143"/>
                <a:gd name="connsiteY1" fmla="*/ 203945 h 985894"/>
                <a:gd name="connsiteX2" fmla="*/ 2573712 w 2575143"/>
                <a:gd name="connsiteY2" fmla="*/ 221634 h 985894"/>
                <a:gd name="connsiteX3" fmla="*/ 1470660 w 2575143"/>
                <a:gd name="connsiteY3" fmla="*/ 985894 h 985894"/>
                <a:gd name="connsiteX4" fmla="*/ 0 w 2575143"/>
                <a:gd name="connsiteY4" fmla="*/ 77411 h 98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143" h="985894">
                  <a:moveTo>
                    <a:pt x="53948" y="0"/>
                  </a:moveTo>
                  <a:lnTo>
                    <a:pt x="2575143" y="203945"/>
                  </a:lnTo>
                  <a:lnTo>
                    <a:pt x="2573712" y="221634"/>
                  </a:lnTo>
                  <a:lnTo>
                    <a:pt x="1470660" y="985894"/>
                  </a:lnTo>
                  <a:lnTo>
                    <a:pt x="0" y="77411"/>
                  </a:lnTo>
                  <a:close/>
                </a:path>
              </a:pathLst>
            </a:custGeom>
            <a:solidFill>
              <a:srgbClr val="77B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89280" y="1908788"/>
              <a:ext cx="2799164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 err="1" smtClean="0">
                  <a:solidFill>
                    <a:srgbClr val="8AC3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Glot</a:t>
              </a:r>
              <a:endParaRPr lang="ko-KR" altLang="en-US" sz="11500" dirty="0">
                <a:solidFill>
                  <a:srgbClr val="8AC3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179150" y="1776721"/>
              <a:ext cx="894796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</a:t>
              </a:r>
              <a:endParaRPr lang="ko-KR" altLang="en-US" sz="1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98167" y="1881439"/>
              <a:ext cx="2178803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Pol</a:t>
              </a:r>
              <a:endParaRPr lang="ko-KR" altLang="en-US" sz="1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673" y="6382471"/>
            <a:ext cx="3145327" cy="4755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11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"/>
    </mc:Choice>
    <mc:Fallback xmlns="">
      <p:transition spd="slow" advTm="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20977 -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090616"/>
            <a:ext cx="9252617" cy="2130333"/>
            <a:chOff x="1674408" y="1788046"/>
            <a:chExt cx="9252617" cy="2130333"/>
          </a:xfrm>
        </p:grpSpPr>
        <p:sp>
          <p:nvSpPr>
            <p:cNvPr id="5" name="자유형 4"/>
            <p:cNvSpPr/>
            <p:nvPr/>
          </p:nvSpPr>
          <p:spPr>
            <a:xfrm rot="16629151">
              <a:off x="2710811" y="1604423"/>
              <a:ext cx="765279" cy="1272737"/>
            </a:xfrm>
            <a:custGeom>
              <a:avLst/>
              <a:gdLst>
                <a:gd name="connsiteX0" fmla="*/ 721371 w 765279"/>
                <a:gd name="connsiteY0" fmla="*/ 658229 h 1272737"/>
                <a:gd name="connsiteX1" fmla="*/ 765279 w 765279"/>
                <a:gd name="connsiteY1" fmla="*/ 1008134 h 1272737"/>
                <a:gd name="connsiteX2" fmla="*/ 4293 w 765279"/>
                <a:gd name="connsiteY2" fmla="*/ 1272737 h 1272737"/>
                <a:gd name="connsiteX3" fmla="*/ 0 w 765279"/>
                <a:gd name="connsiteY3" fmla="*/ 0 h 1272737"/>
                <a:gd name="connsiteX4" fmla="*/ 120203 w 765279"/>
                <a:gd name="connsiteY4" fmla="*/ 0 h 127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279" h="1272737">
                  <a:moveTo>
                    <a:pt x="721371" y="658229"/>
                  </a:moveTo>
                  <a:lnTo>
                    <a:pt x="765279" y="1008134"/>
                  </a:lnTo>
                  <a:lnTo>
                    <a:pt x="4293" y="1272737"/>
                  </a:lnTo>
                  <a:lnTo>
                    <a:pt x="0" y="0"/>
                  </a:lnTo>
                  <a:lnTo>
                    <a:pt x="120203" y="0"/>
                  </a:lnTo>
                  <a:close/>
                </a:path>
              </a:pathLst>
            </a:custGeom>
            <a:solidFill>
              <a:srgbClr val="CEE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1674408" y="1907418"/>
              <a:ext cx="924603" cy="748806"/>
            </a:xfrm>
            <a:custGeom>
              <a:avLst/>
              <a:gdLst>
                <a:gd name="connsiteX0" fmla="*/ 0 w 924603"/>
                <a:gd name="connsiteY0" fmla="*/ 0 h 748806"/>
                <a:gd name="connsiteX1" fmla="*/ 141685 w 924603"/>
                <a:gd name="connsiteY1" fmla="*/ 0 h 748806"/>
                <a:gd name="connsiteX2" fmla="*/ 924603 w 924603"/>
                <a:gd name="connsiteY2" fmla="*/ 544571 h 748806"/>
                <a:gd name="connsiteX3" fmla="*/ 0 w 924603"/>
                <a:gd name="connsiteY3" fmla="*/ 748806 h 7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603" h="748806">
                  <a:moveTo>
                    <a:pt x="0" y="0"/>
                  </a:moveTo>
                  <a:lnTo>
                    <a:pt x="141685" y="0"/>
                  </a:lnTo>
                  <a:lnTo>
                    <a:pt x="924603" y="544571"/>
                  </a:lnTo>
                  <a:lnTo>
                    <a:pt x="0" y="748806"/>
                  </a:lnTo>
                  <a:close/>
                </a:path>
              </a:pathLst>
            </a:custGeom>
            <a:solidFill>
              <a:srgbClr val="CEE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74408" y="2437924"/>
              <a:ext cx="918888" cy="1026893"/>
            </a:xfrm>
            <a:custGeom>
              <a:avLst/>
              <a:gdLst>
                <a:gd name="connsiteX0" fmla="*/ 918888 w 918888"/>
                <a:gd name="connsiteY0" fmla="*/ 0 h 1026893"/>
                <a:gd name="connsiteX1" fmla="*/ 319262 w 918888"/>
                <a:gd name="connsiteY1" fmla="*/ 1026893 h 1026893"/>
                <a:gd name="connsiteX2" fmla="*/ 0 w 918888"/>
                <a:gd name="connsiteY2" fmla="*/ 1026893 h 1026893"/>
                <a:gd name="connsiteX3" fmla="*/ 0 w 918888"/>
                <a:gd name="connsiteY3" fmla="*/ 211264 h 102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888" h="1026893">
                  <a:moveTo>
                    <a:pt x="918888" y="0"/>
                  </a:moveTo>
                  <a:lnTo>
                    <a:pt x="319262" y="1026893"/>
                  </a:lnTo>
                  <a:lnTo>
                    <a:pt x="0" y="1026893"/>
                  </a:lnTo>
                  <a:lnTo>
                    <a:pt x="0" y="211264"/>
                  </a:lnTo>
                  <a:close/>
                </a:path>
              </a:pathLst>
            </a:custGeom>
            <a:solidFill>
              <a:srgbClr val="98C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932230" y="2335367"/>
              <a:ext cx="2175752" cy="1129450"/>
            </a:xfrm>
            <a:custGeom>
              <a:avLst/>
              <a:gdLst>
                <a:gd name="connsiteX0" fmla="*/ 722064 w 2175752"/>
                <a:gd name="connsiteY0" fmla="*/ 0 h 1129450"/>
                <a:gd name="connsiteX1" fmla="*/ 2175752 w 2175752"/>
                <a:gd name="connsiteY1" fmla="*/ 1129450 h 1129450"/>
                <a:gd name="connsiteX2" fmla="*/ 0 w 2175752"/>
                <a:gd name="connsiteY2" fmla="*/ 1129450 h 11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5752" h="1129450">
                  <a:moveTo>
                    <a:pt x="722064" y="0"/>
                  </a:moveTo>
                  <a:lnTo>
                    <a:pt x="2175752" y="1129450"/>
                  </a:lnTo>
                  <a:lnTo>
                    <a:pt x="0" y="1129450"/>
                  </a:lnTo>
                  <a:close/>
                </a:path>
              </a:pathLst>
            </a:custGeom>
            <a:solidFill>
              <a:srgbClr val="BCD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74311">
              <a:off x="2424352" y="1976039"/>
              <a:ext cx="1861290" cy="1449765"/>
            </a:xfrm>
            <a:custGeom>
              <a:avLst/>
              <a:gdLst>
                <a:gd name="connsiteX0" fmla="*/ 951278 w 1861290"/>
                <a:gd name="connsiteY0" fmla="*/ 0 h 1449765"/>
                <a:gd name="connsiteX1" fmla="*/ 1861290 w 1861290"/>
                <a:gd name="connsiteY1" fmla="*/ 1442533 h 1449765"/>
                <a:gd name="connsiteX2" fmla="*/ 1718792 w 1861290"/>
                <a:gd name="connsiteY2" fmla="*/ 1449765 h 1449765"/>
                <a:gd name="connsiteX3" fmla="*/ 0 w 1861290"/>
                <a:gd name="connsiteY3" fmla="*/ 414301 h 144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1290" h="1449765">
                  <a:moveTo>
                    <a:pt x="951278" y="0"/>
                  </a:moveTo>
                  <a:lnTo>
                    <a:pt x="1861290" y="1442533"/>
                  </a:lnTo>
                  <a:lnTo>
                    <a:pt x="1718792" y="1449765"/>
                  </a:lnTo>
                  <a:lnTo>
                    <a:pt x="0" y="414301"/>
                  </a:lnTo>
                  <a:close/>
                </a:path>
              </a:pathLst>
            </a:custGeom>
            <a:solidFill>
              <a:srgbClr val="9EC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3394571" y="1987831"/>
              <a:ext cx="1800879" cy="1476987"/>
            </a:xfrm>
            <a:custGeom>
              <a:avLst/>
              <a:gdLst>
                <a:gd name="connsiteX0" fmla="*/ 0 w 1800879"/>
                <a:gd name="connsiteY0" fmla="*/ 0 h 1476987"/>
                <a:gd name="connsiteX1" fmla="*/ 1800879 w 1800879"/>
                <a:gd name="connsiteY1" fmla="*/ 850131 h 1476987"/>
                <a:gd name="connsiteX2" fmla="*/ 1232660 w 1800879"/>
                <a:gd name="connsiteY2" fmla="*/ 1476987 h 1476987"/>
                <a:gd name="connsiteX3" fmla="*/ 841915 w 1800879"/>
                <a:gd name="connsiteY3" fmla="*/ 1476987 h 147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879" h="1476987">
                  <a:moveTo>
                    <a:pt x="0" y="0"/>
                  </a:moveTo>
                  <a:lnTo>
                    <a:pt x="1800879" y="850131"/>
                  </a:lnTo>
                  <a:lnTo>
                    <a:pt x="1232660" y="1476987"/>
                  </a:lnTo>
                  <a:lnTo>
                    <a:pt x="841915" y="1476987"/>
                  </a:lnTo>
                  <a:close/>
                </a:path>
              </a:pathLst>
            </a:custGeom>
            <a:solidFill>
              <a:srgbClr val="8BC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21356441">
              <a:off x="4909237" y="1945628"/>
              <a:ext cx="1096817" cy="1258732"/>
            </a:xfrm>
            <a:custGeom>
              <a:avLst/>
              <a:gdLst>
                <a:gd name="connsiteX0" fmla="*/ 1096817 w 1096817"/>
                <a:gd name="connsiteY0" fmla="*/ 0 h 1258732"/>
                <a:gd name="connsiteX1" fmla="*/ 1007489 w 1096817"/>
                <a:gd name="connsiteY1" fmla="*/ 1258732 h 1258732"/>
                <a:gd name="connsiteX2" fmla="*/ 0 w 1096817"/>
                <a:gd name="connsiteY2" fmla="*/ 791312 h 12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817" h="1258732">
                  <a:moveTo>
                    <a:pt x="1096817" y="0"/>
                  </a:moveTo>
                  <a:lnTo>
                    <a:pt x="1007489" y="1258732"/>
                  </a:lnTo>
                  <a:lnTo>
                    <a:pt x="0" y="791312"/>
                  </a:lnTo>
                  <a:close/>
                </a:path>
              </a:pathLst>
            </a:custGeom>
            <a:solidFill>
              <a:srgbClr val="8AC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75777" y="2769569"/>
              <a:ext cx="914076" cy="695248"/>
            </a:xfrm>
            <a:custGeom>
              <a:avLst/>
              <a:gdLst>
                <a:gd name="connsiteX0" fmla="*/ 648367 w 914076"/>
                <a:gd name="connsiteY0" fmla="*/ 0 h 695248"/>
                <a:gd name="connsiteX1" fmla="*/ 914076 w 914076"/>
                <a:gd name="connsiteY1" fmla="*/ 695248 h 695248"/>
                <a:gd name="connsiteX2" fmla="*/ 0 w 914076"/>
                <a:gd name="connsiteY2" fmla="*/ 695248 h 69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076" h="695248">
                  <a:moveTo>
                    <a:pt x="648367" y="0"/>
                  </a:moveTo>
                  <a:lnTo>
                    <a:pt x="914076" y="695248"/>
                  </a:lnTo>
                  <a:lnTo>
                    <a:pt x="0" y="695248"/>
                  </a:lnTo>
                  <a:close/>
                </a:path>
              </a:pathLst>
            </a:custGeom>
            <a:solidFill>
              <a:srgbClr val="7DB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rot="21375082">
              <a:off x="4944005" y="2740457"/>
              <a:ext cx="1015215" cy="756867"/>
            </a:xfrm>
            <a:custGeom>
              <a:avLst/>
              <a:gdLst>
                <a:gd name="connsiteX0" fmla="*/ 0 w 1015215"/>
                <a:gd name="connsiteY0" fmla="*/ 0 h 756867"/>
                <a:gd name="connsiteX1" fmla="*/ 1015215 w 1015215"/>
                <a:gd name="connsiteY1" fmla="*/ 408895 h 756867"/>
                <a:gd name="connsiteX2" fmla="*/ 992416 w 1015215"/>
                <a:gd name="connsiteY2" fmla="*/ 756867 h 756867"/>
                <a:gd name="connsiteX3" fmla="*/ 222407 w 1015215"/>
                <a:gd name="connsiteY3" fmla="*/ 706416 h 75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215" h="756867">
                  <a:moveTo>
                    <a:pt x="0" y="0"/>
                  </a:moveTo>
                  <a:lnTo>
                    <a:pt x="1015215" y="408895"/>
                  </a:lnTo>
                  <a:lnTo>
                    <a:pt x="992416" y="756867"/>
                  </a:lnTo>
                  <a:lnTo>
                    <a:pt x="222407" y="706416"/>
                  </a:lnTo>
                  <a:close/>
                </a:path>
              </a:pathLst>
            </a:custGeom>
            <a:solidFill>
              <a:srgbClr val="B3D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812659" y="1907419"/>
              <a:ext cx="772991" cy="539699"/>
            </a:xfrm>
            <a:custGeom>
              <a:avLst/>
              <a:gdLst>
                <a:gd name="connsiteX0" fmla="*/ 0 w 772991"/>
                <a:gd name="connsiteY0" fmla="*/ 0 h 539699"/>
                <a:gd name="connsiteX1" fmla="*/ 575756 w 772991"/>
                <a:gd name="connsiteY1" fmla="*/ 0 h 539699"/>
                <a:gd name="connsiteX2" fmla="*/ 772991 w 772991"/>
                <a:gd name="connsiteY2" fmla="*/ 539699 h 5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991" h="539699">
                  <a:moveTo>
                    <a:pt x="0" y="0"/>
                  </a:moveTo>
                  <a:lnTo>
                    <a:pt x="575756" y="0"/>
                  </a:lnTo>
                  <a:lnTo>
                    <a:pt x="772991" y="539699"/>
                  </a:lnTo>
                  <a:close/>
                </a:path>
              </a:pathLst>
            </a:custGeom>
            <a:solidFill>
              <a:srgbClr val="C3D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374184" y="1907418"/>
              <a:ext cx="1020097" cy="539094"/>
            </a:xfrm>
            <a:custGeom>
              <a:avLst/>
              <a:gdLst>
                <a:gd name="connsiteX0" fmla="*/ 0 w 1020097"/>
                <a:gd name="connsiteY0" fmla="*/ 0 h 539094"/>
                <a:gd name="connsiteX1" fmla="*/ 890512 w 1020097"/>
                <a:gd name="connsiteY1" fmla="*/ 0 h 539094"/>
                <a:gd name="connsiteX2" fmla="*/ 1020097 w 1020097"/>
                <a:gd name="connsiteY2" fmla="*/ 83769 h 539094"/>
                <a:gd name="connsiteX3" fmla="*/ 207297 w 1020097"/>
                <a:gd name="connsiteY3" fmla="*/ 539094 h 53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0097" h="539094">
                  <a:moveTo>
                    <a:pt x="0" y="0"/>
                  </a:moveTo>
                  <a:lnTo>
                    <a:pt x="890512" y="0"/>
                  </a:lnTo>
                  <a:lnTo>
                    <a:pt x="1020097" y="83769"/>
                  </a:lnTo>
                  <a:lnTo>
                    <a:pt x="207297" y="539094"/>
                  </a:lnTo>
                  <a:close/>
                </a:path>
              </a:pathLst>
            </a:custGeom>
            <a:solidFill>
              <a:srgbClr val="7FB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21322518">
              <a:off x="3412478" y="1806347"/>
              <a:ext cx="2575143" cy="985894"/>
            </a:xfrm>
            <a:custGeom>
              <a:avLst/>
              <a:gdLst>
                <a:gd name="connsiteX0" fmla="*/ 53948 w 2575143"/>
                <a:gd name="connsiteY0" fmla="*/ 0 h 985894"/>
                <a:gd name="connsiteX1" fmla="*/ 2575143 w 2575143"/>
                <a:gd name="connsiteY1" fmla="*/ 203945 h 985894"/>
                <a:gd name="connsiteX2" fmla="*/ 2573712 w 2575143"/>
                <a:gd name="connsiteY2" fmla="*/ 221634 h 985894"/>
                <a:gd name="connsiteX3" fmla="*/ 1470660 w 2575143"/>
                <a:gd name="connsiteY3" fmla="*/ 985894 h 985894"/>
                <a:gd name="connsiteX4" fmla="*/ 0 w 2575143"/>
                <a:gd name="connsiteY4" fmla="*/ 77411 h 98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143" h="985894">
                  <a:moveTo>
                    <a:pt x="53948" y="0"/>
                  </a:moveTo>
                  <a:lnTo>
                    <a:pt x="2575143" y="203945"/>
                  </a:lnTo>
                  <a:lnTo>
                    <a:pt x="2573712" y="221634"/>
                  </a:lnTo>
                  <a:lnTo>
                    <a:pt x="1470660" y="985894"/>
                  </a:lnTo>
                  <a:lnTo>
                    <a:pt x="0" y="77411"/>
                  </a:lnTo>
                  <a:close/>
                </a:path>
              </a:pathLst>
            </a:custGeom>
            <a:solidFill>
              <a:srgbClr val="77B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35941" y="1815395"/>
              <a:ext cx="4891084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 smtClean="0">
                  <a:solidFill>
                    <a:srgbClr val="8AC3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A-Look</a:t>
              </a:r>
              <a:endParaRPr lang="ko-KR" altLang="en-US" sz="11500" dirty="0">
                <a:solidFill>
                  <a:srgbClr val="8AC3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86201" y="1788046"/>
              <a:ext cx="3935116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Catch</a:t>
              </a:r>
              <a:endParaRPr lang="ko-KR" altLang="en-US" sz="1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8596947" y="2939336"/>
              <a:ext cx="134756" cy="134756"/>
            </a:xfrm>
            <a:prstGeom prst="ellipse">
              <a:avLst/>
            </a:prstGeom>
            <a:solidFill>
              <a:srgbClr val="8AC342"/>
            </a:solidFill>
            <a:ln>
              <a:solidFill>
                <a:srgbClr val="8AC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010" y="3134025"/>
              <a:ext cx="998117" cy="7843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73511">
              <a:off x="7424354" y="3207427"/>
              <a:ext cx="529226" cy="529226"/>
            </a:xfrm>
            <a:prstGeom prst="rect">
              <a:avLst/>
            </a:prstGeom>
          </p:spPr>
        </p:pic>
        <p:sp>
          <p:nvSpPr>
            <p:cNvPr id="24" name="원호 23"/>
            <p:cNvSpPr/>
            <p:nvPr/>
          </p:nvSpPr>
          <p:spPr>
            <a:xfrm rot="18900000">
              <a:off x="8460358" y="2256126"/>
              <a:ext cx="713331" cy="713331"/>
            </a:xfrm>
            <a:prstGeom prst="arc">
              <a:avLst>
                <a:gd name="adj1" fmla="val 15764669"/>
                <a:gd name="adj2" fmla="val 630229"/>
              </a:avLst>
            </a:prstGeom>
            <a:ln w="63500" cap="rnd">
              <a:solidFill>
                <a:srgbClr val="8AC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/>
            <p:cNvSpPr/>
            <p:nvPr/>
          </p:nvSpPr>
          <p:spPr>
            <a:xfrm rot="18900000">
              <a:off x="9291887" y="2256127"/>
              <a:ext cx="713331" cy="713331"/>
            </a:xfrm>
            <a:prstGeom prst="arc">
              <a:avLst>
                <a:gd name="adj1" fmla="val 15471492"/>
                <a:gd name="adj2" fmla="val 275369"/>
              </a:avLst>
            </a:prstGeom>
            <a:ln w="63500" cap="rnd">
              <a:solidFill>
                <a:srgbClr val="8AC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9422132" y="2933477"/>
              <a:ext cx="134756" cy="134756"/>
            </a:xfrm>
            <a:prstGeom prst="ellipse">
              <a:avLst/>
            </a:prstGeom>
            <a:solidFill>
              <a:srgbClr val="8AC342"/>
            </a:solidFill>
            <a:ln>
              <a:solidFill>
                <a:srgbClr val="8AC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81514" y="4875302"/>
            <a:ext cx="70038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예정 프로젝트 소개</a:t>
            </a:r>
            <a:endParaRPr lang="en-US" sz="5400" dirty="0">
              <a:solidFill>
                <a:srgbClr val="77BB42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9776" y="5991320"/>
            <a:ext cx="10502728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두번째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프로젝트는 캐치 어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룩으로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한국어로는 보이는 것을 잡아라 입니다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6">
        <p:fade/>
      </p:transition>
    </mc:Choice>
    <mc:Fallback xmlns="">
      <p:transition spd="med" advTm="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rcRect l="1" t="11277" r="353" b="66232"/>
          <a:stretch/>
        </p:blipFill>
        <p:spPr>
          <a:xfrm flipH="1">
            <a:off x="0" y="457199"/>
            <a:ext cx="10028406" cy="8263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7800" y="408285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Idea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7115" t="7705" r="8027" b="8065"/>
          <a:stretch/>
        </p:blipFill>
        <p:spPr>
          <a:xfrm>
            <a:off x="1241409" y="2050272"/>
            <a:ext cx="4049485" cy="3056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7041" y="2763018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solidFill>
                  <a:srgbClr val="9ECB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10000" dirty="0">
              <a:solidFill>
                <a:srgbClr val="9ECB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26" y="2149876"/>
            <a:ext cx="2857500" cy="28575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241409" y="2763018"/>
            <a:ext cx="9252617" cy="2160093"/>
            <a:chOff x="1618338" y="1853360"/>
            <a:chExt cx="9252617" cy="2160093"/>
          </a:xfrm>
        </p:grpSpPr>
        <p:sp>
          <p:nvSpPr>
            <p:cNvPr id="34" name="자유형 33"/>
            <p:cNvSpPr/>
            <p:nvPr/>
          </p:nvSpPr>
          <p:spPr>
            <a:xfrm rot="16629151">
              <a:off x="2654741" y="1669737"/>
              <a:ext cx="765279" cy="1272737"/>
            </a:xfrm>
            <a:custGeom>
              <a:avLst/>
              <a:gdLst>
                <a:gd name="connsiteX0" fmla="*/ 721371 w 765279"/>
                <a:gd name="connsiteY0" fmla="*/ 658229 h 1272737"/>
                <a:gd name="connsiteX1" fmla="*/ 765279 w 765279"/>
                <a:gd name="connsiteY1" fmla="*/ 1008134 h 1272737"/>
                <a:gd name="connsiteX2" fmla="*/ 4293 w 765279"/>
                <a:gd name="connsiteY2" fmla="*/ 1272737 h 1272737"/>
                <a:gd name="connsiteX3" fmla="*/ 0 w 765279"/>
                <a:gd name="connsiteY3" fmla="*/ 0 h 1272737"/>
                <a:gd name="connsiteX4" fmla="*/ 120203 w 765279"/>
                <a:gd name="connsiteY4" fmla="*/ 0 h 127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279" h="1272737">
                  <a:moveTo>
                    <a:pt x="721371" y="658229"/>
                  </a:moveTo>
                  <a:lnTo>
                    <a:pt x="765279" y="1008134"/>
                  </a:lnTo>
                  <a:lnTo>
                    <a:pt x="4293" y="1272737"/>
                  </a:lnTo>
                  <a:lnTo>
                    <a:pt x="0" y="0"/>
                  </a:lnTo>
                  <a:lnTo>
                    <a:pt x="120203" y="0"/>
                  </a:lnTo>
                  <a:close/>
                </a:path>
              </a:pathLst>
            </a:custGeom>
            <a:solidFill>
              <a:srgbClr val="CEE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618338" y="1972732"/>
              <a:ext cx="924603" cy="748806"/>
            </a:xfrm>
            <a:custGeom>
              <a:avLst/>
              <a:gdLst>
                <a:gd name="connsiteX0" fmla="*/ 0 w 924603"/>
                <a:gd name="connsiteY0" fmla="*/ 0 h 748806"/>
                <a:gd name="connsiteX1" fmla="*/ 141685 w 924603"/>
                <a:gd name="connsiteY1" fmla="*/ 0 h 748806"/>
                <a:gd name="connsiteX2" fmla="*/ 924603 w 924603"/>
                <a:gd name="connsiteY2" fmla="*/ 544571 h 748806"/>
                <a:gd name="connsiteX3" fmla="*/ 0 w 924603"/>
                <a:gd name="connsiteY3" fmla="*/ 748806 h 7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603" h="748806">
                  <a:moveTo>
                    <a:pt x="0" y="0"/>
                  </a:moveTo>
                  <a:lnTo>
                    <a:pt x="141685" y="0"/>
                  </a:lnTo>
                  <a:lnTo>
                    <a:pt x="924603" y="544571"/>
                  </a:lnTo>
                  <a:lnTo>
                    <a:pt x="0" y="748806"/>
                  </a:lnTo>
                  <a:close/>
                </a:path>
              </a:pathLst>
            </a:custGeom>
            <a:solidFill>
              <a:srgbClr val="CEE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618338" y="2503238"/>
              <a:ext cx="918888" cy="1026893"/>
            </a:xfrm>
            <a:custGeom>
              <a:avLst/>
              <a:gdLst>
                <a:gd name="connsiteX0" fmla="*/ 918888 w 918888"/>
                <a:gd name="connsiteY0" fmla="*/ 0 h 1026893"/>
                <a:gd name="connsiteX1" fmla="*/ 319262 w 918888"/>
                <a:gd name="connsiteY1" fmla="*/ 1026893 h 1026893"/>
                <a:gd name="connsiteX2" fmla="*/ 0 w 918888"/>
                <a:gd name="connsiteY2" fmla="*/ 1026893 h 1026893"/>
                <a:gd name="connsiteX3" fmla="*/ 0 w 918888"/>
                <a:gd name="connsiteY3" fmla="*/ 211264 h 102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888" h="1026893">
                  <a:moveTo>
                    <a:pt x="918888" y="0"/>
                  </a:moveTo>
                  <a:lnTo>
                    <a:pt x="319262" y="1026893"/>
                  </a:lnTo>
                  <a:lnTo>
                    <a:pt x="0" y="1026893"/>
                  </a:lnTo>
                  <a:lnTo>
                    <a:pt x="0" y="211264"/>
                  </a:lnTo>
                  <a:close/>
                </a:path>
              </a:pathLst>
            </a:custGeom>
            <a:solidFill>
              <a:srgbClr val="98C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1876160" y="2400681"/>
              <a:ext cx="2175752" cy="1129450"/>
            </a:xfrm>
            <a:custGeom>
              <a:avLst/>
              <a:gdLst>
                <a:gd name="connsiteX0" fmla="*/ 722064 w 2175752"/>
                <a:gd name="connsiteY0" fmla="*/ 0 h 1129450"/>
                <a:gd name="connsiteX1" fmla="*/ 2175752 w 2175752"/>
                <a:gd name="connsiteY1" fmla="*/ 1129450 h 1129450"/>
                <a:gd name="connsiteX2" fmla="*/ 0 w 2175752"/>
                <a:gd name="connsiteY2" fmla="*/ 1129450 h 11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5752" h="1129450">
                  <a:moveTo>
                    <a:pt x="722064" y="0"/>
                  </a:moveTo>
                  <a:lnTo>
                    <a:pt x="2175752" y="1129450"/>
                  </a:lnTo>
                  <a:lnTo>
                    <a:pt x="0" y="1129450"/>
                  </a:lnTo>
                  <a:close/>
                </a:path>
              </a:pathLst>
            </a:custGeom>
            <a:solidFill>
              <a:srgbClr val="BCD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74311">
              <a:off x="2368282" y="2041353"/>
              <a:ext cx="1861290" cy="1449765"/>
            </a:xfrm>
            <a:custGeom>
              <a:avLst/>
              <a:gdLst>
                <a:gd name="connsiteX0" fmla="*/ 951278 w 1861290"/>
                <a:gd name="connsiteY0" fmla="*/ 0 h 1449765"/>
                <a:gd name="connsiteX1" fmla="*/ 1861290 w 1861290"/>
                <a:gd name="connsiteY1" fmla="*/ 1442533 h 1449765"/>
                <a:gd name="connsiteX2" fmla="*/ 1718792 w 1861290"/>
                <a:gd name="connsiteY2" fmla="*/ 1449765 h 1449765"/>
                <a:gd name="connsiteX3" fmla="*/ 0 w 1861290"/>
                <a:gd name="connsiteY3" fmla="*/ 414301 h 144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1290" h="1449765">
                  <a:moveTo>
                    <a:pt x="951278" y="0"/>
                  </a:moveTo>
                  <a:lnTo>
                    <a:pt x="1861290" y="1442533"/>
                  </a:lnTo>
                  <a:lnTo>
                    <a:pt x="1718792" y="1449765"/>
                  </a:lnTo>
                  <a:lnTo>
                    <a:pt x="0" y="414301"/>
                  </a:lnTo>
                  <a:close/>
                </a:path>
              </a:pathLst>
            </a:custGeom>
            <a:solidFill>
              <a:srgbClr val="9EC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338501" y="2053145"/>
              <a:ext cx="1800879" cy="1476987"/>
            </a:xfrm>
            <a:custGeom>
              <a:avLst/>
              <a:gdLst>
                <a:gd name="connsiteX0" fmla="*/ 0 w 1800879"/>
                <a:gd name="connsiteY0" fmla="*/ 0 h 1476987"/>
                <a:gd name="connsiteX1" fmla="*/ 1800879 w 1800879"/>
                <a:gd name="connsiteY1" fmla="*/ 850131 h 1476987"/>
                <a:gd name="connsiteX2" fmla="*/ 1232660 w 1800879"/>
                <a:gd name="connsiteY2" fmla="*/ 1476987 h 1476987"/>
                <a:gd name="connsiteX3" fmla="*/ 841915 w 1800879"/>
                <a:gd name="connsiteY3" fmla="*/ 1476987 h 147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879" h="1476987">
                  <a:moveTo>
                    <a:pt x="0" y="0"/>
                  </a:moveTo>
                  <a:lnTo>
                    <a:pt x="1800879" y="850131"/>
                  </a:lnTo>
                  <a:lnTo>
                    <a:pt x="1232660" y="1476987"/>
                  </a:lnTo>
                  <a:lnTo>
                    <a:pt x="841915" y="1476987"/>
                  </a:lnTo>
                  <a:close/>
                </a:path>
              </a:pathLst>
            </a:custGeom>
            <a:solidFill>
              <a:srgbClr val="8BC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21356441">
              <a:off x="4853167" y="2010942"/>
              <a:ext cx="1096817" cy="1258732"/>
            </a:xfrm>
            <a:custGeom>
              <a:avLst/>
              <a:gdLst>
                <a:gd name="connsiteX0" fmla="*/ 1096817 w 1096817"/>
                <a:gd name="connsiteY0" fmla="*/ 0 h 1258732"/>
                <a:gd name="connsiteX1" fmla="*/ 1007489 w 1096817"/>
                <a:gd name="connsiteY1" fmla="*/ 1258732 h 1258732"/>
                <a:gd name="connsiteX2" fmla="*/ 0 w 1096817"/>
                <a:gd name="connsiteY2" fmla="*/ 791312 h 12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817" h="1258732">
                  <a:moveTo>
                    <a:pt x="1096817" y="0"/>
                  </a:moveTo>
                  <a:lnTo>
                    <a:pt x="1007489" y="1258732"/>
                  </a:lnTo>
                  <a:lnTo>
                    <a:pt x="0" y="791312"/>
                  </a:lnTo>
                  <a:close/>
                </a:path>
              </a:pathLst>
            </a:custGeom>
            <a:solidFill>
              <a:srgbClr val="8AC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19707" y="2834883"/>
              <a:ext cx="914076" cy="695248"/>
            </a:xfrm>
            <a:custGeom>
              <a:avLst/>
              <a:gdLst>
                <a:gd name="connsiteX0" fmla="*/ 648367 w 914076"/>
                <a:gd name="connsiteY0" fmla="*/ 0 h 695248"/>
                <a:gd name="connsiteX1" fmla="*/ 914076 w 914076"/>
                <a:gd name="connsiteY1" fmla="*/ 695248 h 695248"/>
                <a:gd name="connsiteX2" fmla="*/ 0 w 914076"/>
                <a:gd name="connsiteY2" fmla="*/ 695248 h 69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076" h="695248">
                  <a:moveTo>
                    <a:pt x="648367" y="0"/>
                  </a:moveTo>
                  <a:lnTo>
                    <a:pt x="914076" y="695248"/>
                  </a:lnTo>
                  <a:lnTo>
                    <a:pt x="0" y="695248"/>
                  </a:lnTo>
                  <a:close/>
                </a:path>
              </a:pathLst>
            </a:custGeom>
            <a:solidFill>
              <a:srgbClr val="7DB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rot="21375082">
              <a:off x="4887935" y="2805771"/>
              <a:ext cx="1015215" cy="756867"/>
            </a:xfrm>
            <a:custGeom>
              <a:avLst/>
              <a:gdLst>
                <a:gd name="connsiteX0" fmla="*/ 0 w 1015215"/>
                <a:gd name="connsiteY0" fmla="*/ 0 h 756867"/>
                <a:gd name="connsiteX1" fmla="*/ 1015215 w 1015215"/>
                <a:gd name="connsiteY1" fmla="*/ 408895 h 756867"/>
                <a:gd name="connsiteX2" fmla="*/ 992416 w 1015215"/>
                <a:gd name="connsiteY2" fmla="*/ 756867 h 756867"/>
                <a:gd name="connsiteX3" fmla="*/ 222407 w 1015215"/>
                <a:gd name="connsiteY3" fmla="*/ 706416 h 75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215" h="756867">
                  <a:moveTo>
                    <a:pt x="0" y="0"/>
                  </a:moveTo>
                  <a:lnTo>
                    <a:pt x="1015215" y="408895"/>
                  </a:lnTo>
                  <a:lnTo>
                    <a:pt x="992416" y="756867"/>
                  </a:lnTo>
                  <a:lnTo>
                    <a:pt x="222407" y="706416"/>
                  </a:lnTo>
                  <a:close/>
                </a:path>
              </a:pathLst>
            </a:custGeom>
            <a:solidFill>
              <a:srgbClr val="B3D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1756589" y="1972733"/>
              <a:ext cx="772991" cy="539699"/>
            </a:xfrm>
            <a:custGeom>
              <a:avLst/>
              <a:gdLst>
                <a:gd name="connsiteX0" fmla="*/ 0 w 772991"/>
                <a:gd name="connsiteY0" fmla="*/ 0 h 539699"/>
                <a:gd name="connsiteX1" fmla="*/ 575756 w 772991"/>
                <a:gd name="connsiteY1" fmla="*/ 0 h 539699"/>
                <a:gd name="connsiteX2" fmla="*/ 772991 w 772991"/>
                <a:gd name="connsiteY2" fmla="*/ 539699 h 5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991" h="539699">
                  <a:moveTo>
                    <a:pt x="0" y="0"/>
                  </a:moveTo>
                  <a:lnTo>
                    <a:pt x="575756" y="0"/>
                  </a:lnTo>
                  <a:lnTo>
                    <a:pt x="772991" y="539699"/>
                  </a:lnTo>
                  <a:close/>
                </a:path>
              </a:pathLst>
            </a:custGeom>
            <a:solidFill>
              <a:srgbClr val="C3D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2318114" y="1972732"/>
              <a:ext cx="1020097" cy="539094"/>
            </a:xfrm>
            <a:custGeom>
              <a:avLst/>
              <a:gdLst>
                <a:gd name="connsiteX0" fmla="*/ 0 w 1020097"/>
                <a:gd name="connsiteY0" fmla="*/ 0 h 539094"/>
                <a:gd name="connsiteX1" fmla="*/ 890512 w 1020097"/>
                <a:gd name="connsiteY1" fmla="*/ 0 h 539094"/>
                <a:gd name="connsiteX2" fmla="*/ 1020097 w 1020097"/>
                <a:gd name="connsiteY2" fmla="*/ 83769 h 539094"/>
                <a:gd name="connsiteX3" fmla="*/ 207297 w 1020097"/>
                <a:gd name="connsiteY3" fmla="*/ 539094 h 53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0097" h="539094">
                  <a:moveTo>
                    <a:pt x="0" y="0"/>
                  </a:moveTo>
                  <a:lnTo>
                    <a:pt x="890512" y="0"/>
                  </a:lnTo>
                  <a:lnTo>
                    <a:pt x="1020097" y="83769"/>
                  </a:lnTo>
                  <a:lnTo>
                    <a:pt x="207297" y="539094"/>
                  </a:lnTo>
                  <a:close/>
                </a:path>
              </a:pathLst>
            </a:custGeom>
            <a:solidFill>
              <a:srgbClr val="7FB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 rot="21322518">
              <a:off x="3356408" y="1871661"/>
              <a:ext cx="2575143" cy="985894"/>
            </a:xfrm>
            <a:custGeom>
              <a:avLst/>
              <a:gdLst>
                <a:gd name="connsiteX0" fmla="*/ 53948 w 2575143"/>
                <a:gd name="connsiteY0" fmla="*/ 0 h 985894"/>
                <a:gd name="connsiteX1" fmla="*/ 2575143 w 2575143"/>
                <a:gd name="connsiteY1" fmla="*/ 203945 h 985894"/>
                <a:gd name="connsiteX2" fmla="*/ 2573712 w 2575143"/>
                <a:gd name="connsiteY2" fmla="*/ 221634 h 985894"/>
                <a:gd name="connsiteX3" fmla="*/ 1470660 w 2575143"/>
                <a:gd name="connsiteY3" fmla="*/ 985894 h 985894"/>
                <a:gd name="connsiteX4" fmla="*/ 0 w 2575143"/>
                <a:gd name="connsiteY4" fmla="*/ 77411 h 98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143" h="985894">
                  <a:moveTo>
                    <a:pt x="53948" y="0"/>
                  </a:moveTo>
                  <a:lnTo>
                    <a:pt x="2575143" y="203945"/>
                  </a:lnTo>
                  <a:lnTo>
                    <a:pt x="2573712" y="221634"/>
                  </a:lnTo>
                  <a:lnTo>
                    <a:pt x="1470660" y="985894"/>
                  </a:lnTo>
                  <a:lnTo>
                    <a:pt x="0" y="77411"/>
                  </a:lnTo>
                  <a:close/>
                </a:path>
              </a:pathLst>
            </a:custGeom>
            <a:solidFill>
              <a:srgbClr val="77B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979871" y="1880709"/>
              <a:ext cx="4891084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 smtClean="0">
                  <a:solidFill>
                    <a:srgbClr val="8AC3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A-Look</a:t>
              </a:r>
              <a:endParaRPr lang="ko-KR" altLang="en-US" sz="11500" dirty="0">
                <a:solidFill>
                  <a:srgbClr val="8AC3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30131" y="1853360"/>
              <a:ext cx="3935116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Catch</a:t>
              </a:r>
              <a:endParaRPr lang="ko-KR" altLang="en-US" sz="1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540877" y="3004650"/>
              <a:ext cx="134756" cy="134756"/>
            </a:xfrm>
            <a:prstGeom prst="ellipse">
              <a:avLst/>
            </a:prstGeom>
            <a:solidFill>
              <a:srgbClr val="8AC342"/>
            </a:solidFill>
            <a:ln>
              <a:solidFill>
                <a:srgbClr val="8AC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817" y="3229099"/>
              <a:ext cx="998117" cy="7843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39970">
              <a:off x="7320486" y="3320065"/>
              <a:ext cx="529226" cy="529226"/>
            </a:xfrm>
            <a:prstGeom prst="rect">
              <a:avLst/>
            </a:prstGeom>
          </p:spPr>
        </p:pic>
        <p:sp>
          <p:nvSpPr>
            <p:cNvPr id="52" name="원호 51"/>
            <p:cNvSpPr/>
            <p:nvPr/>
          </p:nvSpPr>
          <p:spPr>
            <a:xfrm rot="18900000">
              <a:off x="8404288" y="2321440"/>
              <a:ext cx="713331" cy="713331"/>
            </a:xfrm>
            <a:prstGeom prst="arc">
              <a:avLst>
                <a:gd name="adj1" fmla="val 15764669"/>
                <a:gd name="adj2" fmla="val 630229"/>
              </a:avLst>
            </a:prstGeom>
            <a:ln w="63500" cap="rnd">
              <a:solidFill>
                <a:srgbClr val="8AC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 rot="18900000">
              <a:off x="9235817" y="2321441"/>
              <a:ext cx="713331" cy="713331"/>
            </a:xfrm>
            <a:prstGeom prst="arc">
              <a:avLst>
                <a:gd name="adj1" fmla="val 15471492"/>
                <a:gd name="adj2" fmla="val 275369"/>
              </a:avLst>
            </a:prstGeom>
            <a:ln w="63500" cap="rnd">
              <a:solidFill>
                <a:srgbClr val="8AC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9366062" y="2998791"/>
              <a:ext cx="134756" cy="134756"/>
            </a:xfrm>
            <a:prstGeom prst="ellipse">
              <a:avLst/>
            </a:prstGeom>
            <a:solidFill>
              <a:srgbClr val="8AC342"/>
            </a:solidFill>
            <a:ln>
              <a:solidFill>
                <a:srgbClr val="8AC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14290" y="5788179"/>
            <a:ext cx="105027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아이디어는 스케치에서 비롯해 많은 그림 관련 아이디어가 나오다가 캐치마인드라는 게임을 바탕으로 나왔습니다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79239" y="5926678"/>
            <a:ext cx="10502728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캐치마인드에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움직임을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추가하면 재미있는 게임이 될 것이라 생각하여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7296" y="5937926"/>
            <a:ext cx="10502728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저희는 캐치 어 룩이라는 프로젝트를 계획하게 되었습니다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8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76">
        <p:fade/>
      </p:transition>
    </mc:Choice>
    <mc:Fallback xmlns="">
      <p:transition spd="med" advTm="11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 animBg="1"/>
      <p:bldP spid="28" grpId="1" animBg="1"/>
      <p:bldP spid="31" grpId="0" animBg="1"/>
      <p:bldP spid="31" grpId="1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rcRect l="1" t="11277" r="353" b="66232"/>
          <a:stretch/>
        </p:blipFill>
        <p:spPr>
          <a:xfrm flipH="1">
            <a:off x="0" y="457199"/>
            <a:ext cx="10028406" cy="8263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7800" y="408285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Idea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800" y="1639255"/>
            <a:ext cx="5426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초반</a:t>
            </a:r>
            <a:r>
              <a:rPr lang="en-US" altLang="ko-KR" sz="2800" b="1" dirty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800" b="1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</a:t>
            </a:r>
            <a:r>
              <a:rPr lang="en-US" altLang="ko-KR" sz="28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sz="2800" b="1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명이 문제 출제</a:t>
            </a:r>
            <a:endParaRPr lang="en-US" altLang="ko-KR" sz="28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rot="16200000" flipV="1">
            <a:off x="2174864" y="2878702"/>
            <a:ext cx="1435103" cy="264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77800" y="3597578"/>
            <a:ext cx="5426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돌아가면서 플레이어들의 </a:t>
            </a:r>
            <a:r>
              <a:rPr lang="ko-KR" altLang="en-US" sz="2800" b="1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풀기</a:t>
            </a:r>
            <a:endParaRPr lang="en-US" altLang="ko-KR" sz="28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rot="16200000" flipV="1">
            <a:off x="2177636" y="4893153"/>
            <a:ext cx="1435103" cy="264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4975" y="5668156"/>
            <a:ext cx="5426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맞춘 사람이 승리</a:t>
            </a:r>
            <a:endParaRPr lang="en-US" altLang="ko-KR" sz="28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065849" y="1681721"/>
            <a:ext cx="5752408" cy="4528354"/>
            <a:chOff x="6118167" y="1856621"/>
            <a:chExt cx="5752408" cy="4528354"/>
          </a:xfrm>
        </p:grpSpPr>
        <p:sp>
          <p:nvSpPr>
            <p:cNvPr id="5" name="직사각형 4"/>
            <p:cNvSpPr/>
            <p:nvPr/>
          </p:nvSpPr>
          <p:spPr>
            <a:xfrm>
              <a:off x="6118167" y="1856621"/>
              <a:ext cx="5752408" cy="4528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87946" y="1999801"/>
              <a:ext cx="1857300" cy="717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단계 </a:t>
              </a:r>
              <a:r>
                <a:rPr lang="en-US" altLang="ko-KR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</a:t>
              </a:r>
              <a:endParaRPr lang="ko-KR" altLang="en-US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7946" y="2880026"/>
              <a:ext cx="5482876" cy="3311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" name="웃는 얼굴 7"/>
            <p:cNvSpPr/>
            <p:nvPr/>
          </p:nvSpPr>
          <p:spPr>
            <a:xfrm>
              <a:off x="7930342" y="3391593"/>
              <a:ext cx="2098064" cy="2094807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576262" y="1999801"/>
              <a:ext cx="1995054" cy="717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답</a:t>
              </a:r>
              <a:r>
                <a:rPr lang="en-US" altLang="ko-KR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: </a:t>
              </a:r>
              <a:r>
                <a:rPr lang="ko-KR" altLang="en-US" b="1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웃는 사람</a:t>
              </a:r>
              <a:endParaRPr lang="ko-KR" altLang="en-US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068621" y="1663022"/>
            <a:ext cx="5752408" cy="4528354"/>
            <a:chOff x="5752085" y="1941754"/>
            <a:chExt cx="5752408" cy="4528354"/>
          </a:xfrm>
        </p:grpSpPr>
        <p:grpSp>
          <p:nvGrpSpPr>
            <p:cNvPr id="58" name="그룹 57"/>
            <p:cNvGrpSpPr/>
            <p:nvPr/>
          </p:nvGrpSpPr>
          <p:grpSpPr>
            <a:xfrm>
              <a:off x="5752085" y="1941754"/>
              <a:ext cx="5752408" cy="4528354"/>
              <a:chOff x="5754857" y="1941754"/>
              <a:chExt cx="5752408" cy="452835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796309" y="2945403"/>
                <a:ext cx="2422689" cy="246304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62" name="웃는 얼굴 61"/>
              <p:cNvSpPr/>
              <p:nvPr/>
            </p:nvSpPr>
            <p:spPr>
              <a:xfrm>
                <a:off x="7958622" y="3121938"/>
                <a:ext cx="2098064" cy="2094807"/>
              </a:xfrm>
              <a:prstGeom prst="smileyFac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5754857" y="1941754"/>
                <a:ext cx="5752408" cy="452835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808260" y="2030172"/>
                <a:ext cx="1857300" cy="717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단계 </a:t>
                </a:r>
                <a:r>
                  <a:rPr lang="en-US" altLang="ko-KR" b="1" dirty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2</a:t>
                </a:r>
                <a:endParaRPr lang="ko-KR" altLang="en-US" b="1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446699" y="2887356"/>
                <a:ext cx="2422689" cy="246304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72" name="웃는 얼굴 71"/>
              <p:cNvSpPr/>
              <p:nvPr/>
            </p:nvSpPr>
            <p:spPr>
              <a:xfrm>
                <a:off x="7629232" y="3013798"/>
                <a:ext cx="2098064" cy="2094807"/>
              </a:xfrm>
              <a:prstGeom prst="smileyFac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9415069" y="2017505"/>
                <a:ext cx="1995054" cy="7175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출제자</a:t>
                </a:r>
                <a:r>
                  <a:rPr lang="en-US" altLang="ko-KR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: </a:t>
                </a:r>
                <a:r>
                  <a:rPr lang="ko-KR" altLang="en-US" b="1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플레이어</a:t>
                </a:r>
                <a:r>
                  <a:rPr lang="en-US" altLang="ko-KR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endParaRPr lang="ko-KR" altLang="en-US" b="1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5897118" y="2927780"/>
              <a:ext cx="961534" cy="653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플레이어</a:t>
              </a:r>
              <a:r>
                <a:rPr lang="en-US" altLang="ko-KR" sz="1400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</a:t>
              </a:r>
              <a:endParaRPr lang="ko-KR" altLang="en-US" sz="1400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897118" y="3987043"/>
              <a:ext cx="961534" cy="653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플레이어</a:t>
              </a:r>
              <a:r>
                <a:rPr lang="en-US" altLang="ko-KR" sz="1400" b="1" dirty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</a:t>
              </a:r>
              <a:endParaRPr lang="ko-KR" altLang="en-US" sz="1400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899099" y="5023564"/>
              <a:ext cx="961534" cy="653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플레이어</a:t>
              </a:r>
              <a:r>
                <a:rPr lang="en-US" altLang="ko-KR" sz="1400" b="1" dirty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3</a:t>
              </a:r>
              <a:endParaRPr lang="ko-KR" altLang="en-US" sz="1400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0378539" y="2918283"/>
              <a:ext cx="961534" cy="653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플레이어</a:t>
              </a:r>
              <a:r>
                <a:rPr lang="en-US" altLang="ko-KR" sz="1400" b="1" dirty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4</a:t>
              </a:r>
              <a:endParaRPr lang="ko-KR" altLang="en-US" sz="1400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0378539" y="3987051"/>
              <a:ext cx="961534" cy="653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플레이어</a:t>
              </a:r>
              <a:r>
                <a:rPr lang="en-US" altLang="ko-KR" sz="1400" b="1" dirty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5</a:t>
              </a:r>
              <a:endParaRPr lang="ko-KR" altLang="en-US" sz="1400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0378539" y="5023564"/>
              <a:ext cx="961534" cy="653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플레이어</a:t>
              </a:r>
              <a:r>
                <a:rPr lang="en-US" altLang="ko-KR" sz="1400" b="1" dirty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6</a:t>
              </a:r>
              <a:endParaRPr lang="ko-KR" altLang="en-US" sz="1400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10431" y="5560745"/>
              <a:ext cx="2643483" cy="5949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답</a:t>
              </a:r>
              <a:r>
                <a:rPr lang="en-US" altLang="ko-KR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: </a:t>
              </a:r>
              <a:r>
                <a:rPr lang="ko-KR" altLang="en-US" b="1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스마일</a:t>
              </a:r>
              <a:endParaRPr lang="ko-KR" altLang="en-US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065849" y="1663022"/>
            <a:ext cx="5752408" cy="4528354"/>
            <a:chOff x="6065849" y="1657533"/>
            <a:chExt cx="5752408" cy="4528354"/>
          </a:xfrm>
        </p:grpSpPr>
        <p:grpSp>
          <p:nvGrpSpPr>
            <p:cNvPr id="76" name="그룹 75"/>
            <p:cNvGrpSpPr/>
            <p:nvPr/>
          </p:nvGrpSpPr>
          <p:grpSpPr>
            <a:xfrm>
              <a:off x="6065849" y="1657533"/>
              <a:ext cx="5752408" cy="4528354"/>
              <a:chOff x="5752085" y="1941754"/>
              <a:chExt cx="5752408" cy="4528354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5752085" y="1941754"/>
                <a:ext cx="5752408" cy="4528354"/>
                <a:chOff x="5754857" y="1941754"/>
                <a:chExt cx="5752408" cy="4528354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7796309" y="2945403"/>
                  <a:ext cx="2422689" cy="246304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86" name="웃는 얼굴 85"/>
                <p:cNvSpPr/>
                <p:nvPr/>
              </p:nvSpPr>
              <p:spPr>
                <a:xfrm>
                  <a:off x="7958622" y="3121938"/>
                  <a:ext cx="2098064" cy="2094807"/>
                </a:xfrm>
                <a:prstGeom prst="smileyFac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754857" y="1941754"/>
                  <a:ext cx="5752408" cy="452835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5808260" y="2030172"/>
                  <a:ext cx="1857300" cy="71755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solidFill>
                        <a:srgbClr val="77BB42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단계 </a:t>
                  </a:r>
                  <a:r>
                    <a:rPr lang="en-US" altLang="ko-KR" b="1" dirty="0" smtClean="0">
                      <a:solidFill>
                        <a:srgbClr val="77BB42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3</a:t>
                  </a:r>
                  <a:endParaRPr lang="ko-KR" altLang="en-US" b="1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6699" y="2887356"/>
                  <a:ext cx="2422689" cy="246304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9415069" y="2017505"/>
                  <a:ext cx="1995054" cy="71755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smtClean="0">
                      <a:solidFill>
                        <a:srgbClr val="77BB42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출제자</a:t>
                  </a:r>
                  <a:r>
                    <a:rPr lang="en-US" altLang="ko-KR" b="1" dirty="0" smtClean="0">
                      <a:solidFill>
                        <a:srgbClr val="77BB42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: </a:t>
                  </a:r>
                  <a:r>
                    <a:rPr lang="ko-KR" altLang="en-US" b="1" smtClean="0">
                      <a:solidFill>
                        <a:srgbClr val="77BB42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플레이어</a:t>
                  </a:r>
                  <a:r>
                    <a:rPr lang="en-US" altLang="ko-KR" b="1" dirty="0" smtClean="0">
                      <a:solidFill>
                        <a:srgbClr val="77BB42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1</a:t>
                  </a:r>
                  <a:endParaRPr lang="ko-KR" altLang="en-US" b="1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</p:grpSp>
          <p:sp>
            <p:nvSpPr>
              <p:cNvPr id="78" name="직사각형 77"/>
              <p:cNvSpPr/>
              <p:nvPr/>
            </p:nvSpPr>
            <p:spPr>
              <a:xfrm>
                <a:off x="5897118" y="2927780"/>
                <a:ext cx="961534" cy="653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플레이어</a:t>
                </a:r>
                <a:r>
                  <a:rPr lang="en-US" altLang="ko-KR" sz="1400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endParaRPr lang="ko-KR" altLang="en-US" sz="1400" b="1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897118" y="3987043"/>
                <a:ext cx="961534" cy="653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플레이어</a:t>
                </a:r>
                <a:r>
                  <a:rPr lang="en-US" altLang="ko-KR" sz="1400" b="1" dirty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2</a:t>
                </a:r>
                <a:endParaRPr lang="ko-KR" altLang="en-US" sz="1400" b="1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899099" y="5023564"/>
                <a:ext cx="961534" cy="653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플레이어</a:t>
                </a:r>
                <a:r>
                  <a:rPr lang="en-US" altLang="ko-KR" sz="1400" b="1" dirty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3</a:t>
                </a:r>
                <a:endParaRPr lang="ko-KR" altLang="en-US" sz="1400" b="1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10378539" y="2918283"/>
                <a:ext cx="961534" cy="653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플레이어</a:t>
                </a:r>
                <a:r>
                  <a:rPr lang="en-US" altLang="ko-KR" sz="1400" b="1" dirty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4</a:t>
                </a:r>
                <a:endParaRPr lang="ko-KR" altLang="en-US" sz="1400" b="1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0378539" y="3987051"/>
                <a:ext cx="961534" cy="653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플레이어</a:t>
                </a:r>
                <a:r>
                  <a:rPr lang="en-US" altLang="ko-KR" sz="1400" b="1" dirty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5</a:t>
                </a:r>
                <a:endParaRPr lang="ko-KR" altLang="en-US" sz="1400" b="1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0378539" y="5023564"/>
                <a:ext cx="961534" cy="653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플레이어</a:t>
                </a:r>
                <a:r>
                  <a:rPr lang="en-US" altLang="ko-KR" sz="1400" b="1" dirty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6</a:t>
                </a:r>
                <a:endParaRPr lang="ko-KR" altLang="en-US" sz="1400" b="1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410431" y="5560745"/>
                <a:ext cx="2643483" cy="59498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답</a:t>
                </a:r>
                <a:r>
                  <a:rPr lang="en-US" altLang="ko-KR" b="1" dirty="0" smtClean="0">
                    <a:solidFill>
                      <a:srgbClr val="77BB42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:  </a:t>
                </a:r>
                <a:r>
                  <a:rPr lang="ko-KR" altLang="en-US" b="1" smtClean="0">
                    <a:solidFill>
                      <a:schemeClr val="bg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ㅁㄴㅇ</a:t>
                </a:r>
                <a:endParaRPr lang="ko-KR" altLang="en-US" b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8511261" y="3942009"/>
              <a:ext cx="961534" cy="6536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플레이어</a:t>
              </a:r>
              <a:r>
                <a:rPr lang="en-US" altLang="ko-KR" sz="1400" b="1" dirty="0" smtClean="0">
                  <a:solidFill>
                    <a:srgbClr val="77BB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</a:t>
              </a:r>
              <a:endParaRPr lang="ko-KR" altLang="en-US" sz="1400" b="1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001027" y="2845823"/>
              <a:ext cx="1995054" cy="717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solidFill>
                    <a:srgbClr val="77BB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승자</a:t>
              </a:r>
              <a:endParaRPr lang="ko-KR" altLang="en-US" sz="3200" b="1" dirty="0">
                <a:solidFill>
                  <a:srgbClr val="77BB4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96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16">
        <p:fade/>
      </p:transition>
    </mc:Choice>
    <mc:Fallback xmlns="">
      <p:transition spd="med" advTm="17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55" grpId="0" build="p"/>
      <p:bldP spid="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H="1" flipV="1">
            <a:off x="7675411" y="3606085"/>
            <a:ext cx="1504934" cy="91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831513" y="3574106"/>
            <a:ext cx="1435103" cy="264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1" t="11277" r="353" b="66232"/>
          <a:stretch/>
        </p:blipFill>
        <p:spPr>
          <a:xfrm flipH="1">
            <a:off x="0" y="445812"/>
            <a:ext cx="10028406" cy="82630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7800" y="408285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Tech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06" y="2728072"/>
            <a:ext cx="4015701" cy="208786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310354" y="2196880"/>
            <a:ext cx="2124838" cy="2818409"/>
            <a:chOff x="8435690" y="1546200"/>
            <a:chExt cx="2124838" cy="28184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" b="16706"/>
            <a:stretch/>
          </p:blipFill>
          <p:spPr>
            <a:xfrm>
              <a:off x="8435690" y="1546200"/>
              <a:ext cx="2124838" cy="206253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845526" y="3779834"/>
              <a:ext cx="1402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8AC3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Spring</a:t>
              </a:r>
              <a:endParaRPr lang="ko-KR" altLang="en-US" sz="3200" dirty="0">
                <a:solidFill>
                  <a:srgbClr val="8AC34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28" y="2940693"/>
            <a:ext cx="3609975" cy="12668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05982" y="5393054"/>
            <a:ext cx="10502728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저희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Fabric.js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그림판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오픈소스를 사용하는데요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오픈소스는 저희가 구현하는 애니메이션 기능을 보조하는 역할을 하는 것으로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그림판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오픈소스 중에서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1,2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위를 다투는 오픈 소스라고 합니다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5982" y="5585972"/>
            <a:ext cx="105027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인디언 포커와 마찬가지로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사용하고 유저 데이터는 </a:t>
            </a:r>
            <a:r>
              <a:rPr lang="en-US" altLang="ko-KR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관리 하려고 합니다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81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">
        <p:fade/>
      </p:transition>
    </mc:Choice>
    <mc:Fallback xmlns="">
      <p:transition spd="med" advTm="1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11277" r="353" b="66232"/>
          <a:stretch/>
        </p:blipFill>
        <p:spPr>
          <a:xfrm flipH="1">
            <a:off x="0" y="451338"/>
            <a:ext cx="10028406" cy="826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408285"/>
            <a:ext cx="855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Through the Project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2088142"/>
            <a:ext cx="12192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 :</a:t>
            </a:r>
            <a:endParaRPr lang="en-US" sz="3200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오픈소스를</a:t>
            </a:r>
            <a:r>
              <a:rPr lang="en-US" altLang="ko-KR" sz="6000" b="1" dirty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상황에 맞게 </a:t>
            </a:r>
            <a:endParaRPr lang="en-US" altLang="ko-KR" sz="60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유용하게 사용할 수 있다</a:t>
            </a:r>
            <a:r>
              <a:rPr lang="en-US" altLang="ko-KR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44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0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"/>
    </mc:Choice>
    <mc:Fallback xmlns="">
      <p:transition spd="slow" advTm="32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11277" r="353" b="66232"/>
          <a:stretch/>
        </p:blipFill>
        <p:spPr>
          <a:xfrm flipH="1">
            <a:off x="0" y="451338"/>
            <a:ext cx="10028406" cy="826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408285"/>
            <a:ext cx="444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Goals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088142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 :</a:t>
            </a:r>
            <a:endParaRPr lang="en-US" sz="3200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서버와 </a:t>
            </a:r>
            <a:r>
              <a:rPr lang="ko-KR" altLang="en-US" sz="4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통신하며 필요한 </a:t>
            </a:r>
            <a:r>
              <a:rPr lang="ko-KR" altLang="en-US" sz="4400" b="1" dirty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리소스를 그려낼 </a:t>
            </a:r>
            <a:r>
              <a:rPr lang="ko-KR" altLang="en-US" sz="4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있고</a:t>
            </a:r>
            <a:r>
              <a:rPr lang="en-US" altLang="ko-KR" sz="4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4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정상적으로 </a:t>
            </a:r>
            <a:r>
              <a:rPr lang="ko-KR" altLang="en-US" sz="4400" b="1" dirty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동작하는 </a:t>
            </a:r>
            <a:r>
              <a:rPr lang="ko-KR" altLang="en-US" sz="4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페이지 개발</a:t>
            </a:r>
            <a:endParaRPr lang="en-US" sz="44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7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11277" r="353" b="66232"/>
          <a:stretch/>
        </p:blipFill>
        <p:spPr>
          <a:xfrm flipH="1">
            <a:off x="0" y="457199"/>
            <a:ext cx="10028406" cy="826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799" y="408285"/>
            <a:ext cx="10316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Through the Project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2088142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B/E :</a:t>
            </a:r>
          </a:p>
          <a:p>
            <a:pPr lvl="0" algn="ctr"/>
            <a:r>
              <a:rPr lang="en-US" altLang="ko-KR" sz="6000" b="1" dirty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</a:t>
            </a:r>
            <a:r>
              <a:rPr lang="ko-KR" altLang="en-US" sz="6000" b="1" dirty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공부하고 </a:t>
            </a:r>
            <a:endParaRPr lang="en-US" altLang="ko-KR" sz="6000" b="1" dirty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 algn="ctr"/>
            <a:r>
              <a:rPr lang="ko-KR" altLang="en-US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많은 양의 데이터 처리 경험을 쌓기</a:t>
            </a:r>
            <a:endParaRPr lang="en-US" altLang="ko-KR" sz="6000" b="1" dirty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8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"/>
    </mc:Choice>
    <mc:Fallback xmlns="">
      <p:transition spd="slow" advTm="28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11277" r="353" b="66232"/>
          <a:stretch/>
        </p:blipFill>
        <p:spPr>
          <a:xfrm flipH="1">
            <a:off x="0" y="457199"/>
            <a:ext cx="10028406" cy="826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408285"/>
            <a:ext cx="444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Goals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088142"/>
            <a:ext cx="12192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B/E :</a:t>
            </a:r>
          </a:p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en-US" sz="5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sz="5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인이 동시에 게임을 구동하더라도</a:t>
            </a:r>
            <a:endParaRPr lang="en-US" altLang="ko-KR" sz="54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지장이 없을 것</a:t>
            </a:r>
            <a:endParaRPr lang="en-US" sz="54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2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50" y="2644170"/>
            <a:ext cx="1187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감사합니다</a:t>
            </a:r>
            <a:r>
              <a:rPr lang="en-US" altLang="ko-KR" sz="96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14"/>
            <a:ext cx="3111269" cy="12696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03334" y="5803686"/>
            <a:ext cx="398533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발표를 들어주셔서 감사합니다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56465"/>
      </p:ext>
    </p:extLst>
  </p:cSld>
  <p:clrMapOvr>
    <a:masterClrMapping/>
  </p:clrMapOvr>
  <p:transition spd="slow" advTm="3001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157529"/>
            <a:ext cx="7080226" cy="1994115"/>
            <a:chOff x="2808218" y="1776721"/>
            <a:chExt cx="7080226" cy="1994115"/>
          </a:xfrm>
        </p:grpSpPr>
        <p:sp>
          <p:nvSpPr>
            <p:cNvPr id="3" name="자유형 2"/>
            <p:cNvSpPr/>
            <p:nvPr/>
          </p:nvSpPr>
          <p:spPr>
            <a:xfrm rot="16629151">
              <a:off x="3844621" y="1697816"/>
              <a:ext cx="765279" cy="1272737"/>
            </a:xfrm>
            <a:custGeom>
              <a:avLst/>
              <a:gdLst>
                <a:gd name="connsiteX0" fmla="*/ 721371 w 765279"/>
                <a:gd name="connsiteY0" fmla="*/ 658229 h 1272737"/>
                <a:gd name="connsiteX1" fmla="*/ 765279 w 765279"/>
                <a:gd name="connsiteY1" fmla="*/ 1008134 h 1272737"/>
                <a:gd name="connsiteX2" fmla="*/ 4293 w 765279"/>
                <a:gd name="connsiteY2" fmla="*/ 1272737 h 1272737"/>
                <a:gd name="connsiteX3" fmla="*/ 0 w 765279"/>
                <a:gd name="connsiteY3" fmla="*/ 0 h 1272737"/>
                <a:gd name="connsiteX4" fmla="*/ 120203 w 765279"/>
                <a:gd name="connsiteY4" fmla="*/ 0 h 127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279" h="1272737">
                  <a:moveTo>
                    <a:pt x="721371" y="658229"/>
                  </a:moveTo>
                  <a:lnTo>
                    <a:pt x="765279" y="1008134"/>
                  </a:lnTo>
                  <a:lnTo>
                    <a:pt x="4293" y="1272737"/>
                  </a:lnTo>
                  <a:lnTo>
                    <a:pt x="0" y="0"/>
                  </a:lnTo>
                  <a:lnTo>
                    <a:pt x="120203" y="0"/>
                  </a:lnTo>
                  <a:close/>
                </a:path>
              </a:pathLst>
            </a:custGeom>
            <a:solidFill>
              <a:srgbClr val="CEE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>
              <a:off x="2808218" y="2000811"/>
              <a:ext cx="924603" cy="748806"/>
            </a:xfrm>
            <a:custGeom>
              <a:avLst/>
              <a:gdLst>
                <a:gd name="connsiteX0" fmla="*/ 0 w 924603"/>
                <a:gd name="connsiteY0" fmla="*/ 0 h 748806"/>
                <a:gd name="connsiteX1" fmla="*/ 141685 w 924603"/>
                <a:gd name="connsiteY1" fmla="*/ 0 h 748806"/>
                <a:gd name="connsiteX2" fmla="*/ 924603 w 924603"/>
                <a:gd name="connsiteY2" fmla="*/ 544571 h 748806"/>
                <a:gd name="connsiteX3" fmla="*/ 0 w 924603"/>
                <a:gd name="connsiteY3" fmla="*/ 748806 h 7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603" h="748806">
                  <a:moveTo>
                    <a:pt x="0" y="0"/>
                  </a:moveTo>
                  <a:lnTo>
                    <a:pt x="141685" y="0"/>
                  </a:lnTo>
                  <a:lnTo>
                    <a:pt x="924603" y="544571"/>
                  </a:lnTo>
                  <a:lnTo>
                    <a:pt x="0" y="748806"/>
                  </a:lnTo>
                  <a:close/>
                </a:path>
              </a:pathLst>
            </a:custGeom>
            <a:solidFill>
              <a:srgbClr val="CEE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808218" y="2531317"/>
              <a:ext cx="918888" cy="1026893"/>
            </a:xfrm>
            <a:custGeom>
              <a:avLst/>
              <a:gdLst>
                <a:gd name="connsiteX0" fmla="*/ 918888 w 918888"/>
                <a:gd name="connsiteY0" fmla="*/ 0 h 1026893"/>
                <a:gd name="connsiteX1" fmla="*/ 319262 w 918888"/>
                <a:gd name="connsiteY1" fmla="*/ 1026893 h 1026893"/>
                <a:gd name="connsiteX2" fmla="*/ 0 w 918888"/>
                <a:gd name="connsiteY2" fmla="*/ 1026893 h 1026893"/>
                <a:gd name="connsiteX3" fmla="*/ 0 w 918888"/>
                <a:gd name="connsiteY3" fmla="*/ 211264 h 102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888" h="1026893">
                  <a:moveTo>
                    <a:pt x="918888" y="0"/>
                  </a:moveTo>
                  <a:lnTo>
                    <a:pt x="319262" y="1026893"/>
                  </a:lnTo>
                  <a:lnTo>
                    <a:pt x="0" y="1026893"/>
                  </a:lnTo>
                  <a:lnTo>
                    <a:pt x="0" y="211264"/>
                  </a:lnTo>
                  <a:close/>
                </a:path>
              </a:pathLst>
            </a:custGeom>
            <a:solidFill>
              <a:srgbClr val="98C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3066040" y="2428760"/>
              <a:ext cx="2175752" cy="1129450"/>
            </a:xfrm>
            <a:custGeom>
              <a:avLst/>
              <a:gdLst>
                <a:gd name="connsiteX0" fmla="*/ 722064 w 2175752"/>
                <a:gd name="connsiteY0" fmla="*/ 0 h 1129450"/>
                <a:gd name="connsiteX1" fmla="*/ 2175752 w 2175752"/>
                <a:gd name="connsiteY1" fmla="*/ 1129450 h 1129450"/>
                <a:gd name="connsiteX2" fmla="*/ 0 w 2175752"/>
                <a:gd name="connsiteY2" fmla="*/ 1129450 h 11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5752" h="1129450">
                  <a:moveTo>
                    <a:pt x="722064" y="0"/>
                  </a:moveTo>
                  <a:lnTo>
                    <a:pt x="2175752" y="1129450"/>
                  </a:lnTo>
                  <a:lnTo>
                    <a:pt x="0" y="1129450"/>
                  </a:lnTo>
                  <a:close/>
                </a:path>
              </a:pathLst>
            </a:custGeom>
            <a:solidFill>
              <a:srgbClr val="BCD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 rot="174311">
              <a:off x="3558162" y="2069432"/>
              <a:ext cx="1861290" cy="1449765"/>
            </a:xfrm>
            <a:custGeom>
              <a:avLst/>
              <a:gdLst>
                <a:gd name="connsiteX0" fmla="*/ 951278 w 1861290"/>
                <a:gd name="connsiteY0" fmla="*/ 0 h 1449765"/>
                <a:gd name="connsiteX1" fmla="*/ 1861290 w 1861290"/>
                <a:gd name="connsiteY1" fmla="*/ 1442533 h 1449765"/>
                <a:gd name="connsiteX2" fmla="*/ 1718792 w 1861290"/>
                <a:gd name="connsiteY2" fmla="*/ 1449765 h 1449765"/>
                <a:gd name="connsiteX3" fmla="*/ 0 w 1861290"/>
                <a:gd name="connsiteY3" fmla="*/ 414301 h 144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1290" h="1449765">
                  <a:moveTo>
                    <a:pt x="951278" y="0"/>
                  </a:moveTo>
                  <a:lnTo>
                    <a:pt x="1861290" y="1442533"/>
                  </a:lnTo>
                  <a:lnTo>
                    <a:pt x="1718792" y="1449765"/>
                  </a:lnTo>
                  <a:lnTo>
                    <a:pt x="0" y="414301"/>
                  </a:lnTo>
                  <a:close/>
                </a:path>
              </a:pathLst>
            </a:custGeom>
            <a:solidFill>
              <a:srgbClr val="9EC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528381" y="2081224"/>
              <a:ext cx="1800879" cy="1476987"/>
            </a:xfrm>
            <a:custGeom>
              <a:avLst/>
              <a:gdLst>
                <a:gd name="connsiteX0" fmla="*/ 0 w 1800879"/>
                <a:gd name="connsiteY0" fmla="*/ 0 h 1476987"/>
                <a:gd name="connsiteX1" fmla="*/ 1800879 w 1800879"/>
                <a:gd name="connsiteY1" fmla="*/ 850131 h 1476987"/>
                <a:gd name="connsiteX2" fmla="*/ 1232660 w 1800879"/>
                <a:gd name="connsiteY2" fmla="*/ 1476987 h 1476987"/>
                <a:gd name="connsiteX3" fmla="*/ 841915 w 1800879"/>
                <a:gd name="connsiteY3" fmla="*/ 1476987 h 147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879" h="1476987">
                  <a:moveTo>
                    <a:pt x="0" y="0"/>
                  </a:moveTo>
                  <a:lnTo>
                    <a:pt x="1800879" y="850131"/>
                  </a:lnTo>
                  <a:lnTo>
                    <a:pt x="1232660" y="1476987"/>
                  </a:lnTo>
                  <a:lnTo>
                    <a:pt x="841915" y="1476987"/>
                  </a:lnTo>
                  <a:close/>
                </a:path>
              </a:pathLst>
            </a:custGeom>
            <a:solidFill>
              <a:srgbClr val="8BC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21356441">
              <a:off x="6043047" y="2039021"/>
              <a:ext cx="1096817" cy="1258732"/>
            </a:xfrm>
            <a:custGeom>
              <a:avLst/>
              <a:gdLst>
                <a:gd name="connsiteX0" fmla="*/ 1096817 w 1096817"/>
                <a:gd name="connsiteY0" fmla="*/ 0 h 1258732"/>
                <a:gd name="connsiteX1" fmla="*/ 1007489 w 1096817"/>
                <a:gd name="connsiteY1" fmla="*/ 1258732 h 1258732"/>
                <a:gd name="connsiteX2" fmla="*/ 0 w 1096817"/>
                <a:gd name="connsiteY2" fmla="*/ 791312 h 12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817" h="1258732">
                  <a:moveTo>
                    <a:pt x="1096817" y="0"/>
                  </a:moveTo>
                  <a:lnTo>
                    <a:pt x="1007489" y="1258732"/>
                  </a:lnTo>
                  <a:lnTo>
                    <a:pt x="0" y="791312"/>
                  </a:lnTo>
                  <a:close/>
                </a:path>
              </a:pathLst>
            </a:custGeom>
            <a:solidFill>
              <a:srgbClr val="8AC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409587" y="2862962"/>
              <a:ext cx="914076" cy="695248"/>
            </a:xfrm>
            <a:custGeom>
              <a:avLst/>
              <a:gdLst>
                <a:gd name="connsiteX0" fmla="*/ 648367 w 914076"/>
                <a:gd name="connsiteY0" fmla="*/ 0 h 695248"/>
                <a:gd name="connsiteX1" fmla="*/ 914076 w 914076"/>
                <a:gd name="connsiteY1" fmla="*/ 695248 h 695248"/>
                <a:gd name="connsiteX2" fmla="*/ 0 w 914076"/>
                <a:gd name="connsiteY2" fmla="*/ 695248 h 69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076" h="695248">
                  <a:moveTo>
                    <a:pt x="648367" y="0"/>
                  </a:moveTo>
                  <a:lnTo>
                    <a:pt x="914076" y="695248"/>
                  </a:lnTo>
                  <a:lnTo>
                    <a:pt x="0" y="695248"/>
                  </a:lnTo>
                  <a:close/>
                </a:path>
              </a:pathLst>
            </a:custGeom>
            <a:solidFill>
              <a:srgbClr val="7DB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21375082">
              <a:off x="6077815" y="2833850"/>
              <a:ext cx="1015215" cy="756867"/>
            </a:xfrm>
            <a:custGeom>
              <a:avLst/>
              <a:gdLst>
                <a:gd name="connsiteX0" fmla="*/ 0 w 1015215"/>
                <a:gd name="connsiteY0" fmla="*/ 0 h 756867"/>
                <a:gd name="connsiteX1" fmla="*/ 1015215 w 1015215"/>
                <a:gd name="connsiteY1" fmla="*/ 408895 h 756867"/>
                <a:gd name="connsiteX2" fmla="*/ 992416 w 1015215"/>
                <a:gd name="connsiteY2" fmla="*/ 756867 h 756867"/>
                <a:gd name="connsiteX3" fmla="*/ 222407 w 1015215"/>
                <a:gd name="connsiteY3" fmla="*/ 706416 h 75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215" h="756867">
                  <a:moveTo>
                    <a:pt x="0" y="0"/>
                  </a:moveTo>
                  <a:lnTo>
                    <a:pt x="1015215" y="408895"/>
                  </a:lnTo>
                  <a:lnTo>
                    <a:pt x="992416" y="756867"/>
                  </a:lnTo>
                  <a:lnTo>
                    <a:pt x="222407" y="706416"/>
                  </a:lnTo>
                  <a:close/>
                </a:path>
              </a:pathLst>
            </a:custGeom>
            <a:solidFill>
              <a:srgbClr val="B3D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946469" y="2000812"/>
              <a:ext cx="772991" cy="539699"/>
            </a:xfrm>
            <a:custGeom>
              <a:avLst/>
              <a:gdLst>
                <a:gd name="connsiteX0" fmla="*/ 0 w 772991"/>
                <a:gd name="connsiteY0" fmla="*/ 0 h 539699"/>
                <a:gd name="connsiteX1" fmla="*/ 575756 w 772991"/>
                <a:gd name="connsiteY1" fmla="*/ 0 h 539699"/>
                <a:gd name="connsiteX2" fmla="*/ 772991 w 772991"/>
                <a:gd name="connsiteY2" fmla="*/ 539699 h 5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991" h="539699">
                  <a:moveTo>
                    <a:pt x="0" y="0"/>
                  </a:moveTo>
                  <a:lnTo>
                    <a:pt x="575756" y="0"/>
                  </a:lnTo>
                  <a:lnTo>
                    <a:pt x="772991" y="539699"/>
                  </a:lnTo>
                  <a:close/>
                </a:path>
              </a:pathLst>
            </a:custGeom>
            <a:solidFill>
              <a:srgbClr val="C3D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3507994" y="2000811"/>
              <a:ext cx="1020097" cy="539094"/>
            </a:xfrm>
            <a:custGeom>
              <a:avLst/>
              <a:gdLst>
                <a:gd name="connsiteX0" fmla="*/ 0 w 1020097"/>
                <a:gd name="connsiteY0" fmla="*/ 0 h 539094"/>
                <a:gd name="connsiteX1" fmla="*/ 890512 w 1020097"/>
                <a:gd name="connsiteY1" fmla="*/ 0 h 539094"/>
                <a:gd name="connsiteX2" fmla="*/ 1020097 w 1020097"/>
                <a:gd name="connsiteY2" fmla="*/ 83769 h 539094"/>
                <a:gd name="connsiteX3" fmla="*/ 207297 w 1020097"/>
                <a:gd name="connsiteY3" fmla="*/ 539094 h 53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0097" h="539094">
                  <a:moveTo>
                    <a:pt x="0" y="0"/>
                  </a:moveTo>
                  <a:lnTo>
                    <a:pt x="890512" y="0"/>
                  </a:lnTo>
                  <a:lnTo>
                    <a:pt x="1020097" y="83769"/>
                  </a:lnTo>
                  <a:lnTo>
                    <a:pt x="207297" y="539094"/>
                  </a:lnTo>
                  <a:close/>
                </a:path>
              </a:pathLst>
            </a:custGeom>
            <a:solidFill>
              <a:srgbClr val="7FB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21322518">
              <a:off x="4546288" y="1899740"/>
              <a:ext cx="2575143" cy="985894"/>
            </a:xfrm>
            <a:custGeom>
              <a:avLst/>
              <a:gdLst>
                <a:gd name="connsiteX0" fmla="*/ 53948 w 2575143"/>
                <a:gd name="connsiteY0" fmla="*/ 0 h 985894"/>
                <a:gd name="connsiteX1" fmla="*/ 2575143 w 2575143"/>
                <a:gd name="connsiteY1" fmla="*/ 203945 h 985894"/>
                <a:gd name="connsiteX2" fmla="*/ 2573712 w 2575143"/>
                <a:gd name="connsiteY2" fmla="*/ 221634 h 985894"/>
                <a:gd name="connsiteX3" fmla="*/ 1470660 w 2575143"/>
                <a:gd name="connsiteY3" fmla="*/ 985894 h 985894"/>
                <a:gd name="connsiteX4" fmla="*/ 0 w 2575143"/>
                <a:gd name="connsiteY4" fmla="*/ 77411 h 98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143" h="985894">
                  <a:moveTo>
                    <a:pt x="53948" y="0"/>
                  </a:moveTo>
                  <a:lnTo>
                    <a:pt x="2575143" y="203945"/>
                  </a:lnTo>
                  <a:lnTo>
                    <a:pt x="2573712" y="221634"/>
                  </a:lnTo>
                  <a:lnTo>
                    <a:pt x="1470660" y="985894"/>
                  </a:lnTo>
                  <a:lnTo>
                    <a:pt x="0" y="77411"/>
                  </a:lnTo>
                  <a:close/>
                </a:path>
              </a:pathLst>
            </a:custGeom>
            <a:solidFill>
              <a:srgbClr val="77B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89280" y="1908788"/>
              <a:ext cx="2799164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 err="1" smtClean="0">
                  <a:solidFill>
                    <a:srgbClr val="8AC34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Glot</a:t>
              </a:r>
              <a:endParaRPr lang="ko-KR" altLang="en-US" sz="11500" dirty="0">
                <a:solidFill>
                  <a:srgbClr val="8AC3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79150" y="1776721"/>
              <a:ext cx="894796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</a:t>
              </a:r>
              <a:endParaRPr lang="ko-KR" altLang="en-US" sz="1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98167" y="1881439"/>
              <a:ext cx="2178803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Pol</a:t>
              </a:r>
              <a:endParaRPr lang="ko-KR" altLang="en-US" sz="1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11252" y="4124295"/>
            <a:ext cx="4015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8AC34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동아리는</a:t>
            </a:r>
            <a:r>
              <a:rPr lang="en-US" altLang="ko-KR" sz="4800" dirty="0" smtClean="0">
                <a:solidFill>
                  <a:srgbClr val="8AC34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800" dirty="0">
              <a:solidFill>
                <a:srgbClr val="8AC34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2201" y="5386178"/>
            <a:ext cx="1091810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저희 동아리는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외에 모두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학년으로 구성되어 있으며 서버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클라이언트를 프로젝트를 하면서 배우는 프로젝트 동아리 입니다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그렇기에 배움을 목적을 두고 활동 하려고 합니다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54">
        <p:fade/>
      </p:transition>
    </mc:Choice>
    <mc:Fallback xmlns="">
      <p:transition advTm="1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635" y="4980442"/>
            <a:ext cx="7003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예정 프로젝트 소개</a:t>
            </a:r>
            <a:endParaRPr lang="en-US" sz="5400" dirty="0">
              <a:solidFill>
                <a:srgbClr val="77BB42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 rot="16629151">
            <a:off x="1036403" y="2066550"/>
            <a:ext cx="765279" cy="1272737"/>
          </a:xfrm>
          <a:custGeom>
            <a:avLst/>
            <a:gdLst>
              <a:gd name="connsiteX0" fmla="*/ 721371 w 765279"/>
              <a:gd name="connsiteY0" fmla="*/ 658229 h 1272737"/>
              <a:gd name="connsiteX1" fmla="*/ 765279 w 765279"/>
              <a:gd name="connsiteY1" fmla="*/ 1008134 h 1272737"/>
              <a:gd name="connsiteX2" fmla="*/ 4293 w 765279"/>
              <a:gd name="connsiteY2" fmla="*/ 1272737 h 1272737"/>
              <a:gd name="connsiteX3" fmla="*/ 0 w 765279"/>
              <a:gd name="connsiteY3" fmla="*/ 0 h 1272737"/>
              <a:gd name="connsiteX4" fmla="*/ 120203 w 765279"/>
              <a:gd name="connsiteY4" fmla="*/ 0 h 127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279" h="1272737">
                <a:moveTo>
                  <a:pt x="721371" y="658229"/>
                </a:moveTo>
                <a:lnTo>
                  <a:pt x="765279" y="1008134"/>
                </a:lnTo>
                <a:lnTo>
                  <a:pt x="4293" y="1272737"/>
                </a:lnTo>
                <a:lnTo>
                  <a:pt x="0" y="0"/>
                </a:lnTo>
                <a:lnTo>
                  <a:pt x="120203" y="0"/>
                </a:lnTo>
                <a:close/>
              </a:path>
            </a:pathLst>
          </a:custGeom>
          <a:solidFill>
            <a:srgbClr val="CEE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0" y="2369545"/>
            <a:ext cx="924603" cy="748806"/>
          </a:xfrm>
          <a:custGeom>
            <a:avLst/>
            <a:gdLst>
              <a:gd name="connsiteX0" fmla="*/ 0 w 924603"/>
              <a:gd name="connsiteY0" fmla="*/ 0 h 748806"/>
              <a:gd name="connsiteX1" fmla="*/ 141685 w 924603"/>
              <a:gd name="connsiteY1" fmla="*/ 0 h 748806"/>
              <a:gd name="connsiteX2" fmla="*/ 924603 w 924603"/>
              <a:gd name="connsiteY2" fmla="*/ 544571 h 748806"/>
              <a:gd name="connsiteX3" fmla="*/ 0 w 924603"/>
              <a:gd name="connsiteY3" fmla="*/ 748806 h 74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603" h="748806">
                <a:moveTo>
                  <a:pt x="0" y="0"/>
                </a:moveTo>
                <a:lnTo>
                  <a:pt x="141685" y="0"/>
                </a:lnTo>
                <a:lnTo>
                  <a:pt x="924603" y="544571"/>
                </a:lnTo>
                <a:lnTo>
                  <a:pt x="0" y="748806"/>
                </a:lnTo>
                <a:close/>
              </a:path>
            </a:pathLst>
          </a:custGeom>
          <a:solidFill>
            <a:srgbClr val="CEE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0" y="2900051"/>
            <a:ext cx="918888" cy="1026893"/>
          </a:xfrm>
          <a:custGeom>
            <a:avLst/>
            <a:gdLst>
              <a:gd name="connsiteX0" fmla="*/ 918888 w 918888"/>
              <a:gd name="connsiteY0" fmla="*/ 0 h 1026893"/>
              <a:gd name="connsiteX1" fmla="*/ 319262 w 918888"/>
              <a:gd name="connsiteY1" fmla="*/ 1026893 h 1026893"/>
              <a:gd name="connsiteX2" fmla="*/ 0 w 918888"/>
              <a:gd name="connsiteY2" fmla="*/ 1026893 h 1026893"/>
              <a:gd name="connsiteX3" fmla="*/ 0 w 918888"/>
              <a:gd name="connsiteY3" fmla="*/ 211264 h 102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8888" h="1026893">
                <a:moveTo>
                  <a:pt x="918888" y="0"/>
                </a:moveTo>
                <a:lnTo>
                  <a:pt x="319262" y="1026893"/>
                </a:lnTo>
                <a:lnTo>
                  <a:pt x="0" y="1026893"/>
                </a:lnTo>
                <a:lnTo>
                  <a:pt x="0" y="211264"/>
                </a:lnTo>
                <a:close/>
              </a:path>
            </a:pathLst>
          </a:custGeom>
          <a:solidFill>
            <a:srgbClr val="98C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57822" y="2797494"/>
            <a:ext cx="2175752" cy="1129450"/>
          </a:xfrm>
          <a:custGeom>
            <a:avLst/>
            <a:gdLst>
              <a:gd name="connsiteX0" fmla="*/ 722064 w 2175752"/>
              <a:gd name="connsiteY0" fmla="*/ 0 h 1129450"/>
              <a:gd name="connsiteX1" fmla="*/ 2175752 w 2175752"/>
              <a:gd name="connsiteY1" fmla="*/ 1129450 h 1129450"/>
              <a:gd name="connsiteX2" fmla="*/ 0 w 2175752"/>
              <a:gd name="connsiteY2" fmla="*/ 1129450 h 11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752" h="1129450">
                <a:moveTo>
                  <a:pt x="722064" y="0"/>
                </a:moveTo>
                <a:lnTo>
                  <a:pt x="2175752" y="1129450"/>
                </a:lnTo>
                <a:lnTo>
                  <a:pt x="0" y="1129450"/>
                </a:lnTo>
                <a:close/>
              </a:path>
            </a:pathLst>
          </a:custGeom>
          <a:solidFill>
            <a:srgbClr val="BCD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74311">
            <a:off x="749944" y="2438166"/>
            <a:ext cx="1861290" cy="1449765"/>
          </a:xfrm>
          <a:custGeom>
            <a:avLst/>
            <a:gdLst>
              <a:gd name="connsiteX0" fmla="*/ 951278 w 1861290"/>
              <a:gd name="connsiteY0" fmla="*/ 0 h 1449765"/>
              <a:gd name="connsiteX1" fmla="*/ 1861290 w 1861290"/>
              <a:gd name="connsiteY1" fmla="*/ 1442533 h 1449765"/>
              <a:gd name="connsiteX2" fmla="*/ 1718792 w 1861290"/>
              <a:gd name="connsiteY2" fmla="*/ 1449765 h 1449765"/>
              <a:gd name="connsiteX3" fmla="*/ 0 w 1861290"/>
              <a:gd name="connsiteY3" fmla="*/ 414301 h 144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1290" h="1449765">
                <a:moveTo>
                  <a:pt x="951278" y="0"/>
                </a:moveTo>
                <a:lnTo>
                  <a:pt x="1861290" y="1442533"/>
                </a:lnTo>
                <a:lnTo>
                  <a:pt x="1718792" y="1449765"/>
                </a:lnTo>
                <a:lnTo>
                  <a:pt x="0" y="414301"/>
                </a:lnTo>
                <a:close/>
              </a:path>
            </a:pathLst>
          </a:custGeom>
          <a:solidFill>
            <a:srgbClr val="9EC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자유형 38"/>
          <p:cNvSpPr/>
          <p:nvPr/>
        </p:nvSpPr>
        <p:spPr>
          <a:xfrm>
            <a:off x="1720163" y="2449958"/>
            <a:ext cx="1800879" cy="1476987"/>
          </a:xfrm>
          <a:custGeom>
            <a:avLst/>
            <a:gdLst>
              <a:gd name="connsiteX0" fmla="*/ 0 w 1800879"/>
              <a:gd name="connsiteY0" fmla="*/ 0 h 1476987"/>
              <a:gd name="connsiteX1" fmla="*/ 1800879 w 1800879"/>
              <a:gd name="connsiteY1" fmla="*/ 850131 h 1476987"/>
              <a:gd name="connsiteX2" fmla="*/ 1232660 w 1800879"/>
              <a:gd name="connsiteY2" fmla="*/ 1476987 h 1476987"/>
              <a:gd name="connsiteX3" fmla="*/ 841915 w 1800879"/>
              <a:gd name="connsiteY3" fmla="*/ 1476987 h 147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879" h="1476987">
                <a:moveTo>
                  <a:pt x="0" y="0"/>
                </a:moveTo>
                <a:lnTo>
                  <a:pt x="1800879" y="850131"/>
                </a:lnTo>
                <a:lnTo>
                  <a:pt x="1232660" y="1476987"/>
                </a:lnTo>
                <a:lnTo>
                  <a:pt x="841915" y="1476987"/>
                </a:lnTo>
                <a:close/>
              </a:path>
            </a:pathLst>
          </a:custGeom>
          <a:solidFill>
            <a:srgbClr val="8BC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 rot="21356441">
            <a:off x="3234829" y="2407755"/>
            <a:ext cx="1096817" cy="1258732"/>
          </a:xfrm>
          <a:custGeom>
            <a:avLst/>
            <a:gdLst>
              <a:gd name="connsiteX0" fmla="*/ 1096817 w 1096817"/>
              <a:gd name="connsiteY0" fmla="*/ 0 h 1258732"/>
              <a:gd name="connsiteX1" fmla="*/ 1007489 w 1096817"/>
              <a:gd name="connsiteY1" fmla="*/ 1258732 h 1258732"/>
              <a:gd name="connsiteX2" fmla="*/ 0 w 1096817"/>
              <a:gd name="connsiteY2" fmla="*/ 791312 h 125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817" h="1258732">
                <a:moveTo>
                  <a:pt x="1096817" y="0"/>
                </a:moveTo>
                <a:lnTo>
                  <a:pt x="1007489" y="1258732"/>
                </a:lnTo>
                <a:lnTo>
                  <a:pt x="0" y="791312"/>
                </a:lnTo>
                <a:close/>
              </a:path>
            </a:pathLst>
          </a:custGeom>
          <a:solidFill>
            <a:srgbClr val="8AC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601369" y="3231696"/>
            <a:ext cx="914076" cy="695248"/>
          </a:xfrm>
          <a:custGeom>
            <a:avLst/>
            <a:gdLst>
              <a:gd name="connsiteX0" fmla="*/ 648367 w 914076"/>
              <a:gd name="connsiteY0" fmla="*/ 0 h 695248"/>
              <a:gd name="connsiteX1" fmla="*/ 914076 w 914076"/>
              <a:gd name="connsiteY1" fmla="*/ 695248 h 695248"/>
              <a:gd name="connsiteX2" fmla="*/ 0 w 914076"/>
              <a:gd name="connsiteY2" fmla="*/ 695248 h 69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076" h="695248">
                <a:moveTo>
                  <a:pt x="648367" y="0"/>
                </a:moveTo>
                <a:lnTo>
                  <a:pt x="914076" y="695248"/>
                </a:lnTo>
                <a:lnTo>
                  <a:pt x="0" y="695248"/>
                </a:lnTo>
                <a:close/>
              </a:path>
            </a:pathLst>
          </a:custGeom>
          <a:solidFill>
            <a:srgbClr val="7DB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 rot="21375082">
            <a:off x="3269597" y="3202584"/>
            <a:ext cx="1015215" cy="756867"/>
          </a:xfrm>
          <a:custGeom>
            <a:avLst/>
            <a:gdLst>
              <a:gd name="connsiteX0" fmla="*/ 0 w 1015215"/>
              <a:gd name="connsiteY0" fmla="*/ 0 h 756867"/>
              <a:gd name="connsiteX1" fmla="*/ 1015215 w 1015215"/>
              <a:gd name="connsiteY1" fmla="*/ 408895 h 756867"/>
              <a:gd name="connsiteX2" fmla="*/ 992416 w 1015215"/>
              <a:gd name="connsiteY2" fmla="*/ 756867 h 756867"/>
              <a:gd name="connsiteX3" fmla="*/ 222407 w 1015215"/>
              <a:gd name="connsiteY3" fmla="*/ 706416 h 75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215" h="756867">
                <a:moveTo>
                  <a:pt x="0" y="0"/>
                </a:moveTo>
                <a:lnTo>
                  <a:pt x="1015215" y="408895"/>
                </a:lnTo>
                <a:lnTo>
                  <a:pt x="992416" y="756867"/>
                </a:lnTo>
                <a:lnTo>
                  <a:pt x="222407" y="706416"/>
                </a:lnTo>
                <a:close/>
              </a:path>
            </a:pathLst>
          </a:custGeom>
          <a:solidFill>
            <a:srgbClr val="B3D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138251" y="2369546"/>
            <a:ext cx="772991" cy="539699"/>
          </a:xfrm>
          <a:custGeom>
            <a:avLst/>
            <a:gdLst>
              <a:gd name="connsiteX0" fmla="*/ 0 w 772991"/>
              <a:gd name="connsiteY0" fmla="*/ 0 h 539699"/>
              <a:gd name="connsiteX1" fmla="*/ 575756 w 772991"/>
              <a:gd name="connsiteY1" fmla="*/ 0 h 539699"/>
              <a:gd name="connsiteX2" fmla="*/ 772991 w 772991"/>
              <a:gd name="connsiteY2" fmla="*/ 539699 h 53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991" h="539699">
                <a:moveTo>
                  <a:pt x="0" y="0"/>
                </a:moveTo>
                <a:lnTo>
                  <a:pt x="575756" y="0"/>
                </a:lnTo>
                <a:lnTo>
                  <a:pt x="772991" y="539699"/>
                </a:lnTo>
                <a:close/>
              </a:path>
            </a:pathLst>
          </a:custGeom>
          <a:solidFill>
            <a:srgbClr val="C3D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699776" y="2369545"/>
            <a:ext cx="1020097" cy="539094"/>
          </a:xfrm>
          <a:custGeom>
            <a:avLst/>
            <a:gdLst>
              <a:gd name="connsiteX0" fmla="*/ 0 w 1020097"/>
              <a:gd name="connsiteY0" fmla="*/ 0 h 539094"/>
              <a:gd name="connsiteX1" fmla="*/ 890512 w 1020097"/>
              <a:gd name="connsiteY1" fmla="*/ 0 h 539094"/>
              <a:gd name="connsiteX2" fmla="*/ 1020097 w 1020097"/>
              <a:gd name="connsiteY2" fmla="*/ 83769 h 539094"/>
              <a:gd name="connsiteX3" fmla="*/ 207297 w 1020097"/>
              <a:gd name="connsiteY3" fmla="*/ 539094 h 5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097" h="539094">
                <a:moveTo>
                  <a:pt x="0" y="0"/>
                </a:moveTo>
                <a:lnTo>
                  <a:pt x="890512" y="0"/>
                </a:lnTo>
                <a:lnTo>
                  <a:pt x="1020097" y="83769"/>
                </a:lnTo>
                <a:lnTo>
                  <a:pt x="207297" y="539094"/>
                </a:lnTo>
                <a:close/>
              </a:path>
            </a:pathLst>
          </a:custGeom>
          <a:solidFill>
            <a:srgbClr val="7F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21322518">
            <a:off x="1738070" y="2268474"/>
            <a:ext cx="2575143" cy="985894"/>
          </a:xfrm>
          <a:custGeom>
            <a:avLst/>
            <a:gdLst>
              <a:gd name="connsiteX0" fmla="*/ 53948 w 2575143"/>
              <a:gd name="connsiteY0" fmla="*/ 0 h 985894"/>
              <a:gd name="connsiteX1" fmla="*/ 2575143 w 2575143"/>
              <a:gd name="connsiteY1" fmla="*/ 203945 h 985894"/>
              <a:gd name="connsiteX2" fmla="*/ 2573712 w 2575143"/>
              <a:gd name="connsiteY2" fmla="*/ 221634 h 985894"/>
              <a:gd name="connsiteX3" fmla="*/ 1470660 w 2575143"/>
              <a:gd name="connsiteY3" fmla="*/ 985894 h 985894"/>
              <a:gd name="connsiteX4" fmla="*/ 0 w 2575143"/>
              <a:gd name="connsiteY4" fmla="*/ 77411 h 9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143" h="985894">
                <a:moveTo>
                  <a:pt x="53948" y="0"/>
                </a:moveTo>
                <a:lnTo>
                  <a:pt x="2575143" y="203945"/>
                </a:lnTo>
                <a:lnTo>
                  <a:pt x="2573712" y="221634"/>
                </a:lnTo>
                <a:lnTo>
                  <a:pt x="1470660" y="985894"/>
                </a:lnTo>
                <a:lnTo>
                  <a:pt x="0" y="77411"/>
                </a:lnTo>
                <a:close/>
              </a:path>
            </a:pathLst>
          </a:custGeom>
          <a:solidFill>
            <a:srgbClr val="77B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157332" y="2235882"/>
            <a:ext cx="309507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dirty="0" err="1" smtClean="0">
                <a:solidFill>
                  <a:srgbClr val="8AC3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oker</a:t>
            </a:r>
            <a:endParaRPr lang="ko-KR" altLang="en-US" sz="11500" dirty="0">
              <a:solidFill>
                <a:srgbClr val="8AC3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2597" y="2250173"/>
            <a:ext cx="410881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Indian</a:t>
            </a:r>
            <a:endParaRPr lang="ko-KR" altLang="en-US" sz="1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71502" y="2192924"/>
            <a:ext cx="103906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 smtClean="0">
                <a:solidFill>
                  <a:srgbClr val="8AC3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1702516" y="6017573"/>
            <a:ext cx="9368184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저희가 첫번째로 진행할 프로젝트는 인디언 포커입니다</a:t>
            </a:r>
            <a:r>
              <a:rPr lang="en-US" altLang="ko-KR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3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">
        <p:fade/>
      </p:transition>
    </mc:Choice>
    <mc:Fallback xmlns="">
      <p:transition spd="med" advTm="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0586" y="1617215"/>
            <a:ext cx="9190827" cy="51349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1175" y="451847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Reason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531" y="3270219"/>
            <a:ext cx="6094938" cy="156966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9600" dirty="0" smtClean="0">
                <a:solidFill>
                  <a:srgbClr val="77BB4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 </a:t>
            </a:r>
            <a:r>
              <a:rPr lang="ko-KR" altLang="en-US" sz="9600" dirty="0" err="1" smtClean="0">
                <a:solidFill>
                  <a:srgbClr val="77BB4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지니어스</a:t>
            </a:r>
            <a:endParaRPr lang="ko-KR" altLang="en-US" sz="9600" dirty="0" smtClean="0">
              <a:solidFill>
                <a:srgbClr val="77BB4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4337" y="2137202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8AC34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쉬운 룰</a:t>
            </a:r>
            <a:endParaRPr lang="ko-KR" altLang="en-US" sz="4800" b="1" dirty="0">
              <a:solidFill>
                <a:srgbClr val="8AC34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2671" y="1830918"/>
            <a:ext cx="2326435" cy="3456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1275" y="1857918"/>
            <a:ext cx="2333625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4259" y="3270219"/>
            <a:ext cx="2286000" cy="2286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3826" y="5351771"/>
            <a:ext cx="10502728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저희가 인디언포커를 프로젝트 주제로 고른 첫번째 이유는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동아리원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여러명이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TV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더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지니어스를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좋아했고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때 나온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인디언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포커라는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게임이 인상 깊었습니다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3826" y="5721102"/>
            <a:ext cx="10502728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두번째 이유는 룰이 쉬워서 입니다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3826" y="5492587"/>
            <a:ext cx="105027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카드는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가린채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상대방의 카드만 보고 배팅을 하며 카드의 수가 높은 사람이 배팅 금액을 가지는 매우 단순한 게임이기에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개발하기 좋을 것이라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생각하였습니다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16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8">
        <p:fade/>
      </p:transition>
    </mc:Choice>
    <mc:Fallback xmlns="">
      <p:transition spd="med" advTm="2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13372 1.48148E-6 C 0.19362 1.48148E-6 0.26745 0.03333 0.26745 0.06042 L 0.26745 0.1208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H="1" flipV="1">
            <a:off x="7117472" y="3538943"/>
            <a:ext cx="1504934" cy="91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762798" y="3606085"/>
            <a:ext cx="1435103" cy="264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800" y="503667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Tech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14" y="2435685"/>
            <a:ext cx="4015701" cy="208786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64152" y="2451345"/>
            <a:ext cx="2268376" cy="2656978"/>
            <a:chOff x="982915" y="1547564"/>
            <a:chExt cx="2268376" cy="2656978"/>
          </a:xfrm>
        </p:grpSpPr>
        <p:sp>
          <p:nvSpPr>
            <p:cNvPr id="3" name="타원 2"/>
            <p:cNvSpPr/>
            <p:nvPr/>
          </p:nvSpPr>
          <p:spPr>
            <a:xfrm>
              <a:off x="982915" y="1547564"/>
              <a:ext cx="2268376" cy="22683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853" y="1721580"/>
              <a:ext cx="1714500" cy="1714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89825" y="3619767"/>
              <a:ext cx="1654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8AC3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Android</a:t>
              </a:r>
              <a:endParaRPr lang="ko-KR" altLang="en-US" sz="3200" dirty="0">
                <a:solidFill>
                  <a:srgbClr val="8AC34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474839" y="2289914"/>
            <a:ext cx="2124838" cy="2818409"/>
            <a:chOff x="8435690" y="1546200"/>
            <a:chExt cx="2124838" cy="28184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" b="16706"/>
            <a:stretch/>
          </p:blipFill>
          <p:spPr>
            <a:xfrm>
              <a:off x="8435690" y="1546200"/>
              <a:ext cx="2124838" cy="206253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796636" y="3779834"/>
              <a:ext cx="1402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8AC3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Spring</a:t>
              </a:r>
              <a:endParaRPr lang="ko-KR" altLang="en-US" sz="3200" dirty="0">
                <a:solidFill>
                  <a:srgbClr val="8AC34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6149" y="1725956"/>
            <a:ext cx="2398646" cy="4402318"/>
            <a:chOff x="236149" y="1725956"/>
            <a:chExt cx="2398646" cy="4402318"/>
          </a:xfrm>
        </p:grpSpPr>
        <p:grpSp>
          <p:nvGrpSpPr>
            <p:cNvPr id="7" name="그룹 6"/>
            <p:cNvGrpSpPr/>
            <p:nvPr/>
          </p:nvGrpSpPr>
          <p:grpSpPr>
            <a:xfrm>
              <a:off x="236149" y="1725956"/>
              <a:ext cx="2398646" cy="4402318"/>
              <a:chOff x="4800759" y="1665288"/>
              <a:chExt cx="2398646" cy="440231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800759" y="1665288"/>
                <a:ext cx="2398646" cy="440231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567490" y="1779285"/>
                <a:ext cx="884023" cy="11636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4280" y="1812275"/>
                <a:ext cx="714350" cy="1061189"/>
              </a:xfrm>
              <a:prstGeom prst="rect">
                <a:avLst/>
              </a:prstGeom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5704907" y="3046335"/>
                <a:ext cx="590349" cy="5339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77BB42"/>
                    </a:solidFill>
                  </a:rPr>
                  <a:t>Call</a:t>
                </a:r>
                <a:endParaRPr lang="ko-KR" altLang="en-US" b="1">
                  <a:solidFill>
                    <a:srgbClr val="77BB42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912792" y="3054603"/>
                <a:ext cx="590349" cy="5339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77BB42"/>
                    </a:solidFill>
                  </a:rPr>
                  <a:t>BET</a:t>
                </a:r>
                <a:endParaRPr lang="ko-KR" altLang="en-US" b="1">
                  <a:solidFill>
                    <a:srgbClr val="77BB42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91166" y="3046335"/>
                <a:ext cx="590349" cy="5339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77BB42"/>
                    </a:solidFill>
                  </a:rPr>
                  <a:t>DIE</a:t>
                </a:r>
                <a:endParaRPr lang="ko-KR" altLang="en-US" b="1">
                  <a:solidFill>
                    <a:srgbClr val="77BB42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416099" y="3730887"/>
                <a:ext cx="704841" cy="41990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77BB42"/>
                    </a:solidFill>
                  </a:rPr>
                  <a:t>10</a:t>
                </a:r>
                <a:endParaRPr lang="ko-KR" altLang="en-US" b="1">
                  <a:solidFill>
                    <a:srgbClr val="77BB42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923749" y="3733785"/>
                <a:ext cx="704841" cy="41990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77BB42"/>
                    </a:solidFill>
                  </a:rPr>
                  <a:t>3</a:t>
                </a:r>
                <a:endParaRPr lang="ko-KR" altLang="en-US" b="1">
                  <a:solidFill>
                    <a:srgbClr val="77BB42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23748" y="4407170"/>
                <a:ext cx="2197191" cy="150960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b="1" dirty="0" smtClean="0">
                    <a:solidFill>
                      <a:srgbClr val="77BB42"/>
                    </a:solidFill>
                  </a:rPr>
                  <a:t>상대방 </a:t>
                </a:r>
                <a:r>
                  <a:rPr lang="en-US" altLang="ko-KR" sz="1400" b="1" dirty="0" smtClean="0">
                    <a:solidFill>
                      <a:srgbClr val="77BB42"/>
                    </a:solidFill>
                  </a:rPr>
                  <a:t>: </a:t>
                </a:r>
                <a:r>
                  <a:rPr lang="ko-KR" altLang="en-US" sz="1400" b="1" smtClean="0">
                    <a:solidFill>
                      <a:srgbClr val="77BB42"/>
                    </a:solidFill>
                  </a:rPr>
                  <a:t>이제 돈 없죠</a:t>
                </a:r>
                <a:r>
                  <a:rPr lang="en-US" altLang="ko-KR" sz="1400" b="1" dirty="0" smtClean="0">
                    <a:solidFill>
                      <a:srgbClr val="77BB42"/>
                    </a:solidFill>
                  </a:rPr>
                  <a:t>?</a:t>
                </a:r>
              </a:p>
              <a:p>
                <a:r>
                  <a:rPr lang="ko-KR" altLang="en-US" sz="1400" b="1" dirty="0" smtClean="0">
                    <a:solidFill>
                      <a:srgbClr val="77BB42"/>
                    </a:solidFill>
                  </a:rPr>
                  <a:t>나</a:t>
                </a:r>
                <a:r>
                  <a:rPr lang="en-US" altLang="ko-KR" sz="1400" b="1" dirty="0" smtClean="0">
                    <a:solidFill>
                      <a:srgbClr val="77BB42"/>
                    </a:solidFill>
                  </a:rPr>
                  <a:t>: </a:t>
                </a:r>
                <a:r>
                  <a:rPr lang="ko-KR" altLang="en-US" sz="1400" b="1" smtClean="0">
                    <a:solidFill>
                      <a:srgbClr val="77BB42"/>
                    </a:solidFill>
                  </a:rPr>
                  <a:t>아니 왜그러세요</a:t>
                </a:r>
                <a:r>
                  <a:rPr lang="en-US" altLang="ko-KR" sz="1400" b="1" dirty="0" smtClean="0">
                    <a:solidFill>
                      <a:srgbClr val="77BB42"/>
                    </a:solidFill>
                  </a:rPr>
                  <a:t>..</a:t>
                </a:r>
                <a:endParaRPr lang="ko-KR" altLang="en-US" sz="1400" b="1" dirty="0">
                  <a:solidFill>
                    <a:srgbClr val="77BB42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140749" y="3665576"/>
              <a:ext cx="847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77BB42"/>
                  </a:solidFill>
                </a:rPr>
                <a:t>Coin</a:t>
              </a:r>
            </a:p>
            <a:p>
              <a:r>
                <a:rPr lang="en-US" altLang="ko-KR" b="1" dirty="0">
                  <a:solidFill>
                    <a:srgbClr val="77BB42"/>
                  </a:solidFill>
                </a:rPr>
                <a:t> </a:t>
              </a:r>
              <a:r>
                <a:rPr lang="en-US" altLang="ko-KR" b="1" dirty="0" smtClean="0">
                  <a:solidFill>
                    <a:srgbClr val="77BB42"/>
                  </a:solidFill>
                </a:rPr>
                <a:t> 7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84611" y="5668967"/>
            <a:ext cx="105027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저희는 클라이언트는 안드로이드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 정보를 저장할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만들려고 합니다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559" y="5851058"/>
            <a:ext cx="10502728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1:1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대기방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매치서버를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만들고 그 기술은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웹소켓을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이용하려 합니다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9" name="Picture 2" descr="http://matzew.github.io/websockets/assets/img/connectivit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55" y="2176066"/>
            <a:ext cx="3132766" cy="31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44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0">
        <p:fade/>
      </p:transition>
    </mc:Choice>
    <mc:Fallback xmlns="">
      <p:transition spd="med" advTm="2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799" y="465435"/>
            <a:ext cx="736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Through the Project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40711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Android :</a:t>
            </a:r>
          </a:p>
          <a:p>
            <a:pPr algn="ctr"/>
            <a:endParaRPr lang="en-US" altLang="ko-KR" sz="3200" dirty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안드로이드 웹 통신 학습</a:t>
            </a:r>
            <a:endParaRPr lang="en-US" altLang="ko-KR" sz="60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"/>
    </mc:Choice>
    <mc:Fallback xmlns="">
      <p:transition spd="slow" advTm="5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465435"/>
            <a:ext cx="444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Goals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40711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Android :</a:t>
            </a:r>
          </a:p>
          <a:p>
            <a:pPr algn="ctr"/>
            <a:endParaRPr lang="en-US" sz="3200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: 1 </a:t>
            </a:r>
            <a:r>
              <a:rPr lang="ko-KR" altLang="en-US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플레이에 지장이 없을 것</a:t>
            </a:r>
            <a:endParaRPr lang="en-US" sz="60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2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799" y="465435"/>
            <a:ext cx="736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Through the Project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76488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Server :</a:t>
            </a:r>
          </a:p>
          <a:p>
            <a:pPr algn="ctr"/>
            <a:endParaRPr lang="en-US" altLang="ko-KR" sz="3200" dirty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</a:t>
            </a:r>
            <a:r>
              <a:rPr lang="ko-KR" altLang="en-US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공부하고 </a:t>
            </a:r>
            <a:endParaRPr lang="en-US" altLang="ko-KR" sz="60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6000" b="1" dirty="0" err="1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웹소켓에</a:t>
            </a:r>
            <a:r>
              <a:rPr lang="ko-KR" altLang="en-US" sz="60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대한 지식 습득</a:t>
            </a:r>
            <a:endParaRPr lang="en-US" altLang="ko-KR" sz="60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85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"/>
    </mc:Choice>
    <mc:Fallback xmlns="">
      <p:transition spd="slow" advTm="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474960"/>
            <a:ext cx="444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Goals</a:t>
            </a:r>
            <a:endParaRPr 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088142"/>
            <a:ext cx="12192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Server</a:t>
            </a:r>
            <a:r>
              <a:rPr lang="en-US" sz="40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sz="4000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algn="ctr"/>
            <a:endParaRPr lang="en-US" sz="4000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sz="5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5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인이 동시에 게임을 구동하더라도</a:t>
            </a:r>
            <a:endParaRPr lang="en-US" altLang="ko-KR" sz="54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5400" b="1" dirty="0" smtClean="0">
                <a:solidFill>
                  <a:srgbClr val="77BB4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지장이 없을 것</a:t>
            </a:r>
            <a:endParaRPr lang="en-US" sz="5400" b="1" dirty="0" smtClean="0">
              <a:solidFill>
                <a:srgbClr val="77BB4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38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1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2|0.1|0.2|0.2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3|0.1|0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7535</TotalTime>
  <Words>625</Words>
  <Application>Microsoft Office PowerPoint</Application>
  <PresentationFormat>와이드스크린</PresentationFormat>
  <Paragraphs>130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</vt:lpstr>
      <vt:lpstr>맑은 고딕</vt:lpstr>
      <vt:lpstr>Arial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신현규</dc:creator>
  <cp:lastModifiedBy>Windows 사용자</cp:lastModifiedBy>
  <cp:revision>1132</cp:revision>
  <dcterms:created xsi:type="dcterms:W3CDTF">2017-05-04T23:14:14Z</dcterms:created>
  <dcterms:modified xsi:type="dcterms:W3CDTF">2017-09-19T13:17:53Z</dcterms:modified>
</cp:coreProperties>
</file>