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321" r:id="rId2"/>
    <p:sldId id="260" r:id="rId3"/>
    <p:sldId id="324" r:id="rId4"/>
    <p:sldId id="325" r:id="rId5"/>
    <p:sldId id="326" r:id="rId6"/>
    <p:sldId id="28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290" r:id="rId20"/>
    <p:sldId id="304" r:id="rId21"/>
    <p:sldId id="302" r:id="rId22"/>
    <p:sldId id="301" r:id="rId23"/>
    <p:sldId id="339" r:id="rId24"/>
    <p:sldId id="340" r:id="rId25"/>
    <p:sldId id="305" r:id="rId26"/>
    <p:sldId id="306" r:id="rId27"/>
    <p:sldId id="307" r:id="rId28"/>
    <p:sldId id="341" r:id="rId29"/>
    <p:sldId id="342" r:id="rId30"/>
    <p:sldId id="343" r:id="rId31"/>
    <p:sldId id="314" r:id="rId32"/>
    <p:sldId id="315" r:id="rId33"/>
    <p:sldId id="316" r:id="rId34"/>
    <p:sldId id="317" r:id="rId35"/>
    <p:sldId id="318" r:id="rId36"/>
    <p:sldId id="319" r:id="rId37"/>
    <p:sldId id="322" r:id="rId38"/>
    <p:sldId id="323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OVCoaavcXjhOJCXAXsJpg8kNO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65452" autoAdjust="0"/>
  </p:normalViewPr>
  <p:slideViewPr>
    <p:cSldViewPr snapToGrid="0">
      <p:cViewPr varScale="1">
        <p:scale>
          <a:sx n="45" d="100"/>
          <a:sy n="45" d="100"/>
        </p:scale>
        <p:origin x="14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3678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sz="1200" dirty="0">
                <a:solidFill>
                  <a:schemeClr val="bg1"/>
                </a:solidFill>
                <a:latin typeface="+mj-lt"/>
              </a:rPr>
              <a:t>Devuelve un objeto del tipo </a:t>
            </a:r>
            <a:r>
              <a:rPr lang="es-AR" sz="12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1200" dirty="0">
                <a:solidFill>
                  <a:schemeClr val="bg1"/>
                </a:solidFill>
                <a:latin typeface="+mj-lt"/>
              </a:rPr>
              <a:t> con los datos del fichero CSV fichero.csv usando como separador de los datos la cadena separador. Como nombres de columnas se utiliza los valores de la fila n y como nombres de filas los valores de la columna 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sz="1200" dirty="0">
                <a:solidFill>
                  <a:schemeClr val="bg1"/>
                </a:solidFill>
                <a:latin typeface="+mj-lt"/>
              </a:rPr>
              <a:t>Si no se indica m se utilizan como nombres de filas los enteros empezando en 0. Los valores </a:t>
            </a:r>
            <a:r>
              <a:rPr lang="es-AR" sz="1200" dirty="0" err="1">
                <a:solidFill>
                  <a:schemeClr val="bg1"/>
                </a:solidFill>
                <a:latin typeface="+mj-lt"/>
              </a:rPr>
              <a:t>incluídos</a:t>
            </a:r>
            <a:r>
              <a:rPr lang="es-AR" sz="1200" dirty="0">
                <a:solidFill>
                  <a:schemeClr val="bg1"/>
                </a:solidFill>
                <a:latin typeface="+mj-lt"/>
              </a:rPr>
              <a:t> en la lista no-validos se convierten en </a:t>
            </a:r>
            <a:r>
              <a:rPr lang="es-AR" sz="1200" dirty="0" err="1">
                <a:solidFill>
                  <a:schemeClr val="bg1"/>
                </a:solidFill>
                <a:latin typeface="+mj-lt"/>
              </a:rPr>
              <a:t>NaN</a:t>
            </a:r>
            <a:r>
              <a:rPr lang="es-AR" sz="1200" dirty="0">
                <a:solidFill>
                  <a:schemeClr val="bg1"/>
                </a:solidFill>
                <a:latin typeface="+mj-lt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sz="1200" dirty="0">
                <a:solidFill>
                  <a:schemeClr val="bg1"/>
                </a:solidFill>
                <a:latin typeface="+mj-lt"/>
              </a:rPr>
              <a:t>Para los datos numéricos se utiliza como separador de decimales el carácter indicado en separador-decimal.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AR" sz="1200" dirty="0">
              <a:solidFill>
                <a:schemeClr val="bg1"/>
              </a:solidFill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213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29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>
                <a:solidFill>
                  <a:schemeClr val="bg1"/>
                </a:solidFill>
              </a:rPr>
              <a:t>Existen varias propiedades o métodos para ver las características de un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680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dirty="0"/>
              <a:t>Al igual que para las series, los siguientes métodos permiten resumir la información de un </a:t>
            </a:r>
            <a:r>
              <a:rPr lang="es-AR" dirty="0" err="1"/>
              <a:t>DataFrame</a:t>
            </a:r>
            <a:r>
              <a:rPr lang="es-AR" dirty="0"/>
              <a:t> por columnas: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64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dirty="0">
                <a:effectLst/>
                <a:latin typeface="Source Sans Pro" panose="020B0503030403020204" pitchFamily="34" charset="0"/>
              </a:rPr>
              <a:t>La ventaja de </a:t>
            </a:r>
            <a:r>
              <a:rPr lang="es-AR" b="0" i="0" dirty="0" err="1">
                <a:effectLst/>
                <a:latin typeface="Source Sans Pro" panose="020B0503030403020204" pitchFamily="34" charset="0"/>
              </a:rPr>
              <a:t>Numpy</a:t>
            </a:r>
            <a:r>
              <a:rPr lang="es-AR" b="0" i="0" dirty="0">
                <a:effectLst/>
                <a:latin typeface="Source Sans Pro" panose="020B0503030403020204" pitchFamily="34" charset="0"/>
              </a:rPr>
              <a:t> frente a las listas predefinidas en Python es que el procesamiento de los </a:t>
            </a:r>
            <a:r>
              <a:rPr lang="es-AR" b="0" i="0" dirty="0" err="1">
                <a:effectLst/>
                <a:latin typeface="Source Sans Pro" panose="020B0503030403020204" pitchFamily="34" charset="0"/>
              </a:rPr>
              <a:t>arrays</a:t>
            </a:r>
            <a:r>
              <a:rPr lang="es-AR" b="0" i="0" dirty="0">
                <a:effectLst/>
                <a:latin typeface="Source Sans Pro" panose="020B0503030403020204" pitchFamily="34" charset="0"/>
              </a:rPr>
              <a:t> se realiza mucho más rápido (hasta 50 veces más) que las listas, lo cual la hace ideal para el procesamiento de vectores y matrices de grandes dimensiones.</a:t>
            </a: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4333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Dentro del flujo de trabajo de un proyecto de datos es necesario pasar por una </a:t>
            </a:r>
            <a:r>
              <a:rPr lang="es-AR" b="1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etapa de limpieza de los datos</a:t>
            </a: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.</a:t>
            </a: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687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738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b="1" i="0" dirty="0">
                <a:solidFill>
                  <a:srgbClr val="2E2F30"/>
                </a:solidFill>
                <a:effectLst/>
                <a:latin typeface="Inter"/>
              </a:rPr>
              <a:t>De Formato Ancho a Largo (</a:t>
            </a:r>
            <a:r>
              <a:rPr lang="es-AR" b="1" i="0" dirty="0" err="1">
                <a:solidFill>
                  <a:srgbClr val="2E2F30"/>
                </a:solidFill>
                <a:effectLst/>
                <a:latin typeface="Inter"/>
              </a:rPr>
              <a:t>Melt</a:t>
            </a:r>
            <a:r>
              <a:rPr lang="es-AR" b="1" i="0" dirty="0">
                <a:solidFill>
                  <a:srgbClr val="2E2F30"/>
                </a:solidFill>
                <a:effectLst/>
                <a:latin typeface="Inter"/>
              </a:rPr>
              <a:t>):</a:t>
            </a:r>
            <a:r>
              <a:rPr lang="es-AR" b="0" i="0" dirty="0">
                <a:solidFill>
                  <a:srgbClr val="2E2F30"/>
                </a:solidFill>
                <a:effectLst/>
                <a:latin typeface="Inter"/>
              </a:rPr>
              <a:t> La operación "</a:t>
            </a:r>
            <a:r>
              <a:rPr lang="es-AR" b="0" i="0" dirty="0" err="1">
                <a:solidFill>
                  <a:srgbClr val="2E2F30"/>
                </a:solidFill>
                <a:effectLst/>
                <a:latin typeface="Inter"/>
              </a:rPr>
              <a:t>melt</a:t>
            </a:r>
            <a:r>
              <a:rPr lang="es-AR" b="0" i="0" dirty="0">
                <a:solidFill>
                  <a:srgbClr val="2E2F30"/>
                </a:solidFill>
                <a:effectLst/>
                <a:latin typeface="Inter"/>
              </a:rPr>
              <a:t>" se utiliza para convertir un formato de datos ancho en uno largo, lo que implica modificar columnas para crear un conjunto más estrecho y alto. Esto es útil cuando tienes varias columnas que representan diferentes categorías, y deseas organizar los datos de tal manera que estas categorías se conviertan en una sola columna "variable" y los valores correspondientes estén en otra columna "valor".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algn="l"/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Donde: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 es el </a:t>
            </a:r>
            <a:r>
              <a:rPr lang="es-AR" b="0" i="0" dirty="0" err="1">
                <a:solidFill>
                  <a:srgbClr val="374151"/>
                </a:solidFill>
                <a:effectLst/>
                <a:latin typeface="Söhne"/>
              </a:rPr>
              <a:t>DataFrame</a:t>
            </a:r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 que deseas derretir.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 err="1">
                <a:solidFill>
                  <a:srgbClr val="374151"/>
                </a:solidFill>
                <a:effectLst/>
                <a:latin typeface="Söhne"/>
              </a:rPr>
              <a:t>id_vars</a:t>
            </a:r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 es una lista de nombres de columnas que quieres mantener como columnas fijas.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 err="1">
                <a:solidFill>
                  <a:srgbClr val="374151"/>
                </a:solidFill>
                <a:effectLst/>
                <a:latin typeface="Söhne"/>
              </a:rPr>
              <a:t>var_name</a:t>
            </a:r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 es el nombre de la nueva columna que contendrá las etiquetas de las columnas que se están "derritiendo".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b="0" i="0" dirty="0" err="1">
                <a:solidFill>
                  <a:srgbClr val="374151"/>
                </a:solidFill>
                <a:effectLst/>
                <a:latin typeface="Söhne"/>
              </a:rPr>
              <a:t>value_name</a:t>
            </a:r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 es el nombre de la nueva columna que contendrá los valores de las celdas "derretidas".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s-AR" b="1" i="0" dirty="0">
                <a:solidFill>
                  <a:srgbClr val="2E2F30"/>
                </a:solidFill>
                <a:effectLst/>
                <a:latin typeface="Inter"/>
              </a:rPr>
              <a:t>De Largo a Ancho (</a:t>
            </a:r>
            <a:r>
              <a:rPr lang="es-AR" b="1" i="0" dirty="0" err="1">
                <a:solidFill>
                  <a:srgbClr val="2E2F30"/>
                </a:solidFill>
                <a:effectLst/>
                <a:latin typeface="Inter"/>
              </a:rPr>
              <a:t>Pivot</a:t>
            </a:r>
            <a:r>
              <a:rPr lang="es-AR" b="1" i="0" dirty="0">
                <a:solidFill>
                  <a:srgbClr val="2E2F30"/>
                </a:solidFill>
                <a:effectLst/>
                <a:latin typeface="Inter"/>
              </a:rPr>
              <a:t>):</a:t>
            </a:r>
            <a:r>
              <a:rPr lang="es-AR" b="0" i="0" dirty="0">
                <a:solidFill>
                  <a:srgbClr val="2E2F30"/>
                </a:solidFill>
                <a:effectLst/>
                <a:latin typeface="Inter"/>
              </a:rPr>
              <a:t> La operación "</a:t>
            </a:r>
            <a:r>
              <a:rPr lang="es-AR" b="0" i="0" dirty="0" err="1">
                <a:solidFill>
                  <a:srgbClr val="2E2F30"/>
                </a:solidFill>
                <a:effectLst/>
                <a:latin typeface="Inter"/>
              </a:rPr>
              <a:t>pivot</a:t>
            </a:r>
            <a:r>
              <a:rPr lang="es-AR" b="0" i="0" dirty="0">
                <a:solidFill>
                  <a:srgbClr val="2E2F30"/>
                </a:solidFill>
                <a:effectLst/>
                <a:latin typeface="Inter"/>
              </a:rPr>
              <a:t>" se utiliza para convertir datos de formato largo a formato ancho, es decir, transformar los valores en filas de una columna "variable" en columnas separadas.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AR" b="0" i="0" dirty="0">
              <a:solidFill>
                <a:srgbClr val="2E2F30"/>
              </a:solidFill>
              <a:effectLst/>
              <a:latin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index</a:t>
            </a:r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 es la columna que se utilizará como índice de filas,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columns</a:t>
            </a:r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 son las columnas que se utilizarán para crear encabezados de columnas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 err="1"/>
              <a:t>values</a:t>
            </a:r>
            <a:r>
              <a:rPr lang="es-AR" b="0" i="0" dirty="0">
                <a:solidFill>
                  <a:srgbClr val="374151"/>
                </a:solidFill>
                <a:effectLst/>
                <a:latin typeface="Söhne"/>
              </a:rPr>
              <a:t> son los valores numéricos que se utilizarán para rellenar la tabla.</a:t>
            </a:r>
            <a:endParaRPr lang="es-A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s-AR" b="0" i="0" dirty="0">
              <a:solidFill>
                <a:srgbClr val="2E2F30"/>
              </a:solidFill>
              <a:effectLst/>
              <a:latin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8919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106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0426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4339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En el argumento </a:t>
            </a:r>
            <a:r>
              <a:rPr lang="es-AR" b="0" i="1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how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podemos especificar qué tipo de </a:t>
            </a:r>
            <a:r>
              <a:rPr lang="es-A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join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queremos efectuar:</a:t>
            </a:r>
          </a:p>
          <a:p>
            <a:pPr algn="just"/>
            <a:endParaRPr lang="es-AR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AR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left</a:t>
            </a:r>
            <a:r>
              <a:rPr lang="es-AR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s-AR" b="0" i="0" dirty="0" err="1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left</a:t>
            </a:r>
            <a:r>
              <a:rPr lang="es-AR" b="0" i="0" dirty="0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AR" b="0" i="0" dirty="0" err="1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outer</a:t>
            </a:r>
            <a:r>
              <a:rPr lang="es-AR" b="0" i="0" dirty="0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AR" b="0" i="0" dirty="0" err="1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join</a:t>
            </a:r>
            <a:r>
              <a:rPr lang="es-AR" b="0" i="0" dirty="0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utilizamos las llaves del </a:t>
            </a:r>
            <a:r>
              <a:rPr lang="es-A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df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de la izquierda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AR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right</a:t>
            </a:r>
            <a:r>
              <a:rPr lang="es-AR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A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right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A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outer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A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join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utilizamos las llaves del </a:t>
            </a:r>
            <a:r>
              <a:rPr lang="es-A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df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de la derecha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AR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outer</a:t>
            </a:r>
            <a:r>
              <a:rPr lang="es-AR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utilizamos la </a:t>
            </a:r>
            <a:r>
              <a:rPr lang="es-A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union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de las llaves de ambos </a:t>
            </a:r>
            <a:r>
              <a:rPr lang="es-AR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df</a:t>
            </a:r>
            <a:endParaRPr lang="es-AR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AR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inner</a:t>
            </a:r>
            <a:r>
              <a:rPr lang="es-AR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es-AR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utilizamos la intersección entre las dos llaves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106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Para este proceso es muy importante el </a:t>
            </a:r>
            <a:r>
              <a:rPr lang="es-AR" b="1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conocimiento de dominio</a:t>
            </a: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, debemos saber cómo y con qué objetos se generaron los datos.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313537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El conocimiento de dominio es el </a:t>
            </a:r>
            <a:r>
              <a:rPr lang="es-AR" b="1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especializado en el campo</a:t>
            </a: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 o la industria sobre la que estamos analizando los datos.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b="0" i="0" dirty="0">
              <a:solidFill>
                <a:srgbClr val="313537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Saber cómo se generaron los datos nos va a ayudar a entender cualquier potencial problema de calidad.</a:t>
            </a: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13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Dependiendo de la variable es que es correcto o aceptable los valores nulos o faltantes (podría deberse a errores en el ingreso en los datos)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Para saber que hacer es necesario conocer el porcentaje de los datos que son faltantes para saber si se descartan o corrigen.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Muchas veces los </a:t>
            </a:r>
            <a:r>
              <a:rPr lang="es-AR" b="0" i="1" dirty="0" err="1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missings</a:t>
            </a:r>
            <a:r>
              <a:rPr lang="es-AR" b="0" i="1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se suelen codificar con números que no podrían pertenecer a un valor válido de la variable. Por ejemplo, para un campo de edad un valor especial como -99 podría codificar la opción “No sabe/No contesta”. También con códigos de texto como “N/A” (</a:t>
            </a:r>
            <a:r>
              <a:rPr lang="es-AR" b="0" i="1" dirty="0" err="1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s-AR" b="0" i="1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AR" b="0" i="1" dirty="0" err="1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lang="es-AR" b="0" i="0" dirty="0">
                <a:solidFill>
                  <a:srgbClr val="313537"/>
                </a:solidFill>
                <a:effectLst/>
                <a:latin typeface="Arial" panose="020B0604020202020204" pitchFamily="34" charset="0"/>
              </a:rPr>
              <a:t>) y “S/D” (sin datos).</a:t>
            </a: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1319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Son valores que no se corresponden con los posibles o lógicos para una variable o si hay combinaciones de valores que no son posibles.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Es importante conocer en profundidad las variables que estamos usando, para saber que valores pueden tener sentido.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Para las variables de texto hay que saber cuáles son sus valores únicos y definir si existen duplicados.</a:t>
            </a: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803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Son valores inusuales que pueden darse por un comportamiento muy distinto de algunas de las unidades de análisis o por error en los datos.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Estos valores pueden generar distorsión en el análisis y en sus conclusiones.</a:t>
            </a:r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229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2277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D5B8-DE59-B6E1-BE45-3B6BFB33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DA61194-B275-A693-9168-E7E554CC5E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B08C43B-B748-570B-13DC-C281AC26E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4A181E-688F-1E58-5C4E-7CBC1D7C1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EF9F2-EEFB-4EB3-986F-319DE7F46160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6348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DF0FC-32AF-E763-946B-4886C4A87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D017B1B-2A30-E5D5-02D9-ADDFD7C46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3067C7-D7A0-0640-AAF5-618CD6220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altLang="es-419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70F806-3530-A5C4-CD7F-FFD6FDEDC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EF9F2-EEFB-4EB3-986F-319DE7F46160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753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800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Python es un lenguaje de propósito general y de tipo </a:t>
            </a:r>
            <a:r>
              <a:rPr lang="es-AR" sz="1800" i="1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script</a:t>
            </a:r>
            <a:r>
              <a:rPr lang="es-AR" sz="1800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s-AR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EF9F2-EEFB-4EB3-986F-319DE7F46160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5511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2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AR" sz="1800" b="1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lang="es-AR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just"/>
            <a:r>
              <a:rPr lang="es-AR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brinda distintas herramientas para el análisis de datos y usa principalmente la estructura de datos </a:t>
            </a:r>
            <a:r>
              <a:rPr lang="es-AR" sz="1200" b="0" i="1" dirty="0" err="1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s-AR" sz="1200" b="0" i="0" dirty="0" smtClean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tablas con filas y columnas (como las que usamos en Excel).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988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865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51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x-none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1280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42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">
            <a:extLst>
              <a:ext uri="{FF2B5EF4-FFF2-40B4-BE49-F238E27FC236}">
                <a16:creationId xmlns:a16="http://schemas.microsoft.com/office/drawing/2014/main" id="{D74C3CE3-EEA9-B2EE-825A-06B02D9E7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702" y="0"/>
            <a:ext cx="12242701" cy="6858000"/>
          </a:xfrm>
          <a:prstGeom prst="rect">
            <a:avLst/>
          </a:prstGeom>
        </p:spPr>
      </p:pic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0" y="1381056"/>
            <a:ext cx="12020764" cy="76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AR" sz="54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  <a:sym typeface="Arial"/>
              </a:rPr>
              <a:t>Análisis y Visualización de Datos</a:t>
            </a:r>
            <a:endParaRPr sz="5400"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7375779" y="3688376"/>
            <a:ext cx="4110900" cy="443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1" dirty="0">
                <a:latin typeface="Calibri"/>
                <a:ea typeface="Calibri"/>
                <a:cs typeface="Calibri"/>
                <a:sym typeface="Calibri"/>
              </a:rPr>
              <a:t>Mg. Ing. Sebastian Guidet</a:t>
            </a:r>
            <a:endParaRPr sz="2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63B4B0-E76A-52D6-FA27-E93726D0B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29" y="2662647"/>
            <a:ext cx="6065497" cy="31944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81911CD8-06F8-7EED-AE71-8526290B13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9"/>
          <p:cNvSpPr txBox="1"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AR" b="1" dirty="0">
                <a:solidFill>
                  <a:schemeClr val="lt1"/>
                </a:solidFill>
              </a:rPr>
              <a:t>Resumen Pandas</a:t>
            </a:r>
            <a:endParaRPr dirty="0"/>
          </a:p>
        </p:txBody>
      </p:sp>
      <p:sp>
        <p:nvSpPr>
          <p:cNvPr id="243" name="Google Shape;243;p9"/>
          <p:cNvSpPr txBox="1">
            <a:spLocks noGrp="1"/>
          </p:cNvSpPr>
          <p:nvPr>
            <p:ph type="body" idx="1"/>
          </p:nvPr>
        </p:nvSpPr>
        <p:spPr>
          <a:xfrm>
            <a:off x="711336" y="1336124"/>
            <a:ext cx="10293221" cy="395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9" indent="-342891"/>
            <a:r>
              <a:rPr lang="es-AR" sz="2667" b="1" dirty="0">
                <a:solidFill>
                  <a:schemeClr val="bg1"/>
                </a:solidFill>
              </a:rPr>
              <a:t>Ejemplo. </a:t>
            </a:r>
            <a:r>
              <a:rPr lang="es-AR" sz="2667" dirty="0">
                <a:solidFill>
                  <a:schemeClr val="bg1"/>
                </a:solidFill>
              </a:rPr>
              <a:t>El siguiente </a:t>
            </a:r>
            <a:r>
              <a:rPr lang="es-AR" sz="2667" dirty="0" err="1">
                <a:solidFill>
                  <a:schemeClr val="bg1"/>
                </a:solidFill>
              </a:rPr>
              <a:t>DataFrame</a:t>
            </a:r>
            <a:r>
              <a:rPr lang="es-AR" sz="2667" dirty="0">
                <a:solidFill>
                  <a:schemeClr val="bg1"/>
                </a:solidFill>
              </a:rPr>
              <a:t> contiene información sobre los alumnos de un curso. Cada fila corresponde a un alumno y cada columna a una variable.</a:t>
            </a:r>
            <a:endParaRPr sz="2667" dirty="0">
              <a:solidFill>
                <a:schemeClr val="bg1"/>
              </a:solidFill>
            </a:endParaRPr>
          </a:p>
        </p:txBody>
      </p: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s-AR"/>
              <a:pPr/>
              <a:t>10</a:t>
            </a:fld>
            <a:endParaRPr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4">
            <a:alphaModFix/>
          </a:blip>
          <a:srcRect l="18750" t="38367" r="25689" b="19727"/>
          <a:stretch/>
        </p:blipFill>
        <p:spPr>
          <a:xfrm>
            <a:off x="1801672" y="3027340"/>
            <a:ext cx="8180528" cy="341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5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E040A924-2AD5-AE1B-5A97-D4DFA4AB6A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90000"/>
          </a:bodyPr>
          <a:lstStyle/>
          <a:p>
            <a:r>
              <a:rPr lang="es-AR" b="1">
                <a:solidFill>
                  <a:schemeClr val="lt1"/>
                </a:solidFill>
              </a:rPr>
              <a:t>Dataframes</a:t>
            </a:r>
            <a:br>
              <a:rPr lang="es-AR" b="1">
                <a:solidFill>
                  <a:schemeClr val="lt1"/>
                </a:solidFill>
              </a:rPr>
            </a:br>
            <a:r>
              <a:rPr lang="es-AR" b="1">
                <a:solidFill>
                  <a:schemeClr val="lt1"/>
                </a:solidFill>
              </a:rPr>
              <a:t>Leyendo y escribiendo de/en un archivo</a:t>
            </a:r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10293221" cy="18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 fontScale="85000" lnSpcReduction="10000"/>
          </a:bodyPr>
          <a:lstStyle/>
          <a:p>
            <a:pPr marL="457189" indent="-342891"/>
            <a:r>
              <a:rPr lang="es-AR" dirty="0">
                <a:solidFill>
                  <a:schemeClr val="bg1"/>
                </a:solidFill>
              </a:rPr>
              <a:t>Pandas soporta muchos formatos populares de archivos incluyendo CSV, XML, HTML, Excel, SQL, JSON, etc.</a:t>
            </a:r>
            <a:endParaRPr dirty="0">
              <a:solidFill>
                <a:schemeClr val="bg1"/>
              </a:solidFill>
            </a:endParaRPr>
          </a:p>
          <a:p>
            <a:pPr marL="457189" indent="-342891"/>
            <a:r>
              <a:rPr lang="es-AR" dirty="0">
                <a:solidFill>
                  <a:schemeClr val="bg1"/>
                </a:solidFill>
              </a:rPr>
              <a:t>De todos estos, CSV es uno de los formatos más usado. </a:t>
            </a:r>
            <a:endParaRPr dirty="0">
              <a:solidFill>
                <a:schemeClr val="bg1"/>
              </a:solidFill>
            </a:endParaRPr>
          </a:p>
          <a:p>
            <a:pPr marL="457189" indent="-342891"/>
            <a:r>
              <a:rPr lang="es-AR" dirty="0">
                <a:solidFill>
                  <a:schemeClr val="bg1"/>
                </a:solidFill>
              </a:rPr>
              <a:t>Se pueden leer los datos de un archivo CSV usando la función </a:t>
            </a:r>
            <a:r>
              <a:rPr lang="es-AR" dirty="0" err="1">
                <a:solidFill>
                  <a:schemeClr val="bg1"/>
                </a:solidFill>
              </a:rPr>
              <a:t>read_csv</a:t>
            </a:r>
            <a:r>
              <a:rPr lang="es-AR" dirty="0">
                <a:solidFill>
                  <a:schemeClr val="bg1"/>
                </a:solidFill>
              </a:rPr>
              <a:t>().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8" name="Google Shape;338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900"/>
            </a:pPr>
            <a:fld id="{00000000-1234-1234-1234-123412341234}" type="slidenum">
              <a:rPr lang="es-AR"/>
              <a:pPr>
                <a:buSzPts val="900"/>
              </a:pPr>
              <a:t>11</a:t>
            </a:fld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838200" y="4156367"/>
            <a:ext cx="10293221" cy="182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609585" indent="-457189">
              <a:lnSpc>
                <a:spcPct val="90000"/>
              </a:lnSpc>
              <a:spcBef>
                <a:spcPts val="1333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Similarmente, se pueden escribir datos de un </a:t>
            </a:r>
            <a:r>
              <a:rPr lang="es-A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s-A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en un archivo CSV con la función </a:t>
            </a:r>
            <a:r>
              <a:rPr lang="es-AR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to_csv</a:t>
            </a:r>
            <a:r>
              <a:rPr lang="es-A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sz="1867" dirty="0">
              <a:solidFill>
                <a:schemeClr val="bg1"/>
              </a:solidFill>
            </a:endParaRPr>
          </a:p>
        </p:txBody>
      </p:sp>
      <p:pic>
        <p:nvPicPr>
          <p:cNvPr id="340" name="Google Shape;3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7281" y="3710579"/>
            <a:ext cx="7150107" cy="403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07282" y="5186295"/>
            <a:ext cx="4573895" cy="434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83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F58565A2-4523-F0E3-214C-BF358CAF85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AR" b="1" dirty="0">
                <a:solidFill>
                  <a:schemeClr val="lt1"/>
                </a:solidFill>
              </a:rPr>
              <a:t>Creación de </a:t>
            </a:r>
            <a:r>
              <a:rPr lang="es-AR" b="1" dirty="0" err="1">
                <a:solidFill>
                  <a:schemeClr val="lt1"/>
                </a:solidFill>
              </a:rPr>
              <a:t>dataframe</a:t>
            </a:r>
            <a:r>
              <a:rPr lang="es-AR" b="1" dirty="0">
                <a:solidFill>
                  <a:schemeClr val="lt1"/>
                </a:solidFill>
              </a:rPr>
              <a:t> desde un archivo</a:t>
            </a:r>
            <a:endParaRPr dirty="0"/>
          </a:p>
        </p:txBody>
      </p:sp>
      <p:sp>
        <p:nvSpPr>
          <p:cNvPr id="251" name="Google Shape;251;p10"/>
          <p:cNvSpPr txBox="1">
            <a:spLocks noGrp="1"/>
          </p:cNvSpPr>
          <p:nvPr>
            <p:ph type="body" idx="1"/>
          </p:nvPr>
        </p:nvSpPr>
        <p:spPr>
          <a:xfrm>
            <a:off x="406400" y="1336125"/>
            <a:ext cx="11379200" cy="5020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9" indent="-342891"/>
            <a:endParaRPr lang="es-AR" sz="3200" dirty="0">
              <a:solidFill>
                <a:schemeClr val="bg1"/>
              </a:solidFill>
              <a:latin typeface="+mj-lt"/>
            </a:endParaRPr>
          </a:p>
          <a:p>
            <a:pPr marL="114298" indent="0">
              <a:buNone/>
            </a:pPr>
            <a:r>
              <a:rPr lang="es-AR" sz="3200" dirty="0">
                <a:solidFill>
                  <a:schemeClr val="bg1"/>
                </a:solidFill>
                <a:latin typeface="+mj-lt"/>
              </a:rPr>
              <a:t>Dependiendo del tipo de fichero, existen distintas funciones para importar un </a:t>
            </a:r>
            <a:r>
              <a:rPr lang="es-AR" sz="32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3200" dirty="0">
                <a:solidFill>
                  <a:schemeClr val="bg1"/>
                </a:solidFill>
                <a:latin typeface="+mj-lt"/>
              </a:rPr>
              <a:t> desde un fichero.</a:t>
            </a:r>
          </a:p>
          <a:p>
            <a:pPr marL="457189" indent="-342891"/>
            <a:endParaRPr sz="3200" dirty="0">
              <a:solidFill>
                <a:schemeClr val="bg1"/>
              </a:solidFill>
              <a:latin typeface="+mj-lt"/>
            </a:endParaRPr>
          </a:p>
          <a:p>
            <a:pPr marL="571486" lvl="1" indent="0">
              <a:buNone/>
            </a:pPr>
            <a:endParaRPr lang="es-AR" dirty="0">
              <a:solidFill>
                <a:schemeClr val="bg1"/>
              </a:solidFill>
              <a:latin typeface="+mj-lt"/>
            </a:endParaRPr>
          </a:p>
          <a:p>
            <a:pPr marL="571486" lvl="1" indent="0">
              <a:buNone/>
            </a:pPr>
            <a:endParaRPr lang="es-AR" dirty="0">
              <a:solidFill>
                <a:schemeClr val="bg1"/>
              </a:solidFill>
              <a:latin typeface="+mj-lt"/>
            </a:endParaRPr>
          </a:p>
          <a:p>
            <a:pPr marL="571486" lvl="1" indent="0">
              <a:buNone/>
            </a:pPr>
            <a:r>
              <a:rPr lang="es-AR" sz="3600" dirty="0" err="1">
                <a:solidFill>
                  <a:srgbClr val="FFFF00"/>
                </a:solidFill>
                <a:latin typeface="+mj-lt"/>
              </a:rPr>
              <a:t>read_csv</a:t>
            </a:r>
            <a:r>
              <a:rPr lang="es-AR" sz="3600" dirty="0">
                <a:solidFill>
                  <a:srgbClr val="FFFF00"/>
                </a:solidFill>
                <a:latin typeface="+mj-lt"/>
              </a:rPr>
              <a:t>(fichero.csv, </a:t>
            </a:r>
            <a:r>
              <a:rPr lang="es-AR" sz="3600" dirty="0" err="1">
                <a:solidFill>
                  <a:srgbClr val="FFFF00"/>
                </a:solidFill>
                <a:latin typeface="+mj-lt"/>
              </a:rPr>
              <a:t>sep</a:t>
            </a:r>
            <a:r>
              <a:rPr lang="es-AR" sz="3600" dirty="0">
                <a:solidFill>
                  <a:srgbClr val="FFFF00"/>
                </a:solidFill>
                <a:latin typeface="+mj-lt"/>
              </a:rPr>
              <a:t>=separador, </a:t>
            </a:r>
            <a:r>
              <a:rPr lang="es-AR" sz="3600" dirty="0" err="1">
                <a:solidFill>
                  <a:srgbClr val="FFFF00"/>
                </a:solidFill>
                <a:latin typeface="+mj-lt"/>
              </a:rPr>
              <a:t>header</a:t>
            </a:r>
            <a:r>
              <a:rPr lang="es-AR" sz="3600" dirty="0">
                <a:solidFill>
                  <a:srgbClr val="FFFF00"/>
                </a:solidFill>
                <a:latin typeface="+mj-lt"/>
              </a:rPr>
              <a:t>=n, </a:t>
            </a:r>
            <a:r>
              <a:rPr lang="es-AR" sz="3600" dirty="0" err="1">
                <a:solidFill>
                  <a:srgbClr val="FFFF00"/>
                </a:solidFill>
                <a:latin typeface="+mj-lt"/>
              </a:rPr>
              <a:t>index_col</a:t>
            </a:r>
            <a:r>
              <a:rPr lang="es-AR" sz="3600" dirty="0">
                <a:solidFill>
                  <a:srgbClr val="FFFF00"/>
                </a:solidFill>
                <a:latin typeface="+mj-lt"/>
              </a:rPr>
              <a:t>=m, </a:t>
            </a:r>
            <a:r>
              <a:rPr lang="es-AR" sz="3600" dirty="0" err="1">
                <a:solidFill>
                  <a:srgbClr val="FFFF00"/>
                </a:solidFill>
                <a:latin typeface="+mj-lt"/>
              </a:rPr>
              <a:t>na_values</a:t>
            </a:r>
            <a:r>
              <a:rPr lang="es-AR" sz="3600" dirty="0">
                <a:solidFill>
                  <a:srgbClr val="FFFF00"/>
                </a:solidFill>
                <a:latin typeface="+mj-lt"/>
              </a:rPr>
              <a:t>=no-validos, decimal=separador-decimal) </a:t>
            </a:r>
          </a:p>
          <a:p>
            <a:pPr marL="914377" lvl="1" indent="-342891"/>
            <a:endParaRPr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2" name="Google Shape;252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s-AR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89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5;p4">
            <a:extLst>
              <a:ext uri="{FF2B5EF4-FFF2-40B4-BE49-F238E27FC236}">
                <a16:creationId xmlns:a16="http://schemas.microsoft.com/office/drawing/2014/main" id="{EAC015B7-BD38-6E78-1D8C-4242ACE0E2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61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3"/>
          <p:cNvSpPr txBox="1"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AR" b="1">
                <a:solidFill>
                  <a:schemeClr val="lt1"/>
                </a:solidFill>
              </a:rPr>
              <a:t>Creación de dataframe desde un archivo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body" idx="1"/>
          </p:nvPr>
        </p:nvSpPr>
        <p:spPr>
          <a:xfrm>
            <a:off x="454018" y="1336124"/>
            <a:ext cx="11282439" cy="6031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189" indent="-342891"/>
            <a:r>
              <a:rPr lang="es-AR" sz="2667" dirty="0">
                <a:solidFill>
                  <a:schemeClr val="bg1"/>
                </a:solidFill>
                <a:latin typeface="+mj-lt"/>
              </a:rPr>
              <a:t>También existen funciones para exportar un </a:t>
            </a:r>
            <a:r>
              <a:rPr lang="es-AR" sz="2667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2667" dirty="0">
                <a:solidFill>
                  <a:schemeClr val="bg1"/>
                </a:solidFill>
                <a:latin typeface="+mj-lt"/>
              </a:rPr>
              <a:t> a un fichero con diferentes formatos.</a:t>
            </a:r>
          </a:p>
          <a:p>
            <a:pPr marL="457189" indent="-342891"/>
            <a:endParaRPr sz="2667" dirty="0">
              <a:solidFill>
                <a:schemeClr val="bg1"/>
              </a:solidFill>
              <a:latin typeface="+mj-lt"/>
            </a:endParaRPr>
          </a:p>
          <a:p>
            <a:pPr marL="914377" lvl="1" indent="-342891"/>
            <a:r>
              <a:rPr lang="es-AR" sz="2133" dirty="0" err="1">
                <a:solidFill>
                  <a:srgbClr val="FFFF00"/>
                </a:solidFill>
                <a:latin typeface="+mj-lt"/>
              </a:rPr>
              <a:t>df.to_csv</a:t>
            </a:r>
            <a:r>
              <a:rPr lang="es-AR" sz="2133" dirty="0">
                <a:solidFill>
                  <a:srgbClr val="FFFF00"/>
                </a:solidFill>
                <a:latin typeface="+mj-lt"/>
              </a:rPr>
              <a:t>(fichero.csv, </a:t>
            </a:r>
            <a:r>
              <a:rPr lang="es-AR" sz="2133" dirty="0" err="1">
                <a:solidFill>
                  <a:srgbClr val="FFFF00"/>
                </a:solidFill>
                <a:latin typeface="+mj-lt"/>
              </a:rPr>
              <a:t>sep</a:t>
            </a:r>
            <a:r>
              <a:rPr lang="es-AR" sz="2133" dirty="0">
                <a:solidFill>
                  <a:srgbClr val="FFFF00"/>
                </a:solidFill>
                <a:latin typeface="+mj-lt"/>
              </a:rPr>
              <a:t>=separador, </a:t>
            </a:r>
            <a:r>
              <a:rPr lang="es-AR" sz="2133" dirty="0" err="1">
                <a:solidFill>
                  <a:srgbClr val="FFFF00"/>
                </a:solidFill>
                <a:latin typeface="+mj-lt"/>
              </a:rPr>
              <a:t>columns</a:t>
            </a:r>
            <a:r>
              <a:rPr lang="es-AR" sz="2133" dirty="0">
                <a:solidFill>
                  <a:srgbClr val="FFFF00"/>
                </a:solidFill>
                <a:latin typeface="+mj-lt"/>
              </a:rPr>
              <a:t>=booleano, </a:t>
            </a:r>
            <a:r>
              <a:rPr lang="es-AR" sz="2133" dirty="0" err="1">
                <a:solidFill>
                  <a:srgbClr val="FFFF00"/>
                </a:solidFill>
                <a:latin typeface="+mj-lt"/>
              </a:rPr>
              <a:t>index</a:t>
            </a:r>
            <a:r>
              <a:rPr lang="es-AR" sz="2133" dirty="0">
                <a:solidFill>
                  <a:srgbClr val="FFFF00"/>
                </a:solidFill>
                <a:latin typeface="+mj-lt"/>
              </a:rPr>
              <a:t>=booleano)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: Exporta el </a:t>
            </a:r>
            <a:r>
              <a:rPr lang="es-AR" sz="2133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2133" dirty="0" err="1">
                <a:solidFill>
                  <a:schemeClr val="bg1"/>
                </a:solidFill>
                <a:latin typeface="+mj-lt"/>
              </a:rPr>
              <a:t>df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al fichero fichero.csv en formato CSV usando como separador de los datos la cadena separador. Si se pasa True al parámetro </a:t>
            </a:r>
            <a:r>
              <a:rPr lang="es-AR" sz="2133" dirty="0" err="1">
                <a:solidFill>
                  <a:schemeClr val="bg1"/>
                </a:solidFill>
                <a:latin typeface="+mj-lt"/>
              </a:rPr>
              <a:t>columns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se exporta también la fila con los nombres de columnas y si se pasa True al parámetro </a:t>
            </a:r>
            <a:r>
              <a:rPr lang="es-AR" sz="2133" dirty="0" err="1">
                <a:solidFill>
                  <a:schemeClr val="bg1"/>
                </a:solidFill>
                <a:latin typeface="+mj-lt"/>
              </a:rPr>
              <a:t>index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se exporta también la columna con los nombres de las filas.</a:t>
            </a:r>
            <a:endParaRPr sz="2133" dirty="0">
              <a:solidFill>
                <a:schemeClr val="bg1"/>
              </a:solidFill>
              <a:latin typeface="+mj-lt"/>
            </a:endParaRPr>
          </a:p>
          <a:p>
            <a:pPr marL="914377" lvl="1" indent="-228594">
              <a:buNone/>
            </a:pPr>
            <a:endParaRPr sz="2133" dirty="0">
              <a:solidFill>
                <a:schemeClr val="bg1"/>
              </a:solidFill>
              <a:latin typeface="+mj-lt"/>
            </a:endParaRPr>
          </a:p>
          <a:p>
            <a:pPr marL="914377" lvl="1" indent="-342891"/>
            <a:r>
              <a:rPr lang="es-AR" sz="2133" dirty="0" err="1">
                <a:solidFill>
                  <a:srgbClr val="FFFF00"/>
                </a:solidFill>
                <a:latin typeface="+mj-lt"/>
              </a:rPr>
              <a:t>df.to_excel</a:t>
            </a:r>
            <a:r>
              <a:rPr lang="es-AR" sz="2133" dirty="0">
                <a:solidFill>
                  <a:srgbClr val="FFFF00"/>
                </a:solidFill>
                <a:latin typeface="+mj-lt"/>
              </a:rPr>
              <a:t>(fichero.xlsx, </a:t>
            </a:r>
            <a:r>
              <a:rPr lang="es-AR" sz="2133" dirty="0" err="1">
                <a:solidFill>
                  <a:srgbClr val="FFFF00"/>
                </a:solidFill>
                <a:latin typeface="+mj-lt"/>
              </a:rPr>
              <a:t>sheet_name</a:t>
            </a:r>
            <a:r>
              <a:rPr lang="es-AR" sz="2133" dirty="0">
                <a:solidFill>
                  <a:srgbClr val="FFFF00"/>
                </a:solidFill>
                <a:latin typeface="+mj-lt"/>
              </a:rPr>
              <a:t> = hoja, </a:t>
            </a:r>
            <a:r>
              <a:rPr lang="es-AR" sz="2133" dirty="0" err="1">
                <a:solidFill>
                  <a:srgbClr val="FFFF00"/>
                </a:solidFill>
                <a:latin typeface="+mj-lt"/>
              </a:rPr>
              <a:t>columns</a:t>
            </a:r>
            <a:r>
              <a:rPr lang="es-AR" sz="2133" dirty="0">
                <a:solidFill>
                  <a:srgbClr val="FFFF00"/>
                </a:solidFill>
                <a:latin typeface="+mj-lt"/>
              </a:rPr>
              <a:t>=booleano, </a:t>
            </a:r>
            <a:r>
              <a:rPr lang="es-AR" sz="2133" dirty="0" err="1">
                <a:solidFill>
                  <a:srgbClr val="FFFF00"/>
                </a:solidFill>
                <a:latin typeface="+mj-lt"/>
              </a:rPr>
              <a:t>index</a:t>
            </a:r>
            <a:r>
              <a:rPr lang="es-AR" sz="2133" dirty="0">
                <a:solidFill>
                  <a:srgbClr val="FFFF00"/>
                </a:solidFill>
                <a:latin typeface="+mj-lt"/>
              </a:rPr>
              <a:t>=booleano) 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: Exporta el </a:t>
            </a:r>
            <a:r>
              <a:rPr lang="es-AR" sz="2133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2133" dirty="0" err="1">
                <a:solidFill>
                  <a:schemeClr val="bg1"/>
                </a:solidFill>
                <a:latin typeface="+mj-lt"/>
              </a:rPr>
              <a:t>df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a la hoja de cálculo hoja del fichero fichero.xlsx en formato Excel. Si se pasa True al parámetro </a:t>
            </a:r>
            <a:r>
              <a:rPr lang="es-AR" sz="2133" dirty="0" err="1">
                <a:solidFill>
                  <a:schemeClr val="bg1"/>
                </a:solidFill>
                <a:latin typeface="+mj-lt"/>
              </a:rPr>
              <a:t>columns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se exporta también la fila con los nombres de columnas y si se pasa True al parámetro </a:t>
            </a:r>
            <a:r>
              <a:rPr lang="es-AR" sz="2133" dirty="0" err="1">
                <a:solidFill>
                  <a:schemeClr val="bg1"/>
                </a:solidFill>
                <a:latin typeface="+mj-lt"/>
              </a:rPr>
              <a:t>index</a:t>
            </a:r>
            <a:r>
              <a:rPr lang="es-AR" sz="2133" dirty="0">
                <a:solidFill>
                  <a:schemeClr val="bg1"/>
                </a:solidFill>
                <a:latin typeface="+mj-lt"/>
              </a:rPr>
              <a:t> se exporta también la columna con los nombres de las filas.</a:t>
            </a:r>
            <a:endParaRPr sz="2133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4" name="Google Shape;274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s-AR"/>
              <a:p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523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F1B80FE2-6572-5AAE-8070-EB4F33AFD0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61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4"/>
          <p:cNvSpPr txBox="1"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AR" b="1">
                <a:solidFill>
                  <a:schemeClr val="lt1"/>
                </a:solidFill>
              </a:rPr>
              <a:t>Atributos de un dataframe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0" name="Google Shape;280;p14"/>
          <p:cNvSpPr txBox="1">
            <a:spLocks noGrp="1"/>
          </p:cNvSpPr>
          <p:nvPr>
            <p:ph type="body" idx="1"/>
          </p:nvPr>
        </p:nvSpPr>
        <p:spPr>
          <a:xfrm>
            <a:off x="838200" y="1437317"/>
            <a:ext cx="10293221" cy="51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377" lvl="1" indent="-342891"/>
            <a:r>
              <a:rPr lang="es-AR" dirty="0">
                <a:solidFill>
                  <a:srgbClr val="FFFF00"/>
                </a:solidFill>
              </a:rPr>
              <a:t>df.info() </a:t>
            </a:r>
            <a:r>
              <a:rPr lang="es-AR" dirty="0">
                <a:solidFill>
                  <a:schemeClr val="bg1"/>
                </a:solidFill>
              </a:rPr>
              <a:t>: Devuelve información (número de filas, número de columnas, índices, tipo de las columnas y memoria usado) sobre 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df.shape</a:t>
            </a:r>
            <a:r>
              <a:rPr lang="es-AR" dirty="0">
                <a:solidFill>
                  <a:srgbClr val="FFFF00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: Devuelve una tupla con el número de filas y columnas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df.size</a:t>
            </a:r>
            <a:r>
              <a:rPr lang="es-AR" dirty="0">
                <a:solidFill>
                  <a:srgbClr val="FFFF00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: Devuelve el número de elementos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df.columns</a:t>
            </a:r>
            <a:r>
              <a:rPr lang="es-AR" dirty="0">
                <a:solidFill>
                  <a:srgbClr val="FFFF00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: Devuelve una lista con los nombres de las columnas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df.index</a:t>
            </a:r>
            <a:r>
              <a:rPr lang="es-AR" dirty="0">
                <a:solidFill>
                  <a:srgbClr val="FFFF00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: Devuelve una lista con los nombres de las filas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df.dtypes</a:t>
            </a:r>
            <a:r>
              <a:rPr lang="es-AR" dirty="0">
                <a:solidFill>
                  <a:srgbClr val="FFFF00"/>
                </a:solidFill>
              </a:rPr>
              <a:t> </a:t>
            </a:r>
            <a:r>
              <a:rPr lang="es-AR" dirty="0">
                <a:solidFill>
                  <a:schemeClr val="bg1"/>
                </a:solidFill>
              </a:rPr>
              <a:t>: Devuelve una serie con los tipos de datos de las columnas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df.head</a:t>
            </a:r>
            <a:r>
              <a:rPr lang="es-AR" dirty="0">
                <a:solidFill>
                  <a:srgbClr val="FFFF00"/>
                </a:solidFill>
              </a:rPr>
              <a:t>(n) </a:t>
            </a:r>
            <a:r>
              <a:rPr lang="es-AR" dirty="0">
                <a:solidFill>
                  <a:schemeClr val="bg1"/>
                </a:solidFill>
              </a:rPr>
              <a:t>: Devuelve las n primeras filas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df.tail</a:t>
            </a:r>
            <a:r>
              <a:rPr lang="es-AR" dirty="0">
                <a:solidFill>
                  <a:srgbClr val="FFFF00"/>
                </a:solidFill>
              </a:rPr>
              <a:t>(n) </a:t>
            </a:r>
            <a:r>
              <a:rPr lang="es-AR" dirty="0">
                <a:solidFill>
                  <a:schemeClr val="bg1"/>
                </a:solidFill>
              </a:rPr>
              <a:t>: Devuelve las n últimas filas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281" name="Google Shape;281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s-AR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99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1AD1A069-1C31-8447-FA84-4D1E6E3A4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704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s-AR" b="1">
                <a:solidFill>
                  <a:schemeClr val="lt1"/>
                </a:solidFill>
              </a:rPr>
              <a:t>Resumen descriptivo de un DataFrame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1"/>
          </p:nvPr>
        </p:nvSpPr>
        <p:spPr>
          <a:xfrm>
            <a:off x="838200" y="1336124"/>
            <a:ext cx="10293221" cy="538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df.count</a:t>
            </a:r>
            <a:r>
              <a:rPr lang="es-AR" dirty="0">
                <a:solidFill>
                  <a:srgbClr val="FFFF00"/>
                </a:solidFill>
              </a:rPr>
              <a:t>() </a:t>
            </a:r>
            <a:r>
              <a:rPr lang="es-AR" dirty="0">
                <a:solidFill>
                  <a:schemeClr val="bg1"/>
                </a:solidFill>
              </a:rPr>
              <a:t>: Devuelve una serie con el número de elementos que no son nulos ni </a:t>
            </a:r>
            <a:r>
              <a:rPr lang="es-AR" dirty="0" err="1">
                <a:solidFill>
                  <a:schemeClr val="bg1"/>
                </a:solidFill>
              </a:rPr>
              <a:t>NaN</a:t>
            </a:r>
            <a:r>
              <a:rPr lang="es-AR" dirty="0">
                <a:solidFill>
                  <a:schemeClr val="bg1"/>
                </a:solidFill>
              </a:rPr>
              <a:t> en cada columna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df.sum</a:t>
            </a:r>
            <a:r>
              <a:rPr lang="es-AR" dirty="0">
                <a:solidFill>
                  <a:srgbClr val="FFFF00"/>
                </a:solidFill>
              </a:rPr>
              <a:t>() </a:t>
            </a:r>
            <a:r>
              <a:rPr lang="es-AR" dirty="0">
                <a:solidFill>
                  <a:schemeClr val="bg1"/>
                </a:solidFill>
              </a:rPr>
              <a:t>: Devuelve una serie con la suma de los datos de las columnas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 cuando los datos son de un tipo numérico, o la concatenación de ellos cuando son del tipo cadena </a:t>
            </a:r>
            <a:r>
              <a:rPr lang="es-AR" dirty="0" err="1">
                <a:solidFill>
                  <a:schemeClr val="bg1"/>
                </a:solidFill>
              </a:rPr>
              <a:t>str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df.cumsum</a:t>
            </a:r>
            <a:r>
              <a:rPr lang="es-AR" dirty="0">
                <a:solidFill>
                  <a:srgbClr val="FFFF00"/>
                </a:solidFill>
              </a:rPr>
              <a:t>() </a:t>
            </a:r>
            <a:r>
              <a:rPr lang="es-AR" dirty="0">
                <a:solidFill>
                  <a:schemeClr val="bg1"/>
                </a:solidFill>
              </a:rPr>
              <a:t>: Devuelve un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con la suma acumulada de los datos de las columnas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 cuando los datos son de un tipo numérico.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df.min</a:t>
            </a:r>
            <a:r>
              <a:rPr lang="es-AR" dirty="0">
                <a:solidFill>
                  <a:srgbClr val="FFFF00"/>
                </a:solidFill>
              </a:rPr>
              <a:t>() </a:t>
            </a:r>
            <a:r>
              <a:rPr lang="es-AR" dirty="0">
                <a:solidFill>
                  <a:schemeClr val="bg1"/>
                </a:solidFill>
              </a:rPr>
              <a:t>: Devuelve una serie con los menores de los datos de las columnas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df.max</a:t>
            </a:r>
            <a:r>
              <a:rPr lang="es-AR" dirty="0">
                <a:solidFill>
                  <a:srgbClr val="FFFF00"/>
                </a:solidFill>
              </a:rPr>
              <a:t>() </a:t>
            </a:r>
            <a:r>
              <a:rPr lang="es-AR" dirty="0">
                <a:solidFill>
                  <a:schemeClr val="bg1"/>
                </a:solidFill>
              </a:rPr>
              <a:t>: Devuelve una serie con los mayores de los datos de las columnas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  <a:p>
            <a:pPr marL="914377" lvl="1" indent="-342891"/>
            <a:r>
              <a:rPr lang="es-AR" dirty="0" err="1">
                <a:solidFill>
                  <a:srgbClr val="FFFF00"/>
                </a:solidFill>
              </a:rPr>
              <a:t>df.mean</a:t>
            </a:r>
            <a:r>
              <a:rPr lang="es-AR" dirty="0">
                <a:solidFill>
                  <a:srgbClr val="FFFF00"/>
                </a:solidFill>
              </a:rPr>
              <a:t>() </a:t>
            </a:r>
            <a:r>
              <a:rPr lang="es-AR" dirty="0">
                <a:solidFill>
                  <a:schemeClr val="bg1"/>
                </a:solidFill>
              </a:rPr>
              <a:t>: Devuelve una serie con las medias de los datos de las columnas numéricas del </a:t>
            </a:r>
            <a:r>
              <a:rPr lang="es-AR" dirty="0" err="1">
                <a:solidFill>
                  <a:schemeClr val="bg1"/>
                </a:solidFill>
              </a:rPr>
              <a:t>DataFrame</a:t>
            </a:r>
            <a:r>
              <a:rPr lang="es-AR" dirty="0">
                <a:solidFill>
                  <a:schemeClr val="bg1"/>
                </a:solidFill>
              </a:rPr>
              <a:t> </a:t>
            </a:r>
            <a:r>
              <a:rPr lang="es-AR" dirty="0" err="1">
                <a:solidFill>
                  <a:schemeClr val="bg1"/>
                </a:solidFill>
              </a:rPr>
              <a:t>df</a:t>
            </a:r>
            <a:r>
              <a:rPr lang="es-AR" dirty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288" name="Google Shape;288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s-AR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438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63ED7DB0-06D2-61BE-7898-89FC42E64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36" y="0"/>
            <a:ext cx="5718780" cy="200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5639FE39-AC12-E8F9-AD49-ECB43102F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216" y="2540028"/>
            <a:ext cx="4160226" cy="313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rrays">
            <a:extLst>
              <a:ext uri="{FF2B5EF4-FFF2-40B4-BE49-F238E27FC236}">
                <a16:creationId xmlns:a16="http://schemas.microsoft.com/office/drawing/2014/main" id="{14412419-66D7-6655-7243-7EC2EB4B9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38" y="2540028"/>
            <a:ext cx="5715000" cy="319087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4922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5;p4">
            <a:extLst>
              <a:ext uri="{FF2B5EF4-FFF2-40B4-BE49-F238E27FC236}">
                <a16:creationId xmlns:a16="http://schemas.microsoft.com/office/drawing/2014/main" id="{070DE8A6-558E-65C9-FA91-0617C81927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90476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EA95B-9CAC-F588-41E4-0DD54B8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642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b="1" dirty="0">
                <a:solidFill>
                  <a:schemeClr val="bg1"/>
                </a:solidFill>
                <a:latin typeface="Arial" panose="020B0604020202020204" pitchFamily="34" charset="0"/>
              </a:rPr>
              <a:t>¿Qué es </a:t>
            </a:r>
            <a:r>
              <a:rPr lang="es-AR" sz="5400" b="1" dirty="0" err="1">
                <a:solidFill>
                  <a:schemeClr val="bg1"/>
                </a:solidFill>
                <a:latin typeface="Arial" panose="020B0604020202020204" pitchFamily="34" charset="0"/>
              </a:rPr>
              <a:t>NumPy</a:t>
            </a:r>
            <a:r>
              <a:rPr lang="es-AR" sz="5400" b="1" dirty="0">
                <a:solidFill>
                  <a:schemeClr val="bg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83B50-69BC-5BDB-3680-1EC9CDEC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33" y="1966586"/>
            <a:ext cx="10797434" cy="4133589"/>
          </a:xfrm>
        </p:spPr>
        <p:txBody>
          <a:bodyPr>
            <a:normAutofit fontScale="92500"/>
          </a:bodyPr>
          <a:lstStyle/>
          <a:p>
            <a:r>
              <a:rPr lang="es-AR" dirty="0" err="1">
                <a:solidFill>
                  <a:schemeClr val="bg1"/>
                </a:solidFill>
              </a:rPr>
              <a:t>NumPy</a:t>
            </a:r>
            <a:r>
              <a:rPr lang="es-AR" dirty="0">
                <a:solidFill>
                  <a:schemeClr val="bg1"/>
                </a:solidFill>
              </a:rPr>
              <a:t> es el paquete más fundamental para la computación numérica en Python.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Si vas a trabajar en proyectos de análisis de datos o aprendizaje automático, es casi obligatorio tener un sólido conocimiento de </a:t>
            </a:r>
            <a:r>
              <a:rPr lang="es-AR" dirty="0" err="1">
                <a:solidFill>
                  <a:schemeClr val="bg1"/>
                </a:solidFill>
              </a:rPr>
              <a:t>NumPy</a:t>
            </a:r>
            <a:r>
              <a:rPr lang="es-AR" dirty="0">
                <a:solidFill>
                  <a:schemeClr val="bg1"/>
                </a:solidFill>
              </a:rPr>
              <a:t>.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r>
              <a:rPr lang="es-AR" dirty="0">
                <a:solidFill>
                  <a:schemeClr val="bg1"/>
                </a:solidFill>
              </a:rPr>
              <a:t>De hecho, muchas otras bibliotecas, como pandas y </a:t>
            </a:r>
            <a:r>
              <a:rPr lang="es-AR" dirty="0" err="1">
                <a:solidFill>
                  <a:schemeClr val="bg1"/>
                </a:solidFill>
              </a:rPr>
              <a:t>scikit-learn</a:t>
            </a:r>
            <a:r>
              <a:rPr lang="es-AR" dirty="0">
                <a:solidFill>
                  <a:schemeClr val="bg1"/>
                </a:solidFill>
              </a:rPr>
              <a:t>, utilizan los objetos array de </a:t>
            </a:r>
            <a:r>
              <a:rPr lang="es-AR" dirty="0" err="1">
                <a:solidFill>
                  <a:schemeClr val="bg1"/>
                </a:solidFill>
              </a:rPr>
              <a:t>NumPy</a:t>
            </a:r>
            <a:r>
              <a:rPr lang="es-AR" dirty="0">
                <a:solidFill>
                  <a:schemeClr val="bg1"/>
                </a:solidFill>
              </a:rPr>
              <a:t> como el lenguaje común para el intercambio de datos.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98593-ABDA-7B20-45CC-E280C8585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x-none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x-none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18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5;p4">
            <a:extLst>
              <a:ext uri="{FF2B5EF4-FFF2-40B4-BE49-F238E27FC236}">
                <a16:creationId xmlns:a16="http://schemas.microsoft.com/office/drawing/2014/main" id="{A1B38C66-7C72-C6E2-6B7B-428EFB16148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90476" cy="685714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EA95B-9CAC-F588-41E4-0DD54B82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092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bg1"/>
                </a:solidFill>
              </a:rPr>
              <a:t>Qué encontraremos en </a:t>
            </a:r>
            <a:r>
              <a:rPr lang="es-AR" b="1" dirty="0" err="1">
                <a:solidFill>
                  <a:schemeClr val="bg1"/>
                </a:solidFill>
              </a:rPr>
              <a:t>NumPy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83B50-69BC-5BDB-3680-1EC9CDEC6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5864"/>
            <a:ext cx="10515600" cy="4862440"/>
          </a:xfrm>
        </p:spPr>
        <p:txBody>
          <a:bodyPr>
            <a:normAutofit fontScale="92500" lnSpcReduction="10000"/>
          </a:bodyPr>
          <a:lstStyle/>
          <a:p>
            <a:r>
              <a:rPr lang="es-AR" b="1" dirty="0" err="1">
                <a:solidFill>
                  <a:schemeClr val="bg1"/>
                </a:solidFill>
              </a:rPr>
              <a:t>ndarray</a:t>
            </a:r>
            <a:r>
              <a:rPr lang="es-AR" dirty="0">
                <a:solidFill>
                  <a:schemeClr val="bg1"/>
                </a:solidFill>
              </a:rPr>
              <a:t>: una eficiente matriz multidimensional que proporciona rápidas operaciones aritméticas orientadas a matrices y capacidades flexibles de difusión.</a:t>
            </a:r>
          </a:p>
          <a:p>
            <a:r>
              <a:rPr lang="es-AR" b="1" dirty="0">
                <a:solidFill>
                  <a:schemeClr val="bg1"/>
                </a:solidFill>
              </a:rPr>
              <a:t>Funciones matemáticas </a:t>
            </a:r>
            <a:r>
              <a:rPr lang="es-AR" dirty="0">
                <a:solidFill>
                  <a:schemeClr val="bg1"/>
                </a:solidFill>
              </a:rPr>
              <a:t>para realizar operaciones rápidas en matrices enteras de datos sin tener que escribir bucles.</a:t>
            </a:r>
          </a:p>
          <a:p>
            <a:r>
              <a:rPr lang="es-AR" b="1" dirty="0">
                <a:solidFill>
                  <a:schemeClr val="bg1"/>
                </a:solidFill>
              </a:rPr>
              <a:t>Herramientas</a:t>
            </a:r>
            <a:r>
              <a:rPr lang="es-AR" dirty="0">
                <a:solidFill>
                  <a:schemeClr val="bg1"/>
                </a:solidFill>
              </a:rPr>
              <a:t> para leer/escribir datos de matrices en disco y trabajar con archivos mapeados en memoria.</a:t>
            </a:r>
          </a:p>
          <a:p>
            <a:r>
              <a:rPr lang="es-AR" b="1" dirty="0">
                <a:solidFill>
                  <a:schemeClr val="bg1"/>
                </a:solidFill>
              </a:rPr>
              <a:t>Funciones de álgebra lineal</a:t>
            </a:r>
            <a:r>
              <a:rPr lang="es-AR" dirty="0">
                <a:solidFill>
                  <a:schemeClr val="bg1"/>
                </a:solidFill>
              </a:rPr>
              <a:t>, generación de </a:t>
            </a:r>
            <a:r>
              <a:rPr lang="es-AR" b="1" dirty="0">
                <a:solidFill>
                  <a:schemeClr val="bg1"/>
                </a:solidFill>
              </a:rPr>
              <a:t>números aleatorios</a:t>
            </a:r>
            <a:r>
              <a:rPr lang="es-AR" dirty="0">
                <a:solidFill>
                  <a:schemeClr val="bg1"/>
                </a:solidFill>
              </a:rPr>
              <a:t> y </a:t>
            </a:r>
            <a:r>
              <a:rPr lang="es-AR" b="1" dirty="0">
                <a:solidFill>
                  <a:schemeClr val="bg1"/>
                </a:solidFill>
              </a:rPr>
              <a:t>transformada de Fourier</a:t>
            </a:r>
            <a:r>
              <a:rPr lang="es-AR" dirty="0">
                <a:solidFill>
                  <a:schemeClr val="bg1"/>
                </a:solidFill>
              </a:rPr>
              <a:t>.</a:t>
            </a:r>
          </a:p>
          <a:p>
            <a:r>
              <a:rPr lang="es-AR" dirty="0">
                <a:solidFill>
                  <a:schemeClr val="bg1"/>
                </a:solidFill>
              </a:rPr>
              <a:t>Una </a:t>
            </a:r>
            <a:r>
              <a:rPr lang="es-AR" b="1" dirty="0">
                <a:solidFill>
                  <a:schemeClr val="bg1"/>
                </a:solidFill>
              </a:rPr>
              <a:t>API en C </a:t>
            </a:r>
            <a:r>
              <a:rPr lang="es-AR" dirty="0">
                <a:solidFill>
                  <a:schemeClr val="bg1"/>
                </a:solidFill>
              </a:rPr>
              <a:t>para conectar </a:t>
            </a:r>
            <a:r>
              <a:rPr lang="es-AR" dirty="0" err="1">
                <a:solidFill>
                  <a:schemeClr val="bg1"/>
                </a:solidFill>
              </a:rPr>
              <a:t>NumPy</a:t>
            </a:r>
            <a:r>
              <a:rPr lang="es-AR" dirty="0">
                <a:solidFill>
                  <a:schemeClr val="bg1"/>
                </a:solidFill>
              </a:rPr>
              <a:t> con bibliotecas escritas en C, C++ y FORTRAN. Por eso Python es el lenguaje preferido para envolver bases de código heredadas.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98593-ABDA-7B20-45CC-E280C8585F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x-none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x-none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528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D91BDA51-6D3C-E41C-21C0-D4943445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17" y="0"/>
            <a:ext cx="12238909" cy="693505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284FC6-B2AE-F037-50B3-9519C388828C}"/>
              </a:ext>
            </a:extLst>
          </p:cNvPr>
          <p:cNvSpPr txBox="1"/>
          <p:nvPr/>
        </p:nvSpPr>
        <p:spPr>
          <a:xfrm>
            <a:off x="802269" y="1514615"/>
            <a:ext cx="10297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Importación de datos crudos y chequeos básicos del </a:t>
            </a:r>
            <a:r>
              <a:rPr lang="es-AR" sz="54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endParaRPr lang="es-AR" sz="4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798E06-887B-E430-F85A-F05766A759C8}"/>
              </a:ext>
            </a:extLst>
          </p:cNvPr>
          <p:cNvSpPr txBox="1"/>
          <p:nvPr/>
        </p:nvSpPr>
        <p:spPr>
          <a:xfrm>
            <a:off x="657937" y="4024780"/>
            <a:ext cx="10585938" cy="10772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s-AR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la hora de analizar datos, si lo que entra es basura, lo que sale es basura también.</a:t>
            </a:r>
            <a:endParaRPr lang="es-AR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1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8C3D4059-9BD4-563A-CA42-0440ADD21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09" y="1"/>
            <a:ext cx="12238909" cy="69350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23A5D2-B75C-81F6-1EC3-E595E9A4C33C}"/>
              </a:ext>
            </a:extLst>
          </p:cNvPr>
          <p:cNvSpPr txBox="1"/>
          <p:nvPr/>
        </p:nvSpPr>
        <p:spPr>
          <a:xfrm>
            <a:off x="493158" y="355870"/>
            <a:ext cx="1096252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66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Módulo 2. </a:t>
            </a:r>
          </a:p>
          <a:p>
            <a:pPr algn="ctr"/>
            <a:r>
              <a:rPr lang="es-AR" sz="48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Manipulación de datos con Python</a:t>
            </a:r>
            <a:endParaRPr lang="es-AR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9875D7-0DB2-AB29-8FC4-CECE00FA29AF}"/>
              </a:ext>
            </a:extLst>
          </p:cNvPr>
          <p:cNvSpPr txBox="1"/>
          <p:nvPr/>
        </p:nvSpPr>
        <p:spPr>
          <a:xfrm>
            <a:off x="1196495" y="3177276"/>
            <a:ext cx="102591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36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Unidad 1. Operaciones con tablas y campos</a:t>
            </a:r>
          </a:p>
          <a:p>
            <a:pPr algn="l"/>
            <a:endParaRPr lang="es-AR" sz="36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s-AR" sz="3600" b="1" dirty="0">
                <a:solidFill>
                  <a:schemeClr val="bg1"/>
                </a:solidFill>
                <a:latin typeface="Arial" panose="020B0604020202020204" pitchFamily="34" charset="0"/>
              </a:rPr>
              <a:t>Unidad 2: Chequeos de calidad y limpieza</a:t>
            </a:r>
          </a:p>
          <a:p>
            <a:pPr algn="l"/>
            <a:endParaRPr lang="es-AR" sz="3200" b="1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D3964758-8D90-475E-3106-DE28B0F0D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17" y="0"/>
            <a:ext cx="12238909" cy="69350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6060AC-92AA-337D-2380-A76BEF154CA8}"/>
              </a:ext>
            </a:extLst>
          </p:cNvPr>
          <p:cNvSpPr txBox="1"/>
          <p:nvPr/>
        </p:nvSpPr>
        <p:spPr>
          <a:xfrm>
            <a:off x="267267" y="1775692"/>
            <a:ext cx="4447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1" i="0" dirty="0" err="1">
                <a:solidFill>
                  <a:schemeClr val="bg1"/>
                </a:solidFill>
                <a:effectLst/>
                <a:latin typeface="Söhne Mono"/>
              </a:rPr>
              <a:t>pd.read_csv</a:t>
            </a:r>
            <a:r>
              <a:rPr lang="es-AR" sz="3600" b="1" i="0" dirty="0">
                <a:solidFill>
                  <a:schemeClr val="bg1"/>
                </a:solidFill>
                <a:effectLst/>
                <a:latin typeface="Söhne Mono"/>
              </a:rPr>
              <a:t>()</a:t>
            </a:r>
            <a:endParaRPr lang="es-AR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464BD4B-DB5E-54E0-6C0B-974BB9342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38425"/>
              </p:ext>
            </p:extLst>
          </p:nvPr>
        </p:nvGraphicFramePr>
        <p:xfrm>
          <a:off x="267268" y="2694812"/>
          <a:ext cx="11647416" cy="3849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3708">
                  <a:extLst>
                    <a:ext uri="{9D8B030D-6E8A-4147-A177-3AD203B41FA5}">
                      <a16:colId xmlns:a16="http://schemas.microsoft.com/office/drawing/2014/main" val="731237150"/>
                    </a:ext>
                  </a:extLst>
                </a:gridCol>
                <a:gridCol w="5823708">
                  <a:extLst>
                    <a:ext uri="{9D8B030D-6E8A-4147-A177-3AD203B41FA5}">
                      <a16:colId xmlns:a16="http://schemas.microsoft.com/office/drawing/2014/main" val="2167332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600" kern="0" dirty="0" err="1">
                          <a:effectLst/>
                        </a:rPr>
                        <a:t>filepath_or_buffer</a:t>
                      </a:r>
                      <a:endParaRPr lang="es-A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800" kern="0" dirty="0">
                          <a:effectLst/>
                        </a:rPr>
                        <a:t>ubicación del archivo </a:t>
                      </a:r>
                      <a:r>
                        <a:rPr lang="es-AR" sz="1600" kern="0" dirty="0" err="1">
                          <a:effectLst/>
                        </a:rPr>
                        <a:t>csv</a:t>
                      </a:r>
                      <a:r>
                        <a:rPr lang="es-AR" sz="1800" kern="0" dirty="0">
                          <a:effectLst/>
                        </a:rPr>
                        <a:t> que se va a importar</a:t>
                      </a:r>
                      <a:endParaRPr lang="es-A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92804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600" kern="0" dirty="0" err="1">
                          <a:effectLst/>
                        </a:rPr>
                        <a:t>delimiter</a:t>
                      </a:r>
                      <a:endParaRPr lang="es-A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800" kern="0" dirty="0">
                          <a:effectLst/>
                        </a:rPr>
                        <a:t>Delimitador para usar para analizar el contenido del archivo CSV.</a:t>
                      </a:r>
                      <a:endParaRPr lang="es-A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78745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600" kern="0">
                          <a:effectLst/>
                        </a:rPr>
                        <a:t>usecols</a:t>
                      </a:r>
                      <a:endParaRPr lang="es-A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800" kern="0">
                          <a:effectLst/>
                        </a:rPr>
                        <a:t>Los nombres de las columnas sólo se incluirán mientras se forma el </a:t>
                      </a:r>
                      <a:r>
                        <a:rPr lang="es-AR" sz="1600" kern="0">
                          <a:effectLst/>
                        </a:rPr>
                        <a:t>DataFrame</a:t>
                      </a:r>
                      <a:r>
                        <a:rPr lang="es-AR" sz="1800" kern="0">
                          <a:effectLst/>
                        </a:rPr>
                        <a:t> del archivo </a:t>
                      </a:r>
                      <a:r>
                        <a:rPr lang="es-AR" sz="1600" kern="0">
                          <a:effectLst/>
                        </a:rPr>
                        <a:t>CSV</a:t>
                      </a:r>
                      <a:r>
                        <a:rPr lang="es-AR" sz="1800" kern="0">
                          <a:effectLst/>
                        </a:rPr>
                        <a:t>.</a:t>
                      </a:r>
                      <a:endParaRPr lang="es-A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5638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600" kern="0">
                          <a:effectLst/>
                        </a:rPr>
                        <a:t>header</a:t>
                      </a:r>
                      <a:endParaRPr lang="es-A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800" kern="0">
                          <a:effectLst/>
                        </a:rPr>
                        <a:t>qué fila o filas utilizar como nombres de columna del encabezamiento</a:t>
                      </a:r>
                      <a:endParaRPr lang="es-A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384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600" kern="0">
                          <a:effectLst/>
                        </a:rPr>
                        <a:t>squeeze</a:t>
                      </a:r>
                      <a:endParaRPr lang="es-A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800" kern="0" dirty="0">
                          <a:effectLst/>
                        </a:rPr>
                        <a:t>devuelve la serie de Pandas si los datos analizados sólo contienen una columna.</a:t>
                      </a:r>
                      <a:endParaRPr lang="es-A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5011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600" kern="0">
                          <a:effectLst/>
                        </a:rPr>
                        <a:t>skiprows</a:t>
                      </a:r>
                      <a:endParaRPr lang="es-AR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500"/>
                        </a:spcAft>
                      </a:pPr>
                      <a:r>
                        <a:rPr lang="es-AR" sz="1800" kern="0" dirty="0">
                          <a:effectLst/>
                        </a:rPr>
                        <a:t>qué fila o filas saltar</a:t>
                      </a:r>
                      <a:endParaRPr lang="es-AR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36767065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ACBBD182-9958-D2A5-D836-5056F512B510}"/>
              </a:ext>
            </a:extLst>
          </p:cNvPr>
          <p:cNvSpPr txBox="1"/>
          <p:nvPr/>
        </p:nvSpPr>
        <p:spPr>
          <a:xfrm>
            <a:off x="5948599" y="1944968"/>
            <a:ext cx="5966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</a:rPr>
              <a:t>https://pandas.pydata.org/docs/reference/api/pandas.read_csv.html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ADC9FC-0CCA-E164-E81B-4A9F2C0A14FD}"/>
              </a:ext>
            </a:extLst>
          </p:cNvPr>
          <p:cNvSpPr txBox="1"/>
          <p:nvPr/>
        </p:nvSpPr>
        <p:spPr>
          <a:xfrm>
            <a:off x="2012776" y="193245"/>
            <a:ext cx="81564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dirty="0">
                <a:solidFill>
                  <a:schemeClr val="bg1"/>
                </a:solidFill>
              </a:rPr>
              <a:t>Función para leer archivo </a:t>
            </a:r>
            <a:r>
              <a:rPr lang="es-AR" sz="4400" b="1" dirty="0" err="1">
                <a:solidFill>
                  <a:schemeClr val="bg1"/>
                </a:solidFill>
              </a:rPr>
              <a:t>csv</a:t>
            </a:r>
            <a:endParaRPr lang="es-AR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66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F41FC536-AC46-45E1-839D-DAFE2CB1B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17" y="0"/>
            <a:ext cx="12238909" cy="69350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1CE8307-C7CA-AFE7-85D2-D0E250E57651}"/>
              </a:ext>
            </a:extLst>
          </p:cNvPr>
          <p:cNvSpPr txBox="1"/>
          <p:nvPr/>
        </p:nvSpPr>
        <p:spPr>
          <a:xfrm>
            <a:off x="882502" y="167643"/>
            <a:ext cx="104730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Transposición: de formato ancho a largo (</a:t>
            </a:r>
            <a:r>
              <a:rPr lang="es-AR" sz="2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melt</a:t>
            </a:r>
            <a:r>
              <a:rPr lang="es-A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y de largo a ancho (</a:t>
            </a:r>
            <a:r>
              <a:rPr lang="es-AR" sz="2800" b="1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pivot</a:t>
            </a:r>
            <a:r>
              <a:rPr lang="es-A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 </a:t>
            </a:r>
            <a:endParaRPr lang="es-AR" sz="2800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B67131-4336-5896-5322-D951A48E7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1" y="2390982"/>
            <a:ext cx="10299963" cy="26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43DC88B-13C4-C5EE-3B64-BBB29A9699FC}"/>
              </a:ext>
            </a:extLst>
          </p:cNvPr>
          <p:cNvSpPr txBox="1"/>
          <p:nvPr/>
        </p:nvSpPr>
        <p:spPr>
          <a:xfrm>
            <a:off x="882502" y="1402423"/>
            <a:ext cx="111322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dirty="0" err="1">
                <a:solidFill>
                  <a:schemeClr val="bg1"/>
                </a:solidFill>
              </a:rPr>
              <a:t>df</a:t>
            </a:r>
            <a:r>
              <a:rPr lang="es-AR" sz="2000" dirty="0">
                <a:solidFill>
                  <a:schemeClr val="bg1"/>
                </a:solidFill>
              </a:rPr>
              <a:t> = </a:t>
            </a:r>
            <a:r>
              <a:rPr lang="es-AR" sz="2000" dirty="0" err="1">
                <a:solidFill>
                  <a:schemeClr val="bg1"/>
                </a:solidFill>
              </a:rPr>
              <a:t>pd.melt</a:t>
            </a:r>
            <a:r>
              <a:rPr lang="es-AR" sz="2000" dirty="0">
                <a:solidFill>
                  <a:schemeClr val="bg1"/>
                </a:solidFill>
              </a:rPr>
              <a:t>(</a:t>
            </a:r>
            <a:r>
              <a:rPr lang="es-AR" sz="2000" dirty="0" err="1">
                <a:solidFill>
                  <a:schemeClr val="bg1"/>
                </a:solidFill>
              </a:rPr>
              <a:t>df</a:t>
            </a:r>
            <a:r>
              <a:rPr lang="es-AR" sz="2000" dirty="0">
                <a:solidFill>
                  <a:schemeClr val="bg1"/>
                </a:solidFill>
              </a:rPr>
              <a:t>, </a:t>
            </a:r>
            <a:r>
              <a:rPr lang="es-AR" sz="2000" dirty="0" err="1">
                <a:solidFill>
                  <a:schemeClr val="bg1"/>
                </a:solidFill>
              </a:rPr>
              <a:t>id_vars</a:t>
            </a:r>
            <a:r>
              <a:rPr lang="es-AR" sz="2000" dirty="0">
                <a:solidFill>
                  <a:schemeClr val="bg1"/>
                </a:solidFill>
              </a:rPr>
              <a:t>=[</a:t>
            </a:r>
            <a:r>
              <a:rPr lang="es-AR" sz="2000" dirty="0">
                <a:solidFill>
                  <a:srgbClr val="FFFF00"/>
                </a:solidFill>
              </a:rPr>
              <a:t>'</a:t>
            </a:r>
            <a:r>
              <a:rPr lang="es-AR" sz="2000" dirty="0" err="1">
                <a:solidFill>
                  <a:srgbClr val="FFFF00"/>
                </a:solidFill>
              </a:rPr>
              <a:t>columnas_fijas</a:t>
            </a:r>
            <a:r>
              <a:rPr lang="es-AR" sz="2000" dirty="0">
                <a:solidFill>
                  <a:srgbClr val="FFFF00"/>
                </a:solidFill>
              </a:rPr>
              <a:t>’ </a:t>
            </a:r>
            <a:r>
              <a:rPr lang="es-AR" sz="2000" dirty="0">
                <a:solidFill>
                  <a:schemeClr val="bg1"/>
                </a:solidFill>
              </a:rPr>
              <a:t>], </a:t>
            </a:r>
            <a:r>
              <a:rPr lang="es-AR" sz="2000" dirty="0" err="1">
                <a:solidFill>
                  <a:schemeClr val="bg1"/>
                </a:solidFill>
              </a:rPr>
              <a:t>var_name</a:t>
            </a:r>
            <a:r>
              <a:rPr lang="es-AR" sz="2000" dirty="0">
                <a:solidFill>
                  <a:schemeClr val="bg1"/>
                </a:solidFill>
              </a:rPr>
              <a:t>=</a:t>
            </a:r>
            <a:r>
              <a:rPr lang="es-AR" sz="2000" dirty="0">
                <a:solidFill>
                  <a:srgbClr val="FFFF00"/>
                </a:solidFill>
              </a:rPr>
              <a:t>'</a:t>
            </a:r>
            <a:r>
              <a:rPr lang="es-AR" sz="2000" dirty="0" err="1">
                <a:solidFill>
                  <a:srgbClr val="FFFF00"/>
                </a:solidFill>
              </a:rPr>
              <a:t>nombre_columna_variable</a:t>
            </a:r>
            <a:r>
              <a:rPr lang="es-AR" sz="2000" dirty="0">
                <a:solidFill>
                  <a:srgbClr val="FFFF00"/>
                </a:solidFill>
              </a:rPr>
              <a:t>'</a:t>
            </a:r>
            <a:r>
              <a:rPr lang="es-AR" sz="2000" dirty="0">
                <a:solidFill>
                  <a:schemeClr val="bg1"/>
                </a:solidFill>
              </a:rPr>
              <a:t>, </a:t>
            </a:r>
            <a:r>
              <a:rPr lang="es-AR" sz="2000" dirty="0" err="1">
                <a:solidFill>
                  <a:schemeClr val="bg1"/>
                </a:solidFill>
              </a:rPr>
              <a:t>value_name</a:t>
            </a:r>
            <a:r>
              <a:rPr lang="es-AR" sz="2000" dirty="0">
                <a:solidFill>
                  <a:schemeClr val="bg1"/>
                </a:solidFill>
              </a:rPr>
              <a:t>=</a:t>
            </a:r>
            <a:r>
              <a:rPr lang="es-AR" sz="2000" dirty="0">
                <a:solidFill>
                  <a:srgbClr val="FFFF00"/>
                </a:solidFill>
              </a:rPr>
              <a:t>'</a:t>
            </a:r>
            <a:r>
              <a:rPr lang="es-AR" sz="2000" dirty="0" err="1">
                <a:solidFill>
                  <a:srgbClr val="FFFF00"/>
                </a:solidFill>
              </a:rPr>
              <a:t>nombre_columna_valor</a:t>
            </a:r>
            <a:r>
              <a:rPr lang="es-AR" sz="2000" dirty="0">
                <a:solidFill>
                  <a:srgbClr val="FFFF00"/>
                </a:solidFill>
              </a:rPr>
              <a:t>'</a:t>
            </a:r>
            <a:r>
              <a:rPr lang="es-AR" sz="2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984233-438E-8720-7288-CC1BE1F73EBC}"/>
              </a:ext>
            </a:extLst>
          </p:cNvPr>
          <p:cNvSpPr txBox="1"/>
          <p:nvPr/>
        </p:nvSpPr>
        <p:spPr>
          <a:xfrm>
            <a:off x="438717" y="5240815"/>
            <a:ext cx="11313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0" i="0" dirty="0" err="1">
                <a:solidFill>
                  <a:srgbClr val="FFFFFF"/>
                </a:solidFill>
                <a:effectLst/>
                <a:latin typeface="Söhne Mono"/>
              </a:rPr>
              <a:t>df.pivot</a:t>
            </a:r>
            <a:r>
              <a:rPr lang="es-AR" sz="36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s-AR" sz="3600" b="0" i="0" dirty="0" err="1">
                <a:solidFill>
                  <a:srgbClr val="FFFFFF"/>
                </a:solidFill>
                <a:effectLst/>
                <a:latin typeface="Söhne Mono"/>
              </a:rPr>
              <a:t>index</a:t>
            </a:r>
            <a:r>
              <a:rPr lang="es-AR" sz="3600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s-AR" sz="3600" b="0" i="0" dirty="0">
                <a:solidFill>
                  <a:srgbClr val="00A67D"/>
                </a:solidFill>
                <a:effectLst/>
                <a:latin typeface="Söhne Mono"/>
              </a:rPr>
              <a:t>'Producto'</a:t>
            </a:r>
            <a:r>
              <a:rPr lang="es-AR" sz="36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s-AR" sz="3600" b="0" i="0" dirty="0" err="1">
                <a:solidFill>
                  <a:srgbClr val="FFFFFF"/>
                </a:solidFill>
                <a:effectLst/>
                <a:latin typeface="Söhne Mono"/>
              </a:rPr>
              <a:t>columns</a:t>
            </a:r>
            <a:r>
              <a:rPr lang="es-AR" sz="3600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s-AR" sz="3600" b="0" i="0" dirty="0">
                <a:solidFill>
                  <a:srgbClr val="00A67D"/>
                </a:solidFill>
                <a:effectLst/>
                <a:latin typeface="Söhne Mono"/>
              </a:rPr>
              <a:t>'Mes'</a:t>
            </a:r>
            <a:r>
              <a:rPr lang="es-AR" sz="36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s-AR" sz="3600" b="0" i="0" dirty="0" err="1">
                <a:solidFill>
                  <a:srgbClr val="FFFFFF"/>
                </a:solidFill>
                <a:effectLst/>
                <a:latin typeface="Söhne Mono"/>
              </a:rPr>
              <a:t>values</a:t>
            </a:r>
            <a:r>
              <a:rPr lang="es-AR" sz="3600" b="0" i="0" dirty="0">
                <a:solidFill>
                  <a:srgbClr val="FFFFFF"/>
                </a:solidFill>
                <a:effectLst/>
                <a:latin typeface="Söhne Mono"/>
              </a:rPr>
              <a:t>=</a:t>
            </a:r>
            <a:r>
              <a:rPr lang="es-AR" sz="3600" b="0" i="0" dirty="0">
                <a:solidFill>
                  <a:srgbClr val="00A67D"/>
                </a:solidFill>
                <a:effectLst/>
                <a:latin typeface="Söhne Mono"/>
              </a:rPr>
              <a:t>'Ventas'</a:t>
            </a:r>
            <a:r>
              <a:rPr lang="es-AR" sz="3600" b="0" i="0" dirty="0">
                <a:solidFill>
                  <a:srgbClr val="FFFFFF"/>
                </a:solidFill>
                <a:effectLst/>
                <a:latin typeface="Söhne Mono"/>
              </a:rPr>
              <a:t>)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600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F13C62E9-EEAA-40F7-B21E-02EEB17A6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17" y="0"/>
            <a:ext cx="12238909" cy="69350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DFAD1C-C664-1D26-DA38-A7021888E4F0}"/>
              </a:ext>
            </a:extLst>
          </p:cNvPr>
          <p:cNvSpPr txBox="1"/>
          <p:nvPr/>
        </p:nvSpPr>
        <p:spPr>
          <a:xfrm>
            <a:off x="583786" y="906962"/>
            <a:ext cx="1102290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400" b="1" dirty="0">
                <a:solidFill>
                  <a:schemeClr val="bg1"/>
                </a:solidFill>
                <a:latin typeface="Inter"/>
              </a:rPr>
              <a:t>CONCATENAR TABLAS</a:t>
            </a:r>
          </a:p>
          <a:p>
            <a:endParaRPr lang="es-AR" sz="4400" b="1" dirty="0">
              <a:solidFill>
                <a:schemeClr val="bg1"/>
              </a:solidFill>
              <a:latin typeface="Inter"/>
            </a:endParaRPr>
          </a:p>
          <a:p>
            <a:r>
              <a:rPr lang="es-AR" sz="4400" b="0" i="0" dirty="0">
                <a:solidFill>
                  <a:schemeClr val="bg1"/>
                </a:solidFill>
                <a:effectLst/>
                <a:latin typeface="Inter"/>
              </a:rPr>
              <a:t>La concatenación simplemente implica apilar una tabla encima de otra. Esto es útil cuando tienes dos tablas con las mismas columnas y deseas combinarlas verticalmente.</a:t>
            </a:r>
            <a:endParaRPr lang="es-A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7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034426C1-4792-C870-66C6-792C69BC9D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0FCA6A-A497-ADEB-56FC-22D153024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23788115-F9A7-D577-E722-93324909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55" y="962892"/>
            <a:ext cx="11621291" cy="493221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E1CF0A1-3D3A-BBB9-A30F-7CC7CACCB761}"/>
              </a:ext>
            </a:extLst>
          </p:cNvPr>
          <p:cNvSpPr txBox="1"/>
          <p:nvPr/>
        </p:nvSpPr>
        <p:spPr>
          <a:xfrm>
            <a:off x="5534223" y="1825625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667" dirty="0" err="1"/>
              <a:t>df</a:t>
            </a:r>
            <a:r>
              <a:rPr lang="es-AR" sz="2667" dirty="0"/>
              <a:t> = </a:t>
            </a:r>
            <a:r>
              <a:rPr lang="es-AR" sz="2667" dirty="0" err="1"/>
              <a:t>pd.concat</a:t>
            </a:r>
            <a:r>
              <a:rPr lang="es-AR" sz="2667" dirty="0"/>
              <a:t>([df1, df2])</a:t>
            </a:r>
          </a:p>
        </p:txBody>
      </p:sp>
    </p:spTree>
    <p:extLst>
      <p:ext uri="{BB962C8B-B14F-4D97-AF65-F5344CB8AC3E}">
        <p14:creationId xmlns:p14="http://schemas.microsoft.com/office/powerpoint/2010/main" val="2094288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741B34EE-97CC-6898-9D75-78813E321C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5CA9A2-760B-C4F9-453A-1F7F71C5A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09A4155-83EB-C0B6-327B-4F308263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523531"/>
            <a:ext cx="9709265" cy="598868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C2156F8-B79F-B4F9-A873-761AF496D1D2}"/>
              </a:ext>
            </a:extLst>
          </p:cNvPr>
          <p:cNvSpPr txBox="1"/>
          <p:nvPr/>
        </p:nvSpPr>
        <p:spPr>
          <a:xfrm>
            <a:off x="5257800" y="1620441"/>
            <a:ext cx="609600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667" dirty="0" err="1"/>
              <a:t>df</a:t>
            </a:r>
            <a:r>
              <a:rPr lang="es-AR" sz="2667" dirty="0"/>
              <a:t> = </a:t>
            </a:r>
            <a:r>
              <a:rPr lang="es-AR" sz="2667" dirty="0" err="1"/>
              <a:t>pd.concat</a:t>
            </a:r>
            <a:r>
              <a:rPr lang="es-AR" sz="2667" dirty="0"/>
              <a:t>([df1, df2], axis = 1)</a:t>
            </a:r>
          </a:p>
        </p:txBody>
      </p:sp>
    </p:spTree>
    <p:extLst>
      <p:ext uri="{BB962C8B-B14F-4D97-AF65-F5344CB8AC3E}">
        <p14:creationId xmlns:p14="http://schemas.microsoft.com/office/powerpoint/2010/main" val="93359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7DA61154-19B9-0888-75AA-209A3A484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17" y="0"/>
            <a:ext cx="12238909" cy="69350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DFAD1C-C664-1D26-DA38-A7021888E4F0}"/>
              </a:ext>
            </a:extLst>
          </p:cNvPr>
          <p:cNvSpPr txBox="1"/>
          <p:nvPr/>
        </p:nvSpPr>
        <p:spPr>
          <a:xfrm>
            <a:off x="583786" y="243083"/>
            <a:ext cx="1102290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400" b="1" dirty="0">
                <a:solidFill>
                  <a:schemeClr val="bg1"/>
                </a:solidFill>
                <a:latin typeface="Inter"/>
              </a:rPr>
              <a:t>COMBINAR TABLAS</a:t>
            </a:r>
          </a:p>
          <a:p>
            <a:pPr algn="ctr"/>
            <a:endParaRPr lang="es-AR" sz="4400" b="1" dirty="0">
              <a:solidFill>
                <a:schemeClr val="bg1"/>
              </a:solidFill>
              <a:latin typeface="Inter"/>
            </a:endParaRPr>
          </a:p>
          <a:p>
            <a:r>
              <a:rPr lang="es-AR" sz="4400" dirty="0">
                <a:solidFill>
                  <a:schemeClr val="bg1"/>
                </a:solidFill>
                <a:latin typeface="Arial" panose="020B0604020202020204" pitchFamily="34" charset="0"/>
              </a:rPr>
              <a:t>A l</a:t>
            </a:r>
            <a:r>
              <a:rPr lang="es-AR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función «</a:t>
            </a:r>
            <a:r>
              <a:rPr lang="es-AR" sz="4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es-AR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» </a:t>
            </a:r>
            <a:r>
              <a:rPr lang="es-AR" sz="4400" dirty="0">
                <a:solidFill>
                  <a:schemeClr val="bg1"/>
                </a:solidFill>
                <a:latin typeface="Arial" panose="020B0604020202020204" pitchFamily="34" charset="0"/>
              </a:rPr>
              <a:t>se le debe </a:t>
            </a:r>
            <a:r>
              <a:rPr lang="es-AR" sz="4400" dirty="0" err="1">
                <a:solidFill>
                  <a:schemeClr val="bg1"/>
                </a:solidFill>
                <a:latin typeface="Arial" panose="020B0604020202020204" pitchFamily="34" charset="0"/>
              </a:rPr>
              <a:t>indicar</a:t>
            </a:r>
            <a:r>
              <a:rPr lang="es-AR" sz="4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dos</a:t>
            </a:r>
            <a:r>
              <a:rPr lang="es-AR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tablas a combinar, los campos comunes por los que vamos a cruzarlas (en las opciones «</a:t>
            </a:r>
            <a:r>
              <a:rPr lang="es-AR" sz="4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left_on</a:t>
            </a:r>
            <a:r>
              <a:rPr lang="es-AR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» y «</a:t>
            </a:r>
            <a:r>
              <a:rPr lang="es-AR" sz="4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right_on</a:t>
            </a:r>
            <a:r>
              <a:rPr lang="es-AR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») y el tipo de </a:t>
            </a:r>
            <a:r>
              <a:rPr lang="es-AR" sz="4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es-AR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en este caso </a:t>
            </a:r>
            <a:r>
              <a:rPr lang="es-AR" sz="44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s-AR" sz="4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 </a:t>
            </a:r>
            <a:endParaRPr lang="es-AR" sz="3600" b="1" dirty="0">
              <a:solidFill>
                <a:schemeClr val="bg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4921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B676A86-6195-741B-7B3C-FB712563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17" y="0"/>
            <a:ext cx="12238909" cy="69350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DFAD1C-C664-1D26-DA38-A7021888E4F0}"/>
              </a:ext>
            </a:extLst>
          </p:cNvPr>
          <p:cNvSpPr txBox="1"/>
          <p:nvPr/>
        </p:nvSpPr>
        <p:spPr>
          <a:xfrm>
            <a:off x="113784" y="236253"/>
            <a:ext cx="49641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400" b="1" dirty="0">
                <a:solidFill>
                  <a:schemeClr val="bg1"/>
                </a:solidFill>
                <a:latin typeface="Inter"/>
              </a:rPr>
              <a:t>COMBINAR TABLAS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2F0486-5946-EFCC-5ED6-46F7A3E11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79" y="2040809"/>
            <a:ext cx="3938110" cy="4319050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left_on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right_on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left_index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right_index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suffixes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'_x'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'_y'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indicator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s-AR" altLang="es-A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s-AR" altLang="es-A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29903A6-CB3B-61C9-D6AD-8CA1E00F5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09677"/>
              </p:ext>
            </p:extLst>
          </p:nvPr>
        </p:nvGraphicFramePr>
        <p:xfrm>
          <a:off x="5359616" y="236253"/>
          <a:ext cx="6718600" cy="6384635"/>
        </p:xfrm>
        <a:graphic>
          <a:graphicData uri="http://schemas.openxmlformats.org/drawingml/2006/table">
            <a:tbl>
              <a:tblPr/>
              <a:tblGrid>
                <a:gridCol w="1128866">
                  <a:extLst>
                    <a:ext uri="{9D8B030D-6E8A-4147-A177-3AD203B41FA5}">
                      <a16:colId xmlns:a16="http://schemas.microsoft.com/office/drawing/2014/main" val="742672823"/>
                    </a:ext>
                  </a:extLst>
                </a:gridCol>
                <a:gridCol w="5589734">
                  <a:extLst>
                    <a:ext uri="{9D8B030D-6E8A-4147-A177-3AD203B41FA5}">
                      <a16:colId xmlns:a16="http://schemas.microsoft.com/office/drawing/2014/main" val="4117248035"/>
                    </a:ext>
                  </a:extLst>
                </a:gridCol>
              </a:tblGrid>
              <a:tr h="339197">
                <a:tc>
                  <a:txBody>
                    <a:bodyPr/>
                    <a:lstStyle/>
                    <a:p>
                      <a:pPr fontAlgn="t"/>
                      <a:r>
                        <a:rPr lang="es-AR" sz="1600" dirty="0" err="1">
                          <a:effectLst/>
                        </a:rPr>
                        <a:t>right</a:t>
                      </a:r>
                      <a:endParaRPr lang="es-AR" sz="1600" dirty="0">
                        <a:effectLst/>
                      </a:endParaRP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 dirty="0">
                          <a:effectLst/>
                        </a:rPr>
                        <a:t>Objeto para fusionar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838477"/>
                  </a:ext>
                </a:extLst>
              </a:tr>
              <a:tr h="241620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how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>
                          <a:effectLst/>
                        </a:rPr>
                        <a:t>left, right, inner o outer. Cómo realizar la operación de fusión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332352"/>
                  </a:ext>
                </a:extLst>
              </a:tr>
              <a:tr h="339197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on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 dirty="0">
                          <a:effectLst/>
                        </a:rPr>
                        <a:t>etiqueta o lista. Nombres de columnas o índices para fusionar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333630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fontAlgn="t"/>
                      <a:r>
                        <a:rPr lang="es-AR" sz="1600" dirty="0" err="1">
                          <a:effectLst/>
                        </a:rPr>
                        <a:t>left_on</a:t>
                      </a:r>
                      <a:endParaRPr lang="es-AR" sz="1600" dirty="0">
                        <a:effectLst/>
                      </a:endParaRP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>
                          <a:effectLst/>
                        </a:rPr>
                        <a:t>etiqueta o lista. Nombres de columnas o índices para fusionar en el DataFrame de la izquierda.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19739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right_on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 dirty="0">
                          <a:effectLst/>
                        </a:rPr>
                        <a:t>etiqueta o lista. Nombres de columnas o índices para fusionar en el </a:t>
                      </a:r>
                      <a:r>
                        <a:rPr lang="es-AR" sz="1600" dirty="0" err="1">
                          <a:effectLst/>
                        </a:rPr>
                        <a:t>DataFrame</a:t>
                      </a:r>
                      <a:r>
                        <a:rPr lang="es-AR" sz="1600" dirty="0">
                          <a:effectLst/>
                        </a:rPr>
                        <a:t> derecho.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337670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left_index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 dirty="0">
                          <a:effectLst/>
                        </a:rPr>
                        <a:t>Booleana. Usa el índice de la izquierda </a:t>
                      </a:r>
                      <a:r>
                        <a:rPr lang="es-AR" sz="1600" dirty="0" err="1">
                          <a:effectLst/>
                        </a:rPr>
                        <a:t>DataFrame</a:t>
                      </a:r>
                      <a:r>
                        <a:rPr lang="es-AR" sz="1600" dirty="0">
                          <a:effectLst/>
                        </a:rPr>
                        <a:t> como la clave de unión (</a:t>
                      </a:r>
                      <a:r>
                        <a:rPr lang="es-AR" sz="1600" dirty="0" err="1">
                          <a:effectLst/>
                        </a:rPr>
                        <a:t>left_index</a:t>
                      </a:r>
                      <a:r>
                        <a:rPr lang="es-AR" sz="1600" dirty="0">
                          <a:effectLst/>
                        </a:rPr>
                        <a:t>=True)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43674"/>
                  </a:ext>
                </a:extLst>
              </a:tr>
              <a:tr h="436775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right_index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 dirty="0">
                          <a:effectLst/>
                        </a:rPr>
                        <a:t>Booleana. Usa el índice de la derecha </a:t>
                      </a:r>
                      <a:r>
                        <a:rPr lang="es-AR" sz="1600" dirty="0" err="1">
                          <a:effectLst/>
                        </a:rPr>
                        <a:t>DataFrame</a:t>
                      </a:r>
                      <a:r>
                        <a:rPr lang="es-AR" sz="1600" dirty="0">
                          <a:effectLst/>
                        </a:rPr>
                        <a:t> como la clave de unión (</a:t>
                      </a:r>
                      <a:r>
                        <a:rPr lang="es-AR" sz="1600" dirty="0" err="1">
                          <a:effectLst/>
                        </a:rPr>
                        <a:t>right_index</a:t>
                      </a:r>
                      <a:r>
                        <a:rPr lang="es-AR" sz="1600" dirty="0">
                          <a:effectLst/>
                        </a:rPr>
                        <a:t>=True)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08389"/>
                  </a:ext>
                </a:extLst>
              </a:tr>
              <a:tr h="339197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sort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>
                          <a:effectLst/>
                        </a:rPr>
                        <a:t>Booleana. Ordena las claves de unión alfabéticamente en la salida(sort=True)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11588"/>
                  </a:ext>
                </a:extLst>
              </a:tr>
              <a:tr h="534353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suffixes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>
                          <a:effectLst/>
                        </a:rPr>
                        <a:t>Sufijo que se aplicará a los nombres de las columnas superpuestas en el lado izquierdo y derecho, respectivamente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67152"/>
                  </a:ext>
                </a:extLst>
              </a:tr>
              <a:tr h="241620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copy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>
                          <a:effectLst/>
                        </a:rPr>
                        <a:t>Booleana. Evita copiar para copy=True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866655"/>
                  </a:ext>
                </a:extLst>
              </a:tr>
              <a:tr h="924663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indicator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>
                          <a:effectLst/>
                        </a:rPr>
                        <a:t>añadir una columna a la salida DataFrame llamada _merge con información sobre la fuente de cada fila(indicator=True) y una columna llamada string se añadirá a la salida DataFrame (indicator=string)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6523"/>
                  </a:ext>
                </a:extLst>
              </a:tr>
              <a:tr h="241620">
                <a:tc>
                  <a:txBody>
                    <a:bodyPr/>
                    <a:lstStyle/>
                    <a:p>
                      <a:pPr fontAlgn="t"/>
                      <a:r>
                        <a:rPr lang="es-AR" sz="1600">
                          <a:effectLst/>
                        </a:rPr>
                        <a:t>validate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AR" sz="1600" dirty="0">
                          <a:effectLst/>
                        </a:rPr>
                        <a:t>para comprobar si la fusión es de un tipo determinado.</a:t>
                      </a:r>
                    </a:p>
                  </a:txBody>
                  <a:tcPr marL="19869" marR="19869" marT="19869" marB="19869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1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63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54FA274D-D6A9-0850-6DE5-D4B0F8B8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17" y="0"/>
            <a:ext cx="12238909" cy="693505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7DFAD1C-C664-1D26-DA38-A7021888E4F0}"/>
              </a:ext>
            </a:extLst>
          </p:cNvPr>
          <p:cNvSpPr txBox="1"/>
          <p:nvPr/>
        </p:nvSpPr>
        <p:spPr>
          <a:xfrm>
            <a:off x="583786" y="243083"/>
            <a:ext cx="11022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400" b="1" dirty="0">
                <a:solidFill>
                  <a:schemeClr val="bg1"/>
                </a:solidFill>
                <a:latin typeface="Inter"/>
              </a:rPr>
              <a:t>COMBINAR TABLAS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FF8F6C-BBB5-3357-8B6C-72CF5C61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86" y="2024453"/>
            <a:ext cx="11433102" cy="309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455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5;p4">
            <a:extLst>
              <a:ext uri="{FF2B5EF4-FFF2-40B4-BE49-F238E27FC236}">
                <a16:creationId xmlns:a16="http://schemas.microsoft.com/office/drawing/2014/main" id="{1B246C07-C002-3D35-9085-F512EE6B27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E25897-67C5-52E0-EA07-C2DEDCD1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i="0" dirty="0">
                <a:solidFill>
                  <a:schemeClr val="bg1"/>
                </a:solidFill>
                <a:effectLst/>
                <a:latin typeface="Helvetica Neue"/>
              </a:rPr>
              <a:t>Mezcla de </a:t>
            </a:r>
            <a:r>
              <a:rPr lang="es-AR" b="1" i="0" dirty="0" err="1">
                <a:solidFill>
                  <a:schemeClr val="bg1"/>
                </a:solidFill>
                <a:effectLst/>
                <a:latin typeface="Helvetica Neue"/>
              </a:rPr>
              <a:t>DataFrames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BBAE86-AEBC-4829-BC7D-A611C42F3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La mezcla de </a:t>
            </a:r>
            <a:r>
              <a:rPr lang="es-AR" b="0" i="0" dirty="0" err="1">
                <a:solidFill>
                  <a:schemeClr val="bg1"/>
                </a:solidFill>
                <a:effectLst/>
                <a:latin typeface="Helvetica Neue"/>
              </a:rPr>
              <a:t>DataFrames</a:t>
            </a: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 permite integrar filas de dos </a:t>
            </a:r>
            <a:r>
              <a:rPr lang="es-AR" b="0" i="0" dirty="0" err="1">
                <a:solidFill>
                  <a:schemeClr val="bg1"/>
                </a:solidFill>
                <a:effectLst/>
                <a:latin typeface="Helvetica Neue"/>
              </a:rPr>
              <a:t>DataFrames</a:t>
            </a: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 que contienen información en común en una o varias columnas o índices que se conocen como clave.</a:t>
            </a:r>
          </a:p>
          <a:p>
            <a:pPr marL="152396" indent="0">
              <a:buNone/>
            </a:pPr>
            <a:endParaRPr lang="es-AR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152396" indent="0">
              <a:buNone/>
            </a:pP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Para mezclar dos </a:t>
            </a:r>
            <a:r>
              <a:rPr lang="es-AR" b="0" i="0" dirty="0" err="1">
                <a:solidFill>
                  <a:schemeClr val="bg1"/>
                </a:solidFill>
                <a:effectLst/>
                <a:latin typeface="Helvetica Neue"/>
              </a:rPr>
              <a:t>DataFrames</a:t>
            </a: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 se utiliza el siguiente método:</a:t>
            </a:r>
          </a:p>
          <a:p>
            <a:pPr marL="152396" indent="0">
              <a:buNone/>
            </a:pPr>
            <a:endParaRPr lang="es-AR" b="0" i="0" dirty="0">
              <a:solidFill>
                <a:schemeClr val="bg1"/>
              </a:solidFill>
              <a:effectLst/>
              <a:latin typeface="Helvetica Neue"/>
            </a:endParaRPr>
          </a:p>
          <a:p>
            <a:pPr marL="152396" indent="0">
              <a:buNone/>
            </a:pP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	</a:t>
            </a:r>
            <a:r>
              <a:rPr lang="es-AR" b="0" i="0" dirty="0" err="1">
                <a:solidFill>
                  <a:schemeClr val="bg1"/>
                </a:solidFill>
                <a:effectLst/>
                <a:latin typeface="Helvetica Neue"/>
              </a:rPr>
              <a:t>df.merge</a:t>
            </a: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(df1, df2, </a:t>
            </a:r>
            <a:r>
              <a:rPr lang="es-AR" b="0" i="0" dirty="0" err="1">
                <a:solidFill>
                  <a:schemeClr val="bg1"/>
                </a:solidFill>
                <a:effectLst/>
                <a:latin typeface="Helvetica Neue"/>
              </a:rPr>
              <a:t>on</a:t>
            </a: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 = clave, </a:t>
            </a:r>
            <a:r>
              <a:rPr lang="es-AR" b="0" i="0" dirty="0" err="1">
                <a:solidFill>
                  <a:schemeClr val="bg1"/>
                </a:solidFill>
                <a:effectLst/>
                <a:latin typeface="Helvetica Neue"/>
              </a:rPr>
              <a:t>how</a:t>
            </a:r>
            <a:r>
              <a:rPr lang="es-AR" b="0" i="0" dirty="0">
                <a:solidFill>
                  <a:schemeClr val="bg1"/>
                </a:solidFill>
                <a:effectLst/>
                <a:latin typeface="Helvetica Neue"/>
              </a:rPr>
              <a:t> = tipo)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9076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7E2FBCC1-E289-F481-EB17-A022F7AE34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CDC46D8-E987-2556-41D6-67B649D6D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15"/>
          <a:stretch/>
        </p:blipFill>
        <p:spPr bwMode="auto">
          <a:xfrm>
            <a:off x="564733" y="831273"/>
            <a:ext cx="11062535" cy="463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68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B04E3-1DB9-33BA-AF85-62821263C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2858E-9FD9-25AE-5DFB-8C9364CF65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es-419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1400F6-3DDA-8E78-4C4D-3D12BDFBCCD9}"/>
              </a:ext>
            </a:extLst>
          </p:cNvPr>
          <p:cNvSpPr/>
          <p:nvPr/>
        </p:nvSpPr>
        <p:spPr>
          <a:xfrm>
            <a:off x="725525" y="305246"/>
            <a:ext cx="9371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Lenguajes de programación para procesar datos</a:t>
            </a:r>
            <a:endParaRPr lang="es-419" sz="3600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CE8FE6-41CA-A905-EBDA-0E61DB9BC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81" y="1710732"/>
            <a:ext cx="7123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419" sz="2800" b="1" i="0" u="none" strike="noStrike" cap="none" normalizeH="0" baseline="0" dirty="0">
                <a:ln>
                  <a:noFill/>
                </a:ln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endParaRPr kumimoji="0" lang="es-AR" altLang="es-419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n 1">
            <a:extLst>
              <a:ext uri="{FF2B5EF4-FFF2-40B4-BE49-F238E27FC236}">
                <a16:creationId xmlns:a16="http://schemas.microsoft.com/office/drawing/2014/main" id="{EF6CC9C8-A9E2-D7DF-F879-6676C1BA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9" t="50920" r="42145" b="31020"/>
          <a:stretch>
            <a:fillRect/>
          </a:stretch>
        </p:blipFill>
        <p:spPr bwMode="auto">
          <a:xfrm>
            <a:off x="1701209" y="1610392"/>
            <a:ext cx="1058863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585B38E8-575A-839E-7829-71072093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4167" y="1727528"/>
            <a:ext cx="140294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419" sz="2800" b="1" i="0" u="none" strike="noStrike" cap="none" normalizeH="0" baseline="0" dirty="0">
                <a:ln>
                  <a:noFill/>
                </a:ln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endParaRPr kumimoji="0" lang="es-AR" altLang="es-419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Imagen 1">
            <a:extLst>
              <a:ext uri="{FF2B5EF4-FFF2-40B4-BE49-F238E27FC236}">
                <a16:creationId xmlns:a16="http://schemas.microsoft.com/office/drawing/2014/main" id="{64C1FF8D-FA07-9FC5-3E32-FFE150E4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2" t="30852" r="35796" b="55351"/>
          <a:stretch>
            <a:fillRect/>
          </a:stretch>
        </p:blipFill>
        <p:spPr bwMode="auto">
          <a:xfrm>
            <a:off x="6015831" y="1610392"/>
            <a:ext cx="2894546" cy="82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">
            <a:extLst>
              <a:ext uri="{FF2B5EF4-FFF2-40B4-BE49-F238E27FC236}">
                <a16:creationId xmlns:a16="http://schemas.microsoft.com/office/drawing/2014/main" id="{53619841-2C43-04BE-6588-3F465C2A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81" y="3146308"/>
            <a:ext cx="9220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419" sz="2800" b="1" i="0" u="none" strike="noStrike" cap="none" normalizeH="0" baseline="0" dirty="0">
                <a:ln>
                  <a:noFill/>
                </a:ln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SQL</a:t>
            </a:r>
            <a:endParaRPr kumimoji="0" lang="es-AR" altLang="es-419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9" name="Imagen 1">
            <a:extLst>
              <a:ext uri="{FF2B5EF4-FFF2-40B4-BE49-F238E27FC236}">
                <a16:creationId xmlns:a16="http://schemas.microsoft.com/office/drawing/2014/main" id="{3DB44532-5AB6-CBB2-54AB-89677353B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40" t="27592" r="40451" b="40553"/>
          <a:stretch>
            <a:fillRect/>
          </a:stretch>
        </p:blipFill>
        <p:spPr bwMode="auto">
          <a:xfrm>
            <a:off x="1866014" y="2993107"/>
            <a:ext cx="1020763" cy="96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0BD3FF5-4711-1EA6-D011-3140D359D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906" y="3113007"/>
            <a:ext cx="9861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800" b="1" i="0" u="none" strike="noStrike" cap="none" normalizeH="0" baseline="0" dirty="0">
                <a:ln>
                  <a:noFill/>
                </a:ln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  <a:endParaRPr kumimoji="0" lang="es-AR" altLang="es-A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Imagen 1">
            <a:extLst>
              <a:ext uri="{FF2B5EF4-FFF2-40B4-BE49-F238E27FC236}">
                <a16:creationId xmlns:a16="http://schemas.microsoft.com/office/drawing/2014/main" id="{792E7917-570F-3CDA-E4F7-FF54DF3B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5" t="49123" r="41910" b="20360"/>
          <a:stretch>
            <a:fillRect/>
          </a:stretch>
        </p:blipFill>
        <p:spPr bwMode="auto">
          <a:xfrm>
            <a:off x="6015831" y="2613070"/>
            <a:ext cx="1408339" cy="15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341F3CDC-9C51-BF07-A9FA-4B8E090C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81" y="4688414"/>
            <a:ext cx="11240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800" b="1" i="0" u="none" strike="noStrike" cap="none" normalizeH="0" baseline="0" dirty="0">
                <a:ln>
                  <a:noFill/>
                </a:ln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</a:t>
            </a:r>
            <a:endParaRPr kumimoji="0" lang="es-AR" altLang="es-A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8" name="Imagen 1">
            <a:extLst>
              <a:ext uri="{FF2B5EF4-FFF2-40B4-BE49-F238E27FC236}">
                <a16:creationId xmlns:a16="http://schemas.microsoft.com/office/drawing/2014/main" id="{C24ABF8D-345D-AC2D-D792-A42F4C40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0" t="50166" r="40968" b="34991"/>
          <a:stretch>
            <a:fillRect/>
          </a:stretch>
        </p:blipFill>
        <p:spPr bwMode="auto">
          <a:xfrm>
            <a:off x="483781" y="5178623"/>
            <a:ext cx="2266762" cy="105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7D6B885B-77A1-DE0D-6025-43B6A3FD7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465" y="4563432"/>
            <a:ext cx="1003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800" b="1" i="0" u="none" strike="noStrike" cap="none" normalizeH="0" baseline="0" dirty="0">
                <a:ln>
                  <a:noFill/>
                </a:ln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Julia</a:t>
            </a:r>
            <a:endParaRPr kumimoji="0" lang="es-AR" altLang="es-A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1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4A2DECD-D276-BDA6-2CDD-294B928A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23" t="37418" r="40381" b="43144"/>
          <a:stretch>
            <a:fillRect/>
          </a:stretch>
        </p:blipFill>
        <p:spPr bwMode="auto">
          <a:xfrm>
            <a:off x="4259302" y="5132118"/>
            <a:ext cx="2416016" cy="140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36806B9A-4F1E-3177-9C97-514373CDF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509" y="2416675"/>
            <a:ext cx="1676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800" b="1" i="0" u="none" strike="noStrike" cap="none" normalizeH="0" baseline="0" dirty="0">
                <a:ln>
                  <a:noFill/>
                </a:ln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MATLAB</a:t>
            </a:r>
            <a:endParaRPr kumimoji="0" lang="es-AR" altLang="es-A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4" name="Imagen 1" descr="Interfaz de usuario gráfica, Gráfico, Gráfico de superficie&#10;&#10;Descripción generada automáticamente">
            <a:extLst>
              <a:ext uri="{FF2B5EF4-FFF2-40B4-BE49-F238E27FC236}">
                <a16:creationId xmlns:a16="http://schemas.microsoft.com/office/drawing/2014/main" id="{FC07424D-F2DE-8CEE-D380-C2A95ECED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41179" r="40733" b="31647"/>
          <a:stretch>
            <a:fillRect/>
          </a:stretch>
        </p:blipFill>
        <p:spPr bwMode="auto">
          <a:xfrm>
            <a:off x="7816568" y="2837061"/>
            <a:ext cx="4136862" cy="31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32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87DB9931-0149-7C5C-DC25-0073C20DE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1BF6C603-470D-FD7E-6A9C-4FD2A203B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2"/>
          <a:stretch/>
        </p:blipFill>
        <p:spPr bwMode="auto">
          <a:xfrm>
            <a:off x="373159" y="1018309"/>
            <a:ext cx="11445683" cy="48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917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AFAE54B4-A25D-D9DE-A5F4-8BFF936A6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09" y="0"/>
            <a:ext cx="12238909" cy="7015397"/>
          </a:xfrm>
          <a:prstGeom prst="rect">
            <a:avLst/>
          </a:prstGeom>
        </p:spPr>
      </p:pic>
      <p:sp>
        <p:nvSpPr>
          <p:cNvPr id="6" name="AutoShape 2" descr="Copiar al portapapeles">
            <a:extLst>
              <a:ext uri="{FF2B5EF4-FFF2-40B4-BE49-F238E27FC236}">
                <a16:creationId xmlns:a16="http://schemas.microsoft.com/office/drawing/2014/main" id="{4E653951-28A6-7BB4-95EC-4CFC886AC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2787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AutoShape 3" descr="Copiar al portapapeles">
            <a:extLst>
              <a:ext uri="{FF2B5EF4-FFF2-40B4-BE49-F238E27FC236}">
                <a16:creationId xmlns:a16="http://schemas.microsoft.com/office/drawing/2014/main" id="{947C0DBC-04FE-9DE1-1C52-FEF1F41AE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5075" y="3078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123EAC-B9BF-5468-C99D-53DA3014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06FA8-E0A5-B8CD-3D6C-E49A3136268D}"/>
              </a:ext>
            </a:extLst>
          </p:cNvPr>
          <p:cNvSpPr txBox="1"/>
          <p:nvPr/>
        </p:nvSpPr>
        <p:spPr>
          <a:xfrm>
            <a:off x="3457147" y="290155"/>
            <a:ext cx="5437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Agregaciones</a:t>
            </a:r>
            <a:endParaRPr lang="es-AR" sz="5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17B3F5-5821-7035-01D7-2FBB286A596A}"/>
              </a:ext>
            </a:extLst>
          </p:cNvPr>
          <p:cNvSpPr txBox="1"/>
          <p:nvPr/>
        </p:nvSpPr>
        <p:spPr>
          <a:xfrm>
            <a:off x="449706" y="1662777"/>
            <a:ext cx="114524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4000" b="1" i="1" dirty="0">
                <a:solidFill>
                  <a:schemeClr val="bg1"/>
                </a:solidFill>
              </a:rPr>
              <a:t>¿Qué es la agregación?</a:t>
            </a:r>
          </a:p>
          <a:p>
            <a:endParaRPr lang="es-AR" sz="4000" b="1" i="1" dirty="0">
              <a:solidFill>
                <a:schemeClr val="bg1"/>
              </a:solidFill>
            </a:endParaRP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s-AR" sz="3600" dirty="0">
                <a:solidFill>
                  <a:schemeClr val="bg1"/>
                </a:solidFill>
              </a:rPr>
              <a:t>Tomando una serie de datos, subdividir los datos en grupos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s-AR" sz="3600" dirty="0">
                <a:solidFill>
                  <a:schemeClr val="bg1"/>
                </a:solidFill>
              </a:rPr>
              <a:t>Aplicando alguna función a los grupos (promedio, la suma, la mediana y la desviación estándar)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s-AR" sz="3600" dirty="0">
                <a:solidFill>
                  <a:schemeClr val="bg1"/>
                </a:solidFill>
              </a:rPr>
              <a:t>Devolviendo la salida de forma estructurada</a:t>
            </a:r>
          </a:p>
        </p:txBody>
      </p:sp>
    </p:spTree>
    <p:extLst>
      <p:ext uri="{BB962C8B-B14F-4D97-AF65-F5344CB8AC3E}">
        <p14:creationId xmlns:p14="http://schemas.microsoft.com/office/powerpoint/2010/main" val="779111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7480DB37-9827-0ED6-88C7-2563AD739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09" y="0"/>
            <a:ext cx="12238909" cy="7015397"/>
          </a:xfrm>
          <a:prstGeom prst="rect">
            <a:avLst/>
          </a:prstGeom>
        </p:spPr>
      </p:pic>
      <p:sp>
        <p:nvSpPr>
          <p:cNvPr id="6" name="AutoShape 2" descr="Copiar al portapapeles">
            <a:extLst>
              <a:ext uri="{FF2B5EF4-FFF2-40B4-BE49-F238E27FC236}">
                <a16:creationId xmlns:a16="http://schemas.microsoft.com/office/drawing/2014/main" id="{4E653951-28A6-7BB4-95EC-4CFC886AC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2787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AutoShape 3" descr="Copiar al portapapeles">
            <a:extLst>
              <a:ext uri="{FF2B5EF4-FFF2-40B4-BE49-F238E27FC236}">
                <a16:creationId xmlns:a16="http://schemas.microsoft.com/office/drawing/2014/main" id="{947C0DBC-04FE-9DE1-1C52-FEF1F41AE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5075" y="3078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123EAC-B9BF-5468-C99D-53DA3014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06FA8-E0A5-B8CD-3D6C-E49A3136268D}"/>
              </a:ext>
            </a:extLst>
          </p:cNvPr>
          <p:cNvSpPr txBox="1"/>
          <p:nvPr/>
        </p:nvSpPr>
        <p:spPr>
          <a:xfrm>
            <a:off x="1076258" y="2966906"/>
            <a:ext cx="10037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  <a:latin typeface="Arial" panose="020B0604020202020204" pitchFamily="34" charset="0"/>
              </a:rPr>
              <a:t>Chequeos básicos de calidad</a:t>
            </a:r>
          </a:p>
        </p:txBody>
      </p:sp>
    </p:spTree>
    <p:extLst>
      <p:ext uri="{BB962C8B-B14F-4D97-AF65-F5344CB8AC3E}">
        <p14:creationId xmlns:p14="http://schemas.microsoft.com/office/powerpoint/2010/main" val="4100437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B2FA22BD-A57A-1946-33F1-6DA307C3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09" y="0"/>
            <a:ext cx="12238909" cy="7015397"/>
          </a:xfrm>
          <a:prstGeom prst="rect">
            <a:avLst/>
          </a:prstGeom>
        </p:spPr>
      </p:pic>
      <p:sp>
        <p:nvSpPr>
          <p:cNvPr id="6" name="AutoShape 2" descr="Copiar al portapapeles">
            <a:extLst>
              <a:ext uri="{FF2B5EF4-FFF2-40B4-BE49-F238E27FC236}">
                <a16:creationId xmlns:a16="http://schemas.microsoft.com/office/drawing/2014/main" id="{4E653951-28A6-7BB4-95EC-4CFC886AC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2787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AutoShape 3" descr="Copiar al portapapeles">
            <a:extLst>
              <a:ext uri="{FF2B5EF4-FFF2-40B4-BE49-F238E27FC236}">
                <a16:creationId xmlns:a16="http://schemas.microsoft.com/office/drawing/2014/main" id="{947C0DBC-04FE-9DE1-1C52-FEF1F41AE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5075" y="3078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123EAC-B9BF-5468-C99D-53DA3014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06FA8-E0A5-B8CD-3D6C-E49A3136268D}"/>
              </a:ext>
            </a:extLst>
          </p:cNvPr>
          <p:cNvSpPr txBox="1"/>
          <p:nvPr/>
        </p:nvSpPr>
        <p:spPr>
          <a:xfrm>
            <a:off x="464695" y="2879569"/>
            <a:ext cx="117273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</a:rPr>
              <a:t>Valores faltantes e </a:t>
            </a:r>
            <a:r>
              <a:rPr lang="pt-BR" sz="5400" b="1" dirty="0" err="1">
                <a:solidFill>
                  <a:schemeClr val="bg1"/>
                </a:solidFill>
                <a:latin typeface="Arial" panose="020B0604020202020204" pitchFamily="34" charset="0"/>
              </a:rPr>
              <a:t>inconsistencias</a:t>
            </a:r>
            <a:endParaRPr lang="es-AR" sz="5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58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36703067-D5C6-A3F8-75F9-C0F2DA92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09" y="0"/>
            <a:ext cx="12238909" cy="7015397"/>
          </a:xfrm>
          <a:prstGeom prst="rect">
            <a:avLst/>
          </a:prstGeom>
        </p:spPr>
      </p:pic>
      <p:sp>
        <p:nvSpPr>
          <p:cNvPr id="6" name="AutoShape 2" descr="Copiar al portapapeles">
            <a:extLst>
              <a:ext uri="{FF2B5EF4-FFF2-40B4-BE49-F238E27FC236}">
                <a16:creationId xmlns:a16="http://schemas.microsoft.com/office/drawing/2014/main" id="{4E653951-28A6-7BB4-95EC-4CFC886AC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2787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AutoShape 3" descr="Copiar al portapapeles">
            <a:extLst>
              <a:ext uri="{FF2B5EF4-FFF2-40B4-BE49-F238E27FC236}">
                <a16:creationId xmlns:a16="http://schemas.microsoft.com/office/drawing/2014/main" id="{947C0DBC-04FE-9DE1-1C52-FEF1F41AE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5075" y="3078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123EAC-B9BF-5468-C99D-53DA3014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06FA8-E0A5-B8CD-3D6C-E49A3136268D}"/>
              </a:ext>
            </a:extLst>
          </p:cNvPr>
          <p:cNvSpPr txBox="1"/>
          <p:nvPr/>
        </p:nvSpPr>
        <p:spPr>
          <a:xfrm>
            <a:off x="792567" y="2966906"/>
            <a:ext cx="56959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4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Inconsistencias</a:t>
            </a:r>
            <a:endParaRPr lang="es-AR" sz="54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C9E5C-F9B6-0E8A-882E-8CF15775BE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08" t="18630" r="32208" b="16164"/>
          <a:stretch/>
        </p:blipFill>
        <p:spPr>
          <a:xfrm>
            <a:off x="6838915" y="1192674"/>
            <a:ext cx="4570068" cy="447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88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DE4D5279-29FC-7A70-B766-EA4F2B6F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09" y="0"/>
            <a:ext cx="12238909" cy="7015397"/>
          </a:xfrm>
          <a:prstGeom prst="rect">
            <a:avLst/>
          </a:prstGeom>
        </p:spPr>
      </p:pic>
      <p:sp>
        <p:nvSpPr>
          <p:cNvPr id="6" name="AutoShape 2" descr="Copiar al portapapeles">
            <a:extLst>
              <a:ext uri="{FF2B5EF4-FFF2-40B4-BE49-F238E27FC236}">
                <a16:creationId xmlns:a16="http://schemas.microsoft.com/office/drawing/2014/main" id="{4E653951-28A6-7BB4-95EC-4CFC886AC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2787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AutoShape 3" descr="Copiar al portapapeles">
            <a:extLst>
              <a:ext uri="{FF2B5EF4-FFF2-40B4-BE49-F238E27FC236}">
                <a16:creationId xmlns:a16="http://schemas.microsoft.com/office/drawing/2014/main" id="{947C0DBC-04FE-9DE1-1C52-FEF1F41AE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5075" y="3078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123EAC-B9BF-5468-C99D-53DA3014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06FA8-E0A5-B8CD-3D6C-E49A3136268D}"/>
              </a:ext>
            </a:extLst>
          </p:cNvPr>
          <p:cNvSpPr txBox="1"/>
          <p:nvPr/>
        </p:nvSpPr>
        <p:spPr>
          <a:xfrm>
            <a:off x="629588" y="3155"/>
            <a:ext cx="113604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</a:rPr>
              <a:t>Valores atípicos/extremos (outliers)</a:t>
            </a:r>
            <a:endParaRPr lang="es-AR" sz="5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CBB344-FBD3-D88D-3E00-E2F2ED29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701" y="2495225"/>
            <a:ext cx="3803588" cy="362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tribución normal y sus porcentajes respecto de la desviación estándar. |  Download Scientific Diagram">
            <a:extLst>
              <a:ext uri="{FF2B5EF4-FFF2-40B4-BE49-F238E27FC236}">
                <a16:creationId xmlns:a16="http://schemas.microsoft.com/office/drawing/2014/main" id="{BBC1F944-2BD4-01BD-42E6-E389C58A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71" y="2307945"/>
            <a:ext cx="6161753" cy="439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pìficar una variable: Qué es y para qué sirve, con ejemplos sencillos. -  YouTube">
            <a:extLst>
              <a:ext uri="{FF2B5EF4-FFF2-40B4-BE49-F238E27FC236}">
                <a16:creationId xmlns:a16="http://schemas.microsoft.com/office/drawing/2014/main" id="{EC127F08-52DC-1E86-DCD0-6426D235B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8" t="65540" r="36729" b="6439"/>
          <a:stretch/>
        </p:blipFill>
        <p:spPr bwMode="auto">
          <a:xfrm>
            <a:off x="157649" y="3963537"/>
            <a:ext cx="2764452" cy="134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90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5B697F8C-C674-F536-B89A-51E49DB7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09" y="0"/>
            <a:ext cx="12238909" cy="7015397"/>
          </a:xfrm>
          <a:prstGeom prst="rect">
            <a:avLst/>
          </a:prstGeom>
        </p:spPr>
      </p:pic>
      <p:sp>
        <p:nvSpPr>
          <p:cNvPr id="6" name="AutoShape 2" descr="Copiar al portapapeles">
            <a:extLst>
              <a:ext uri="{FF2B5EF4-FFF2-40B4-BE49-F238E27FC236}">
                <a16:creationId xmlns:a16="http://schemas.microsoft.com/office/drawing/2014/main" id="{4E653951-28A6-7BB4-95EC-4CFC886AC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3000" y="2787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" name="AutoShape 3" descr="Copiar al portapapeles">
            <a:extLst>
              <a:ext uri="{FF2B5EF4-FFF2-40B4-BE49-F238E27FC236}">
                <a16:creationId xmlns:a16="http://schemas.microsoft.com/office/drawing/2014/main" id="{947C0DBC-04FE-9DE1-1C52-FEF1F41AE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5075" y="3078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123EAC-B9BF-5468-C99D-53DA30145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206FA8-E0A5-B8CD-3D6C-E49A3136268D}"/>
              </a:ext>
            </a:extLst>
          </p:cNvPr>
          <p:cNvSpPr txBox="1"/>
          <p:nvPr/>
        </p:nvSpPr>
        <p:spPr>
          <a:xfrm>
            <a:off x="1728892" y="1056237"/>
            <a:ext cx="8599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5400" b="1" dirty="0">
                <a:solidFill>
                  <a:schemeClr val="bg1"/>
                </a:solidFill>
                <a:latin typeface="Arial" panose="020B0604020202020204" pitchFamily="34" charset="0"/>
              </a:rPr>
              <a:t>Corrección e imputación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E17F7-2580-5182-5856-D127E6543710}"/>
              </a:ext>
            </a:extLst>
          </p:cNvPr>
          <p:cNvSpPr txBox="1"/>
          <p:nvPr/>
        </p:nvSpPr>
        <p:spPr>
          <a:xfrm>
            <a:off x="1295400" y="3035804"/>
            <a:ext cx="94884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Clr>
                <a:schemeClr val="bg1"/>
              </a:buClr>
              <a:buFont typeface="+mj-lt"/>
              <a:buAutoNum type="alphaUcPeriod"/>
            </a:pPr>
            <a:r>
              <a:rPr lang="es-AR" sz="4000" dirty="0">
                <a:solidFill>
                  <a:schemeClr val="bg1"/>
                </a:solidFill>
              </a:rPr>
              <a:t>Eliminar Registros</a:t>
            </a:r>
          </a:p>
          <a:p>
            <a:pPr marL="742950" indent="-742950">
              <a:buClr>
                <a:schemeClr val="bg1"/>
              </a:buClr>
              <a:buFont typeface="+mj-lt"/>
              <a:buAutoNum type="alphaUcPeriod"/>
            </a:pPr>
            <a:r>
              <a:rPr lang="es-AR" sz="4000" dirty="0">
                <a:solidFill>
                  <a:schemeClr val="bg1"/>
                </a:solidFill>
              </a:rPr>
              <a:t>Reemplazar faltantes (IMPUTACION)</a:t>
            </a:r>
          </a:p>
          <a:p>
            <a:pPr marL="742950" indent="-742950">
              <a:buClr>
                <a:schemeClr val="bg1"/>
              </a:buClr>
              <a:buFont typeface="+mj-lt"/>
              <a:buAutoNum type="alphaUcPeriod"/>
            </a:pPr>
            <a:r>
              <a:rPr lang="es-AR" sz="4000" dirty="0">
                <a:solidFill>
                  <a:schemeClr val="bg1"/>
                </a:solidFill>
              </a:rPr>
              <a:t>Inferir valores faltantes</a:t>
            </a:r>
          </a:p>
        </p:txBody>
      </p:sp>
    </p:spTree>
    <p:extLst>
      <p:ext uri="{BB962C8B-B14F-4D97-AF65-F5344CB8AC3E}">
        <p14:creationId xmlns:p14="http://schemas.microsoft.com/office/powerpoint/2010/main" val="4235411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7CC185E1-A47E-8544-DA41-1F14B4764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3836"/>
          </a:xfrm>
          <a:prstGeom prst="rect">
            <a:avLst/>
          </a:prstGeom>
        </p:spPr>
      </p:pic>
      <p:sp>
        <p:nvSpPr>
          <p:cNvPr id="257" name="Google Shape;257;p15"/>
          <p:cNvSpPr/>
          <p:nvPr/>
        </p:nvSpPr>
        <p:spPr>
          <a:xfrm>
            <a:off x="5332298" y="4043442"/>
            <a:ext cx="1303633" cy="123609"/>
          </a:xfrm>
          <a:prstGeom prst="rect">
            <a:avLst/>
          </a:prstGeom>
          <a:solidFill>
            <a:srgbClr val="4EB3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2504661" y="2092471"/>
            <a:ext cx="9368151" cy="186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¿Consultas?</a:t>
            </a:r>
            <a:endParaRPr sz="4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4104" y="6428510"/>
            <a:ext cx="955316" cy="346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&#10;&#10;Descripción generada automáticamente">
            <a:extLst>
              <a:ext uri="{FF2B5EF4-FFF2-40B4-BE49-F238E27FC236}">
                <a16:creationId xmlns:a16="http://schemas.microsoft.com/office/drawing/2014/main" id="{E53DAB69-1254-7BCE-ED46-7E3718D00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29DD080-7D32-865C-AE43-3042C95DC789}"/>
              </a:ext>
            </a:extLst>
          </p:cNvPr>
          <p:cNvSpPr txBox="1"/>
          <p:nvPr/>
        </p:nvSpPr>
        <p:spPr>
          <a:xfrm>
            <a:off x="2232241" y="1846748"/>
            <a:ext cx="802103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600" b="1" i="1" dirty="0"/>
              <a:t>Gracias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C5CF2-F2AF-4CFA-B5F3-B1C53D7A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2DB293-7B08-E471-72C4-F429244683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es-419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E43041-30FF-65D4-E1BE-0C15F46233AA}"/>
              </a:ext>
            </a:extLst>
          </p:cNvPr>
          <p:cNvSpPr/>
          <p:nvPr/>
        </p:nvSpPr>
        <p:spPr>
          <a:xfrm>
            <a:off x="725525" y="305246"/>
            <a:ext cx="9371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Lenguajes de programación para procesar datos</a:t>
            </a:r>
            <a:endParaRPr lang="es-419" sz="3600" dirty="0">
              <a:solidFill>
                <a:schemeClr val="bg1"/>
              </a:solidFill>
            </a:endParaRPr>
          </a:p>
        </p:txBody>
      </p:sp>
      <p:pic>
        <p:nvPicPr>
          <p:cNvPr id="3076" name="Imagen 1">
            <a:extLst>
              <a:ext uri="{FF2B5EF4-FFF2-40B4-BE49-F238E27FC236}">
                <a16:creationId xmlns:a16="http://schemas.microsoft.com/office/drawing/2014/main" id="{3670F1EB-7818-5E4F-A88C-F4A2C72A3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2" t="30852" r="35796" b="55351"/>
          <a:stretch>
            <a:fillRect/>
          </a:stretch>
        </p:blipFill>
        <p:spPr bwMode="auto">
          <a:xfrm>
            <a:off x="2692648" y="1343033"/>
            <a:ext cx="5917952" cy="169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8FEC614-7DC4-ED2C-2176-4DEC07DB0A5F}"/>
              </a:ext>
            </a:extLst>
          </p:cNvPr>
          <p:cNvSpPr txBox="1"/>
          <p:nvPr/>
        </p:nvSpPr>
        <p:spPr>
          <a:xfrm>
            <a:off x="551154" y="3429000"/>
            <a:ext cx="110896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Ventajas</a:t>
            </a:r>
            <a:r>
              <a:rPr lang="es-419" sz="3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419" sz="3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A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es un lenguaje de programación de uso general muy popular y general.</a:t>
            </a:r>
            <a:endParaRPr lang="es-419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419" sz="3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AR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</a:t>
            </a:r>
            <a:r>
              <a:rPr lang="es-419" sz="3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s-419" sz="32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AR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los fines específicos de análisis estadístico y de datos, la amplia gama de paquetes de R le da una ligera ventaja sobre Python. </a:t>
            </a:r>
            <a:endParaRPr lang="es-419" sz="2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67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F64774-E47C-CF28-E789-9BE51DCEB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AR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s-AR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D41A99-847A-88B2-4823-18E0CE53E86D}"/>
              </a:ext>
            </a:extLst>
          </p:cNvPr>
          <p:cNvSpPr txBox="1"/>
          <p:nvPr/>
        </p:nvSpPr>
        <p:spPr>
          <a:xfrm>
            <a:off x="3314991" y="240891"/>
            <a:ext cx="8156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Introducción a Python</a:t>
            </a:r>
            <a:endParaRPr lang="es-AR" sz="36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188C3F0-79F8-743C-3B2A-F375FA420DF9}"/>
              </a:ext>
            </a:extLst>
          </p:cNvPr>
          <p:cNvSpPr txBox="1"/>
          <p:nvPr/>
        </p:nvSpPr>
        <p:spPr>
          <a:xfrm>
            <a:off x="2112335" y="1436799"/>
            <a:ext cx="8306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b="1" dirty="0">
                <a:solidFill>
                  <a:srgbClr val="0E486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lenguaje de programación de Python</a:t>
            </a:r>
            <a:endParaRPr lang="es-A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00C09E-BAAC-4865-7042-7C51FD7D3C65}"/>
              </a:ext>
            </a:extLst>
          </p:cNvPr>
          <p:cNvSpPr txBox="1"/>
          <p:nvPr/>
        </p:nvSpPr>
        <p:spPr>
          <a:xfrm>
            <a:off x="513907" y="2231292"/>
            <a:ext cx="1116418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800" b="1" u="sng" dirty="0" err="1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NumPy</a:t>
            </a:r>
            <a:r>
              <a:rPr lang="es-AR" sz="2800" b="1" u="sng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AR" sz="1800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proporciona almacenamiento y computación eficiente para arreglos de datos multidimensionales. </a:t>
            </a:r>
          </a:p>
          <a:p>
            <a:endParaRPr lang="es-AR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AR" sz="2800" b="1" u="sng" dirty="0" err="1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SciPy</a:t>
            </a:r>
            <a:r>
              <a:rPr lang="es-AR" sz="2800" b="1" u="sng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s-AR" sz="1800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contiene una amplia gama de herramientas numéricas como integración e interpolación.</a:t>
            </a:r>
          </a:p>
          <a:p>
            <a:endParaRPr lang="es-AR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AR" sz="2800" b="1" u="sng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Pandas:</a:t>
            </a:r>
            <a:r>
              <a:rPr lang="es-AR" sz="1800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proporciona un objeto </a:t>
            </a:r>
            <a:r>
              <a:rPr lang="es-AR" sz="1800" i="1" dirty="0" err="1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dataframe</a:t>
            </a:r>
            <a:r>
              <a:rPr lang="es-AR" sz="1800" i="1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s-AR" sz="1800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junto con un poderoso conjunto de métodos para manipular, filtrar, agrupar y transformar datos. </a:t>
            </a:r>
          </a:p>
          <a:p>
            <a:endParaRPr lang="es-AR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AR" sz="2800" b="1" u="sng" dirty="0" err="1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Matplotlib</a:t>
            </a:r>
            <a:r>
              <a:rPr lang="es-AR" sz="2800" b="1" u="sng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s-AR" sz="1800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proporciona una interfaz útil para la creación de gráficos y figuras</a:t>
            </a:r>
          </a:p>
          <a:p>
            <a:endParaRPr lang="es-AR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s-AR" sz="2800" b="1" u="sng" dirty="0" err="1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Scikit-Learn</a:t>
            </a:r>
            <a:r>
              <a:rPr lang="es-AR" sz="2800" b="1" u="sng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  <a:r>
              <a:rPr lang="es-AR" sz="1800" dirty="0">
                <a:solidFill>
                  <a:srgbClr val="31343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proporciona un conjunto de herramientas para aplicar algoritmos comunes de aprendizaje automático a los datos.</a:t>
            </a:r>
            <a:endParaRPr lang="es-AR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6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atrón de fondo&#10;&#10;Descripción generada automáticamente con confianza media">
            <a:extLst>
              <a:ext uri="{FF2B5EF4-FFF2-40B4-BE49-F238E27FC236}">
                <a16:creationId xmlns:a16="http://schemas.microsoft.com/office/drawing/2014/main" id="{B13A8E9F-05C3-3EC3-13C4-7D5FD98D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17" y="0"/>
            <a:ext cx="12238909" cy="6935055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78B3053-450C-B171-0185-4B4513E5C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5" y="2748958"/>
            <a:ext cx="7519149" cy="405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7049F77-E581-F311-F25B-95C0EFAB0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5" y="2748958"/>
            <a:ext cx="8986442" cy="407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ómo instalar Anaconda en Linux - Geekflare">
            <a:extLst>
              <a:ext uri="{FF2B5EF4-FFF2-40B4-BE49-F238E27FC236}">
                <a16:creationId xmlns:a16="http://schemas.microsoft.com/office/drawing/2014/main" id="{448D1D63-BD85-59EA-1C93-953650391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710" y="854031"/>
            <a:ext cx="3047018" cy="169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C490DA7-6591-FE9A-E376-61E513055FA2}"/>
              </a:ext>
            </a:extLst>
          </p:cNvPr>
          <p:cNvSpPr txBox="1"/>
          <p:nvPr/>
        </p:nvSpPr>
        <p:spPr>
          <a:xfrm>
            <a:off x="6095238" y="85214"/>
            <a:ext cx="5285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</a:rPr>
              <a:t>https://www.anaconda.com/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FFB10FB-5C80-2A1E-EDD4-59171FAD6CD2}"/>
              </a:ext>
            </a:extLst>
          </p:cNvPr>
          <p:cNvSpPr txBox="1"/>
          <p:nvPr/>
        </p:nvSpPr>
        <p:spPr>
          <a:xfrm>
            <a:off x="508477" y="377601"/>
            <a:ext cx="4775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bg1"/>
                </a:solidFill>
              </a:rPr>
              <a:t>Iniciar Anaconda</a:t>
            </a:r>
          </a:p>
        </p:txBody>
      </p:sp>
    </p:spTree>
    <p:extLst>
      <p:ext uri="{BB962C8B-B14F-4D97-AF65-F5344CB8AC3E}">
        <p14:creationId xmlns:p14="http://schemas.microsoft.com/office/powerpoint/2010/main" val="18871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3CA15801-0303-11E6-F1F7-D452C18F0D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38200" y="169702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es-AR" sz="5867" dirty="0">
                <a:solidFill>
                  <a:schemeClr val="bg1"/>
                </a:solidFill>
              </a:rPr>
              <a:t>Introducción a Pandas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2B4347A8-FCCE-F795-9F65-4147ECAA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541" y="4063360"/>
            <a:ext cx="6300907" cy="254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47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15;p4">
            <a:extLst>
              <a:ext uri="{FF2B5EF4-FFF2-40B4-BE49-F238E27FC236}">
                <a16:creationId xmlns:a16="http://schemas.microsoft.com/office/drawing/2014/main" id="{AB43E672-9F16-7934-5F41-678B9E6A32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6B4CC2-4033-A1BC-7311-14E8D69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400" dirty="0">
                <a:solidFill>
                  <a:schemeClr val="bg1"/>
                </a:solidFill>
                <a:latin typeface="Helvetica Neue"/>
              </a:rPr>
              <a:t>¿Qué es Pandas?</a:t>
            </a:r>
            <a:endParaRPr lang="es-AR" sz="64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76A871-BFAA-232B-3EA4-01C7D1301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11661" indent="0">
              <a:buNone/>
            </a:pPr>
            <a:endParaRPr lang="es-AR" sz="3200" dirty="0">
              <a:solidFill>
                <a:schemeClr val="bg1"/>
              </a:solidFill>
              <a:latin typeface="+mj-lt"/>
            </a:endParaRPr>
          </a:p>
          <a:p>
            <a:pPr marL="211661" indent="0">
              <a:buNone/>
            </a:pPr>
            <a:r>
              <a:rPr lang="es-AR" sz="3200" dirty="0">
                <a:solidFill>
                  <a:schemeClr val="bg1"/>
                </a:solidFill>
                <a:latin typeface="+mj-lt"/>
              </a:rPr>
              <a:t>El análisis de datos es el proceso de evaluar datos mediante la utilización de herramientas analíticas y estadísticas para descubrir información útil y ayudar en la toma de decisiones de negocios. </a:t>
            </a:r>
          </a:p>
          <a:p>
            <a:pPr marL="211661" indent="0">
              <a:buNone/>
            </a:pPr>
            <a:endParaRPr lang="es-AR" sz="3200" dirty="0">
              <a:solidFill>
                <a:schemeClr val="bg1"/>
              </a:solidFill>
              <a:latin typeface="+mj-lt"/>
            </a:endParaRPr>
          </a:p>
          <a:p>
            <a:pPr marL="211661" indent="0">
              <a:buNone/>
            </a:pPr>
            <a:r>
              <a:rPr lang="es-AR" sz="3200" dirty="0">
                <a:solidFill>
                  <a:schemeClr val="bg1"/>
                </a:solidFill>
                <a:latin typeface="+mj-lt"/>
              </a:rPr>
              <a:t>Pandas es un módulo que proporción a estructuras de datos de alto rendimiento y herramientas de análisis de datos para el lenguaje de programación Python.</a:t>
            </a:r>
          </a:p>
          <a:p>
            <a:endParaRPr lang="es-A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570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5;p4">
            <a:extLst>
              <a:ext uri="{FF2B5EF4-FFF2-40B4-BE49-F238E27FC236}">
                <a16:creationId xmlns:a16="http://schemas.microsoft.com/office/drawing/2014/main" id="{798CBF31-8C95-DD79-55AA-6AB073628B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476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838200" y="10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r>
              <a:rPr lang="es-AR" b="1">
                <a:solidFill>
                  <a:schemeClr val="lt1"/>
                </a:solidFill>
              </a:rPr>
              <a:t>Introducción a Pandas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454925" y="1336124"/>
            <a:ext cx="11172967" cy="484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 fontScale="85000" lnSpcReduction="20000"/>
          </a:bodyPr>
          <a:lstStyle/>
          <a:p>
            <a:pPr marL="457189" indent="-342891"/>
            <a:r>
              <a:rPr lang="es-AR" sz="3733" dirty="0">
                <a:solidFill>
                  <a:schemeClr val="lt1"/>
                </a:solidFill>
                <a:latin typeface="+mj-lt"/>
              </a:rPr>
              <a:t>Pandas, como </a:t>
            </a:r>
            <a:r>
              <a:rPr lang="es-AR" sz="3733" dirty="0" err="1">
                <a:solidFill>
                  <a:schemeClr val="lt1"/>
                </a:solidFill>
                <a:latin typeface="+mj-lt"/>
              </a:rPr>
              <a:t>Numpy</a:t>
            </a:r>
            <a:r>
              <a:rPr lang="es-AR" sz="3733" dirty="0">
                <a:solidFill>
                  <a:schemeClr val="lt1"/>
                </a:solidFill>
                <a:latin typeface="+mj-lt"/>
              </a:rPr>
              <a:t>, es una de las librerías más populares de Python para el análisis de datos.</a:t>
            </a:r>
          </a:p>
          <a:p>
            <a:pPr marL="114297" indent="0">
              <a:buNone/>
            </a:pPr>
            <a:endParaRPr sz="3733" dirty="0">
              <a:latin typeface="+mj-lt"/>
            </a:endParaRPr>
          </a:p>
          <a:p>
            <a:pPr marL="457189" indent="-342891"/>
            <a:r>
              <a:rPr lang="es-AR" sz="3733" dirty="0">
                <a:solidFill>
                  <a:schemeClr val="lt1"/>
                </a:solidFill>
                <a:latin typeface="+mj-lt"/>
              </a:rPr>
              <a:t>Es una abstracción de alto nivel sobre </a:t>
            </a:r>
            <a:r>
              <a:rPr lang="es-AR" sz="3733" dirty="0" err="1">
                <a:solidFill>
                  <a:schemeClr val="lt1"/>
                </a:solidFill>
                <a:latin typeface="+mj-lt"/>
              </a:rPr>
              <a:t>Numpy</a:t>
            </a:r>
            <a:r>
              <a:rPr lang="es-AR" sz="3733" dirty="0">
                <a:solidFill>
                  <a:schemeClr val="lt1"/>
                </a:solidFill>
                <a:latin typeface="+mj-lt"/>
              </a:rPr>
              <a:t> de bajo nivel, que está escrito en C puro.</a:t>
            </a:r>
          </a:p>
          <a:p>
            <a:pPr marL="114297" indent="0">
              <a:buNone/>
            </a:pPr>
            <a:endParaRPr sz="3733" dirty="0">
              <a:latin typeface="+mj-lt"/>
            </a:endParaRPr>
          </a:p>
          <a:p>
            <a:pPr marL="457189" indent="-342891"/>
            <a:r>
              <a:rPr lang="es-AR" sz="3733" dirty="0">
                <a:solidFill>
                  <a:schemeClr val="lt1"/>
                </a:solidFill>
                <a:latin typeface="+mj-lt"/>
              </a:rPr>
              <a:t>Panda provee herramientas para el análisis de datos y estructuras de datos fáciles de usar y de alto desempeño.</a:t>
            </a:r>
          </a:p>
          <a:p>
            <a:pPr marL="114297" indent="0">
              <a:buNone/>
            </a:pPr>
            <a:endParaRPr sz="3733" dirty="0">
              <a:latin typeface="+mj-lt"/>
            </a:endParaRPr>
          </a:p>
          <a:p>
            <a:pPr marL="457189" indent="-342891"/>
            <a:r>
              <a:rPr lang="es-AR" sz="3733" dirty="0">
                <a:solidFill>
                  <a:schemeClr val="lt1"/>
                </a:solidFill>
                <a:latin typeface="+mj-lt"/>
              </a:rPr>
              <a:t>Existen dos estructuras principales utilizadas por Pandas: </a:t>
            </a:r>
            <a:r>
              <a:rPr lang="es-AR" sz="3733" b="1" dirty="0">
                <a:solidFill>
                  <a:schemeClr val="lt1"/>
                </a:solidFill>
                <a:latin typeface="+mj-lt"/>
              </a:rPr>
              <a:t>data </a:t>
            </a:r>
            <a:r>
              <a:rPr lang="es-AR" sz="3733" b="1" dirty="0" err="1">
                <a:solidFill>
                  <a:schemeClr val="lt1"/>
                </a:solidFill>
                <a:latin typeface="+mj-lt"/>
              </a:rPr>
              <a:t>frames</a:t>
            </a:r>
            <a:r>
              <a:rPr lang="es-AR" sz="3733" b="1" dirty="0">
                <a:solidFill>
                  <a:schemeClr val="lt1"/>
                </a:solidFill>
                <a:latin typeface="+mj-lt"/>
              </a:rPr>
              <a:t> y series. </a:t>
            </a:r>
            <a:endParaRPr sz="3733" b="1" dirty="0">
              <a:latin typeface="+mj-lt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buSzPts val="900"/>
            </a:pPr>
            <a:fld id="{00000000-1234-1234-1234-123412341234}" type="slidenum">
              <a:rPr lang="es-AR"/>
              <a:pPr>
                <a:buSzPts val="900"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881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14091</TotalTime>
  <Words>2000</Words>
  <Application>Microsoft Office PowerPoint</Application>
  <PresentationFormat>Panorámica</PresentationFormat>
  <Paragraphs>242</Paragraphs>
  <Slides>38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50" baseType="lpstr">
      <vt:lpstr>ADLaM Display</vt:lpstr>
      <vt:lpstr>Arial</vt:lpstr>
      <vt:lpstr>Calibri</vt:lpstr>
      <vt:lpstr>Consolas</vt:lpstr>
      <vt:lpstr>Helvetica Neue</vt:lpstr>
      <vt:lpstr>Inter</vt:lpstr>
      <vt:lpstr>Lato</vt:lpstr>
      <vt:lpstr>Söhne</vt:lpstr>
      <vt:lpstr>Söhne Mono</vt:lpstr>
      <vt:lpstr>Source Sans Pro</vt:lpstr>
      <vt:lpstr>Times New Roman</vt:lpstr>
      <vt:lpstr>Tema de Office</vt:lpstr>
      <vt:lpstr>Análisis y Visualización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Introducción a Pandas</vt:lpstr>
      <vt:lpstr>¿Qué es Pandas?</vt:lpstr>
      <vt:lpstr>Introducción a Pandas</vt:lpstr>
      <vt:lpstr>Resumen Pandas</vt:lpstr>
      <vt:lpstr>Dataframes Leyendo y escribiendo de/en un archivo</vt:lpstr>
      <vt:lpstr>Creación de dataframe desde un archivo</vt:lpstr>
      <vt:lpstr>Creación de dataframe desde un archivo</vt:lpstr>
      <vt:lpstr>Atributos de un dataframe</vt:lpstr>
      <vt:lpstr>Resumen descriptivo de un DataFrame</vt:lpstr>
      <vt:lpstr>Presentación de PowerPoint</vt:lpstr>
      <vt:lpstr>¿Qué es NumPy?</vt:lpstr>
      <vt:lpstr>Qué encontraremos en NumPy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Mezcla de DataFrames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Comercialización de Seguros</dc:title>
  <dc:creator>Daniela Bustos</dc:creator>
  <cp:lastModifiedBy>sebastian guidet</cp:lastModifiedBy>
  <cp:revision>25</cp:revision>
  <dcterms:created xsi:type="dcterms:W3CDTF">2022-03-02T15:51:48Z</dcterms:created>
  <dcterms:modified xsi:type="dcterms:W3CDTF">2024-06-10T18:34:17Z</dcterms:modified>
</cp:coreProperties>
</file>